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93" r:id="rId1"/>
    <p:sldMasterId id="2147484081" r:id="rId2"/>
    <p:sldMasterId id="2147484093" r:id="rId3"/>
  </p:sldMasterIdLst>
  <p:notesMasterIdLst>
    <p:notesMasterId r:id="rId129"/>
  </p:notesMasterIdLst>
  <p:sldIdLst>
    <p:sldId id="589" r:id="rId4"/>
    <p:sldId id="594" r:id="rId5"/>
    <p:sldId id="592" r:id="rId6"/>
    <p:sldId id="590" r:id="rId7"/>
    <p:sldId id="556" r:id="rId8"/>
    <p:sldId id="557" r:id="rId9"/>
    <p:sldId id="599" r:id="rId10"/>
    <p:sldId id="593" r:id="rId11"/>
    <p:sldId id="591" r:id="rId12"/>
    <p:sldId id="595" r:id="rId13"/>
    <p:sldId id="596" r:id="rId14"/>
    <p:sldId id="558" r:id="rId15"/>
    <p:sldId id="597" r:id="rId16"/>
    <p:sldId id="598" r:id="rId17"/>
    <p:sldId id="559" r:id="rId18"/>
    <p:sldId id="560" r:id="rId19"/>
    <p:sldId id="561" r:id="rId20"/>
    <p:sldId id="562" r:id="rId21"/>
    <p:sldId id="563" r:id="rId22"/>
    <p:sldId id="453" r:id="rId23"/>
    <p:sldId id="454" r:id="rId24"/>
    <p:sldId id="564" r:id="rId25"/>
    <p:sldId id="260" r:id="rId26"/>
    <p:sldId id="572" r:id="rId27"/>
    <p:sldId id="573" r:id="rId28"/>
    <p:sldId id="574" r:id="rId29"/>
    <p:sldId id="576" r:id="rId30"/>
    <p:sldId id="577" r:id="rId31"/>
    <p:sldId id="487" r:id="rId32"/>
    <p:sldId id="261" r:id="rId33"/>
    <p:sldId id="263" r:id="rId34"/>
    <p:sldId id="266" r:id="rId35"/>
    <p:sldId id="273" r:id="rId36"/>
    <p:sldId id="274" r:id="rId37"/>
    <p:sldId id="275" r:id="rId38"/>
    <p:sldId id="279" r:id="rId39"/>
    <p:sldId id="281" r:id="rId40"/>
    <p:sldId id="282" r:id="rId41"/>
    <p:sldId id="434" r:id="rId42"/>
    <p:sldId id="435" r:id="rId43"/>
    <p:sldId id="436" r:id="rId44"/>
    <p:sldId id="578" r:id="rId45"/>
    <p:sldId id="287" r:id="rId46"/>
    <p:sldId id="543" r:id="rId47"/>
    <p:sldId id="579" r:id="rId48"/>
    <p:sldId id="580" r:id="rId49"/>
    <p:sldId id="288" r:id="rId50"/>
    <p:sldId id="289" r:id="rId51"/>
    <p:sldId id="581" r:id="rId52"/>
    <p:sldId id="582" r:id="rId53"/>
    <p:sldId id="295" r:id="rId54"/>
    <p:sldId id="583" r:id="rId55"/>
    <p:sldId id="296" r:id="rId56"/>
    <p:sldId id="298" r:id="rId57"/>
    <p:sldId id="300" r:id="rId58"/>
    <p:sldId id="437" r:id="rId59"/>
    <p:sldId id="438" r:id="rId60"/>
    <p:sldId id="584" r:id="rId61"/>
    <p:sldId id="307" r:id="rId62"/>
    <p:sldId id="308" r:id="rId63"/>
    <p:sldId id="309" r:id="rId64"/>
    <p:sldId id="310" r:id="rId65"/>
    <p:sldId id="311" r:id="rId66"/>
    <p:sldId id="312" r:id="rId67"/>
    <p:sldId id="313" r:id="rId68"/>
    <p:sldId id="314" r:id="rId69"/>
    <p:sldId id="315" r:id="rId70"/>
    <p:sldId id="316" r:id="rId71"/>
    <p:sldId id="317" r:id="rId72"/>
    <p:sldId id="318" r:id="rId73"/>
    <p:sldId id="319" r:id="rId74"/>
    <p:sldId id="320" r:id="rId75"/>
    <p:sldId id="321" r:id="rId76"/>
    <p:sldId id="322" r:id="rId77"/>
    <p:sldId id="323" r:id="rId78"/>
    <p:sldId id="554" r:id="rId79"/>
    <p:sldId id="546" r:id="rId80"/>
    <p:sldId id="547" r:id="rId81"/>
    <p:sldId id="548" r:id="rId82"/>
    <p:sldId id="549" r:id="rId83"/>
    <p:sldId id="552" r:id="rId84"/>
    <p:sldId id="550" r:id="rId85"/>
    <p:sldId id="551" r:id="rId86"/>
    <p:sldId id="553" r:id="rId87"/>
    <p:sldId id="324" r:id="rId88"/>
    <p:sldId id="325" r:id="rId89"/>
    <p:sldId id="327" r:id="rId90"/>
    <p:sldId id="439" r:id="rId91"/>
    <p:sldId id="328" r:id="rId92"/>
    <p:sldId id="330" r:id="rId93"/>
    <p:sldId id="331" r:id="rId94"/>
    <p:sldId id="333" r:id="rId95"/>
    <p:sldId id="334" r:id="rId96"/>
    <p:sldId id="336" r:id="rId97"/>
    <p:sldId id="339" r:id="rId98"/>
    <p:sldId id="440" r:id="rId99"/>
    <p:sldId id="441" r:id="rId100"/>
    <p:sldId id="585" r:id="rId101"/>
    <p:sldId id="374" r:id="rId102"/>
    <p:sldId id="446" r:id="rId103"/>
    <p:sldId id="447" r:id="rId104"/>
    <p:sldId id="586" r:id="rId105"/>
    <p:sldId id="390" r:id="rId106"/>
    <p:sldId id="392" r:id="rId107"/>
    <p:sldId id="393" r:id="rId108"/>
    <p:sldId id="394" r:id="rId109"/>
    <p:sldId id="395" r:id="rId110"/>
    <p:sldId id="448" r:id="rId111"/>
    <p:sldId id="449" r:id="rId112"/>
    <p:sldId id="587" r:id="rId113"/>
    <p:sldId id="398" r:id="rId114"/>
    <p:sldId id="477" r:id="rId115"/>
    <p:sldId id="400" r:id="rId116"/>
    <p:sldId id="450" r:id="rId117"/>
    <p:sldId id="451" r:id="rId118"/>
    <p:sldId id="588" r:id="rId119"/>
    <p:sldId id="403" r:id="rId120"/>
    <p:sldId id="405" r:id="rId121"/>
    <p:sldId id="406" r:id="rId122"/>
    <p:sldId id="407" r:id="rId123"/>
    <p:sldId id="409" r:id="rId124"/>
    <p:sldId id="412" r:id="rId125"/>
    <p:sldId id="413" r:id="rId126"/>
    <p:sldId id="452" r:id="rId127"/>
    <p:sldId id="415" r:id="rId128"/>
  </p:sldIdLst>
  <p:sldSz cx="9144000" cy="6858000" type="screen4x3"/>
  <p:notesSz cx="6858000" cy="9144000"/>
  <p:defaultTextStyle>
    <a:defPPr>
      <a:defRPr lang="ar-SA"/>
    </a:defPPr>
    <a:lvl1pPr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66"/>
    <a:srgbClr val="FF99FF"/>
    <a:srgbClr val="CC9900"/>
    <a:srgbClr val="8EA8D8"/>
    <a:srgbClr val="B4C7E7"/>
    <a:srgbClr val="FFCCFF"/>
    <a:srgbClr val="A6CE8C"/>
    <a:srgbClr val="C5E0B4"/>
    <a:srgbClr val="FFF2CC"/>
    <a:srgbClr val="FFE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autoAdjust="0"/>
    <p:restoredTop sz="94654" autoAdjust="0"/>
  </p:normalViewPr>
  <p:slideViewPr>
    <p:cSldViewPr>
      <p:cViewPr varScale="1">
        <p:scale>
          <a:sx n="83" d="100"/>
          <a:sy n="83" d="100"/>
        </p:scale>
        <p:origin x="1450" y="67"/>
      </p:cViewPr>
      <p:guideLst>
        <p:guide orient="horz" pos="2160"/>
        <p:guide pos="2880"/>
      </p:guideLst>
    </p:cSldViewPr>
  </p:slideViewPr>
  <p:outlineViewPr>
    <p:cViewPr>
      <p:scale>
        <a:sx n="33" d="100"/>
        <a:sy n="33" d="100"/>
      </p:scale>
      <p:origin x="0" y="14124"/>
    </p:cViewPr>
  </p:outlineViewPr>
  <p:notesTextViewPr>
    <p:cViewPr>
      <p:scale>
        <a:sx n="100" d="100"/>
        <a:sy n="100" d="100"/>
      </p:scale>
      <p:origin x="0" y="0"/>
    </p:cViewPr>
  </p:notesTextViewPr>
  <p:sorterViewPr>
    <p:cViewPr>
      <p:scale>
        <a:sx n="66" d="100"/>
        <a:sy n="66" d="100"/>
      </p:scale>
      <p:origin x="0" y="-3192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slide" Target="slides/slide125.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notesMaster" Target="notesMasters/notesMaster1.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presProps" Target="presProps.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viewProps" Target="view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theme" Target="theme/theme1.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929493-A6A3-4EDC-956F-186C7F30B1A4}" type="datetimeFigureOut">
              <a:rPr lang="en-US" smtClean="0"/>
              <a:t>6/22/2023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39F898-319C-4DD7-AC12-49BBDAB44DD5}" type="slidenum">
              <a:rPr lang="en-US" smtClean="0"/>
              <a:t>‹#›</a:t>
            </a:fld>
            <a:endParaRPr lang="en-US"/>
          </a:p>
        </p:txBody>
      </p:sp>
    </p:spTree>
    <p:extLst>
      <p:ext uri="{BB962C8B-B14F-4D97-AF65-F5344CB8AC3E}">
        <p14:creationId xmlns:p14="http://schemas.microsoft.com/office/powerpoint/2010/main" val="4102695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39F898-319C-4DD7-AC12-49BBDAB44DD5}" type="slidenum">
              <a:rPr lang="en-US" smtClean="0"/>
              <a:t>41</a:t>
            </a:fld>
            <a:endParaRPr lang="en-US"/>
          </a:p>
        </p:txBody>
      </p:sp>
    </p:spTree>
    <p:extLst>
      <p:ext uri="{BB962C8B-B14F-4D97-AF65-F5344CB8AC3E}">
        <p14:creationId xmlns:p14="http://schemas.microsoft.com/office/powerpoint/2010/main" val="3779383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39F898-319C-4DD7-AC12-49BBDAB44DD5}" type="slidenum">
              <a:rPr lang="en-US" smtClean="0"/>
              <a:t>45</a:t>
            </a:fld>
            <a:endParaRPr lang="en-US"/>
          </a:p>
        </p:txBody>
      </p:sp>
    </p:spTree>
    <p:extLst>
      <p:ext uri="{BB962C8B-B14F-4D97-AF65-F5344CB8AC3E}">
        <p14:creationId xmlns:p14="http://schemas.microsoft.com/office/powerpoint/2010/main" val="1801619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C39F898-319C-4DD7-AC12-49BBDAB44DD5}" type="slidenum">
              <a:rPr kumimoji="0" lang="en-US" sz="1200" b="0" i="0" u="none" strike="noStrike" kern="1200" cap="none" spc="0" normalizeH="0" baseline="0" noProof="0" smtClean="0">
                <a:ln>
                  <a:noFill/>
                </a:ln>
                <a:solidFill>
                  <a:prstClr val="black"/>
                </a:solidFill>
                <a:effectLst/>
                <a:uLnTx/>
                <a:uFillTx/>
                <a:latin typeface="Verdana" panose="020B060403050404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Verdan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2587121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5" name="Rectangle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6" name="Rectangle 21"/>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7" name="Rectangle 23"/>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a:cs typeface="Arial" charset="0"/>
            </a:endParaRPr>
          </a:p>
        </p:txBody>
      </p:sp>
      <p:sp>
        <p:nvSpPr>
          <p:cNvPr id="11" name="Straight Connector 10"/>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a:cs typeface="Arial" charset="0"/>
            </a:endParaRPr>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Arial" charset="0"/>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a:t>Click to edit Master title style</a:t>
            </a:r>
          </a:p>
        </p:txBody>
      </p:sp>
      <p:sp>
        <p:nvSpPr>
          <p:cNvPr id="15" name="Date Placeholder 27"/>
          <p:cNvSpPr>
            <a:spLocks noGrp="1"/>
          </p:cNvSpPr>
          <p:nvPr>
            <p:ph type="dt" sz="half" idx="10"/>
          </p:nvPr>
        </p:nvSpPr>
        <p:spPr/>
        <p:txBody>
          <a:bodyPr/>
          <a:lstStyle>
            <a:lvl1pPr>
              <a:defRPr/>
            </a:lvl1pPr>
          </a:lstStyle>
          <a:p>
            <a:pPr>
              <a:defRPr/>
            </a:pPr>
            <a:endParaRPr lang="en-US"/>
          </a:p>
        </p:txBody>
      </p:sp>
      <p:sp>
        <p:nvSpPr>
          <p:cNvPr id="16" name="Footer Placeholder 16"/>
          <p:cNvSpPr>
            <a:spLocks noGrp="1"/>
          </p:cNvSpPr>
          <p:nvPr>
            <p:ph type="ftr" sz="quarter" idx="11"/>
          </p:nvPr>
        </p:nvSpPr>
        <p:spPr/>
        <p:txBody>
          <a:bodyPr/>
          <a:lstStyle>
            <a:lvl1pPr>
              <a:defRPr/>
            </a:lvl1pPr>
          </a:lstStyle>
          <a:p>
            <a:pPr>
              <a:defRPr/>
            </a:pPr>
            <a:endParaRPr lang="en-US"/>
          </a:p>
        </p:txBody>
      </p:sp>
      <p:sp>
        <p:nvSpPr>
          <p:cNvPr id="17" name="Slide Number Placeholder 28"/>
          <p:cNvSpPr>
            <a:spLocks noGrp="1"/>
          </p:cNvSpPr>
          <p:nvPr>
            <p:ph type="sldNum" sz="quarter" idx="12"/>
          </p:nvPr>
        </p:nvSpPr>
        <p:spPr>
          <a:xfrm>
            <a:off x="4343400" y="2198688"/>
            <a:ext cx="457200" cy="441325"/>
          </a:xfrm>
        </p:spPr>
        <p:txBody>
          <a:bodyPr/>
          <a:lstStyle>
            <a:lvl1pPr>
              <a:defRPr/>
            </a:lvl1pPr>
          </a:lstStyle>
          <a:p>
            <a:pPr>
              <a:defRPr/>
            </a:pPr>
            <a:fld id="{77570E22-4AD0-4E13-BAE0-E8E5274B3CCF}" type="slidenum">
              <a:rPr lang="fa-IR"/>
              <a:pPr>
                <a:defRPr/>
              </a:pPr>
              <a:t>‹#›</a:t>
            </a:fld>
            <a:endParaRPr lang="en-US"/>
          </a:p>
        </p:txBody>
      </p:sp>
    </p:spTree>
    <p:extLst>
      <p:ext uri="{BB962C8B-B14F-4D97-AF65-F5344CB8AC3E}">
        <p14:creationId xmlns:p14="http://schemas.microsoft.com/office/powerpoint/2010/main" val="3973199494"/>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rtl="1">
              <a:defRPr sz="3600">
                <a:solidFill>
                  <a:schemeClr val="accent3">
                    <a:shade val="75000"/>
                  </a:schemeClr>
                </a:solidFill>
                <a:cs typeface="B Titr" panose="00000700000000000000" pitchFamily="2" charset="-78"/>
              </a:defRPr>
            </a:lvl1pPr>
          </a:lstStyle>
          <a:p>
            <a:r>
              <a:rPr lang="en-US" dirty="0"/>
              <a:t>Click to edit Master title style</a:t>
            </a:r>
          </a:p>
        </p:txBody>
      </p:sp>
      <p:sp>
        <p:nvSpPr>
          <p:cNvPr id="8" name="Content Placeholder 7"/>
          <p:cNvSpPr>
            <a:spLocks noGrp="1"/>
          </p:cNvSpPr>
          <p:nvPr>
            <p:ph sz="quarter" idx="1"/>
          </p:nvPr>
        </p:nvSpPr>
        <p:spPr>
          <a:xfrm>
            <a:off x="301752" y="1527048"/>
            <a:ext cx="850392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fa-IR"/>
              <a:t>آيين نامه مالي و معاملاتي </a:t>
            </a:r>
            <a:endParaRPr lang="en-US"/>
          </a:p>
        </p:txBody>
      </p:sp>
      <p:sp>
        <p:nvSpPr>
          <p:cNvPr id="6" name="Slide Number Placeholder 5"/>
          <p:cNvSpPr>
            <a:spLocks noGrp="1"/>
          </p:cNvSpPr>
          <p:nvPr>
            <p:ph type="sldNum" sz="quarter" idx="12"/>
          </p:nvPr>
        </p:nvSpPr>
        <p:spPr>
          <a:xfrm>
            <a:off x="4362450" y="1027113"/>
            <a:ext cx="457200" cy="441325"/>
          </a:xfrm>
        </p:spPr>
        <p:txBody>
          <a:bodyPr/>
          <a:lstStyle>
            <a:lvl1pPr>
              <a:defRPr/>
            </a:lvl1pPr>
          </a:lstStyle>
          <a:p>
            <a:pPr>
              <a:defRPr/>
            </a:pPr>
            <a:fld id="{9322F830-A9B6-44A3-98F2-8F73C2C6F887}" type="slidenum">
              <a:rPr lang="fa-IR"/>
              <a:pPr>
                <a:defRPr/>
              </a:pPr>
              <a:t>‹#›</a:t>
            </a:fld>
            <a:endParaRPr lang="en-US"/>
          </a:p>
        </p:txBody>
      </p:sp>
    </p:spTree>
    <p:extLst>
      <p:ext uri="{BB962C8B-B14F-4D97-AF65-F5344CB8AC3E}">
        <p14:creationId xmlns:p14="http://schemas.microsoft.com/office/powerpoint/2010/main" val="3243777269"/>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5"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6" name="Rectangle 21"/>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7" name="Rectangle 23"/>
          <p:cNvSpPr>
            <a:spLocks noChangeArrowheads="1"/>
          </p:cNvSpPr>
          <p:nvPr/>
        </p:nvSpPr>
        <p:spPr bwMode="white">
          <a:xfrm>
            <a:off x="8991600" y="1905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8" name="Rectangle 24"/>
          <p:cNvSpPr>
            <a:spLocks noChangeArrowheads="1"/>
          </p:cNvSpPr>
          <p:nvPr/>
        </p:nvSpPr>
        <p:spPr bwMode="white">
          <a:xfrm>
            <a:off x="152400" y="2286000"/>
            <a:ext cx="8832850" cy="304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9" name="Rectangle 25"/>
          <p:cNvSpPr>
            <a:spLocks noChangeArrowheads="1"/>
          </p:cNvSpPr>
          <p:nvPr/>
        </p:nvSpPr>
        <p:spPr bwMode="auto">
          <a:xfrm>
            <a:off x="155575" y="142875"/>
            <a:ext cx="8832850" cy="2139950"/>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a:cs typeface="Arial" charset="0"/>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Arial" charset="0"/>
            </a:endParaRPr>
          </a:p>
        </p:txBody>
      </p:sp>
      <p:sp>
        <p:nvSpPr>
          <p:cNvPr id="12" name="Straight Connector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a:cs typeface="Arial" charset="0"/>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a:t>Click to edit Master title style</a:t>
            </a:r>
          </a:p>
        </p:txBody>
      </p:sp>
      <p:sp>
        <p:nvSpPr>
          <p:cNvPr id="15" name="Footer Placeholder 4"/>
          <p:cNvSpPr>
            <a:spLocks noGrp="1"/>
          </p:cNvSpPr>
          <p:nvPr>
            <p:ph type="ftr" sz="quarter" idx="10"/>
          </p:nvPr>
        </p:nvSpPr>
        <p:spPr/>
        <p:txBody>
          <a:bodyPr/>
          <a:lstStyle>
            <a:lvl1pPr>
              <a:defRPr/>
            </a:lvl1pPr>
          </a:lstStyle>
          <a:p>
            <a:pPr>
              <a:defRPr/>
            </a:pPr>
            <a:r>
              <a:rPr lang="fa-IR"/>
              <a:t>آيين نامه مالي و معاملاتي </a:t>
            </a:r>
            <a:endParaRPr lang="en-US"/>
          </a:p>
        </p:txBody>
      </p:sp>
      <p:sp>
        <p:nvSpPr>
          <p:cNvPr id="16" name="Date Placeholder 3"/>
          <p:cNvSpPr>
            <a:spLocks noGrp="1"/>
          </p:cNvSpPr>
          <p:nvPr>
            <p:ph type="dt" sz="half" idx="11"/>
          </p:nvPr>
        </p:nvSpPr>
        <p:spPr/>
        <p:txBody>
          <a:bodyPr/>
          <a:lstStyle>
            <a:lvl1pPr>
              <a:defRPr/>
            </a:lvl1pPr>
          </a:lstStyle>
          <a:p>
            <a:pPr>
              <a:defRPr/>
            </a:pPr>
            <a:endParaRPr lang="en-US"/>
          </a:p>
        </p:txBody>
      </p:sp>
      <p:sp>
        <p:nvSpPr>
          <p:cNvPr id="17" name="Slide Number Placeholder 5"/>
          <p:cNvSpPr>
            <a:spLocks noGrp="1"/>
          </p:cNvSpPr>
          <p:nvPr>
            <p:ph type="sldNum" sz="quarter" idx="12"/>
          </p:nvPr>
        </p:nvSpPr>
        <p:spPr>
          <a:xfrm>
            <a:off x="4343400" y="2198688"/>
            <a:ext cx="457200" cy="441325"/>
          </a:xfrm>
        </p:spPr>
        <p:txBody>
          <a:bodyPr/>
          <a:lstStyle>
            <a:lvl1pPr>
              <a:defRPr/>
            </a:lvl1pPr>
          </a:lstStyle>
          <a:p>
            <a:pPr>
              <a:defRPr/>
            </a:pPr>
            <a:fld id="{5F520EA0-F5D2-44FC-969F-45EE9CED08AF}" type="slidenum">
              <a:rPr lang="fa-IR"/>
              <a:pPr>
                <a:defRPr/>
              </a:pPr>
              <a:t>‹#›</a:t>
            </a:fld>
            <a:endParaRPr lang="en-US"/>
          </a:p>
        </p:txBody>
      </p:sp>
    </p:spTree>
    <p:extLst>
      <p:ext uri="{BB962C8B-B14F-4D97-AF65-F5344CB8AC3E}">
        <p14:creationId xmlns:p14="http://schemas.microsoft.com/office/powerpoint/2010/main" val="301268129"/>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2"/>
        </a:solidFill>
        <a:effectLst/>
      </p:bgPr>
    </p:bg>
    <p:spTree>
      <p:nvGrpSpPr>
        <p:cNvPr id="1" name=""/>
        <p:cNvGrpSpPr/>
        <p:nvPr/>
      </p:nvGrpSpPr>
      <p:grpSpPr>
        <a:xfrm>
          <a:off x="0" y="0"/>
          <a:ext cx="0" cy="0"/>
          <a:chOff x="0" y="0"/>
          <a:chExt cx="0" cy="0"/>
        </a:xfrm>
      </p:grpSpPr>
      <p:sp>
        <p:nvSpPr>
          <p:cNvPr id="5" name="Straight Connector 19"/>
          <p:cNvSpPr>
            <a:spLocks noChangeShapeType="1"/>
          </p:cNvSpPr>
          <p:nvPr/>
        </p:nvSpPr>
        <p:spPr bwMode="auto">
          <a:xfrm flipV="1">
            <a:off x="4562475" y="1576388"/>
            <a:ext cx="9525" cy="4818062"/>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 name="Title 1"/>
          <p:cNvSpPr>
            <a:spLocks noGrp="1"/>
          </p:cNvSpPr>
          <p:nvPr>
            <p:ph type="title"/>
          </p:nvPr>
        </p:nvSpPr>
        <p:spPr>
          <a:xfrm>
            <a:off x="301752" y="228600"/>
            <a:ext cx="8534400" cy="758952"/>
          </a:xfrm>
        </p:spPr>
        <p:txBody>
          <a:bodyPr/>
          <a:lstStyle>
            <a:lvl1pPr>
              <a:defRPr lang="en-US" sz="3600" kern="1200" dirty="0">
                <a:solidFill>
                  <a:schemeClr val="accent3">
                    <a:shade val="75000"/>
                  </a:schemeClr>
                </a:solidFill>
                <a:latin typeface="+mj-lt"/>
                <a:ea typeface="+mj-ea"/>
                <a:cs typeface="B Titr" panose="00000700000000000000" pitchFamily="2" charset="-78"/>
              </a:defRPr>
            </a:lvl1pPr>
          </a:lstStyle>
          <a:p>
            <a:r>
              <a:rPr lang="en-US" dirty="0"/>
              <a:t>Click to edit Master title style</a:t>
            </a:r>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a:xfrm>
            <a:off x="5791200" y="6410325"/>
            <a:ext cx="3044825" cy="365125"/>
          </a:xfrm>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r>
              <a:rPr lang="fa-IR"/>
              <a:t>آيين نامه مالي و معاملاتي </a:t>
            </a:r>
            <a:endParaRPr lang="en-US"/>
          </a:p>
        </p:txBody>
      </p:sp>
      <p:sp>
        <p:nvSpPr>
          <p:cNvPr id="8" name="Slide Number Placeholder 6"/>
          <p:cNvSpPr>
            <a:spLocks noGrp="1"/>
          </p:cNvSpPr>
          <p:nvPr>
            <p:ph type="sldNum" sz="quarter" idx="12"/>
          </p:nvPr>
        </p:nvSpPr>
        <p:spPr/>
        <p:txBody>
          <a:bodyPr/>
          <a:lstStyle>
            <a:lvl1pPr>
              <a:defRPr/>
            </a:lvl1pPr>
          </a:lstStyle>
          <a:p>
            <a:pPr>
              <a:defRPr/>
            </a:pPr>
            <a:fld id="{A9C07088-C50E-40E8-8A20-026BEB03F1FE}" type="slidenum">
              <a:rPr lang="fa-IR"/>
              <a:pPr>
                <a:defRPr/>
              </a:pPr>
              <a:t>‹#›</a:t>
            </a:fld>
            <a:endParaRPr lang="en-US"/>
          </a:p>
        </p:txBody>
      </p:sp>
    </p:spTree>
    <p:extLst>
      <p:ext uri="{BB962C8B-B14F-4D97-AF65-F5344CB8AC3E}">
        <p14:creationId xmlns:p14="http://schemas.microsoft.com/office/powerpoint/2010/main" val="1602399535"/>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solidFill>
          <a:schemeClr val="bg2"/>
        </a:solidFill>
        <a:effectLst/>
      </p:bgPr>
    </p:bg>
    <p:spTree>
      <p:nvGrpSpPr>
        <p:cNvPr id="1" name=""/>
        <p:cNvGrpSpPr/>
        <p:nvPr/>
      </p:nvGrpSpPr>
      <p:grpSpPr>
        <a:xfrm>
          <a:off x="0" y="0"/>
          <a:ext cx="0" cy="0"/>
          <a:chOff x="0" y="0"/>
          <a:chExt cx="0" cy="0"/>
        </a:xfrm>
      </p:grpSpPr>
      <p:sp>
        <p:nvSpPr>
          <p:cNvPr id="7" name="Straight Connector 19"/>
          <p:cNvSpPr>
            <a:spLocks noChangeShapeType="1"/>
          </p:cNvSpPr>
          <p:nvPr/>
        </p:nvSpPr>
        <p:spPr bwMode="auto">
          <a:xfrm flipV="1">
            <a:off x="4572000" y="2200275"/>
            <a:ext cx="0" cy="4187825"/>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Rectangle 20"/>
          <p:cNvSpPr>
            <a:spLocks noChangeArrowheads="1"/>
          </p:cNvSpPr>
          <p:nvPr/>
        </p:nvSpPr>
        <p:spPr bwMode="white">
          <a:xfrm>
            <a:off x="0" y="0"/>
            <a:ext cx="9144000" cy="1447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9" name="Rectangle 21"/>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10"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11" name="Rectangle 24"/>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12" name="Rectangle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a:cs typeface="Arial" charset="0"/>
            </a:endParaRPr>
          </a:p>
        </p:txBody>
      </p:sp>
      <p:sp>
        <p:nvSpPr>
          <p:cNvPr id="14" name="Straight Connector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a:cs typeface="Arial" charset="0"/>
            </a:endParaRPr>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Arial" charset="0"/>
            </a:endParaRPr>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7" name="Oval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Content Placeholder 25"/>
          <p:cNvSpPr>
            <a:spLocks noGrp="1"/>
          </p:cNvSpPr>
          <p:nvPr>
            <p:ph sz="quarter" idx="4"/>
          </p:nvPr>
        </p:nvSpPr>
        <p:spPr>
          <a:xfrm>
            <a:off x="4800600" y="2471383"/>
            <a:ext cx="4038600" cy="38221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itle 22"/>
          <p:cNvSpPr>
            <a:spLocks noGrp="1"/>
          </p:cNvSpPr>
          <p:nvPr>
            <p:ph type="title"/>
          </p:nvPr>
        </p:nvSpPr>
        <p:spPr/>
        <p:txBody>
          <a:bodyPr rtlCol="0"/>
          <a:lstStyle>
            <a:lvl1pPr algn="ctr" rtl="0" eaLnBrk="0" fontAlgn="base" hangingPunct="0">
              <a:spcBef>
                <a:spcPct val="0"/>
              </a:spcBef>
              <a:spcAft>
                <a:spcPct val="0"/>
              </a:spcAft>
              <a:defRPr lang="en-US" sz="3600" kern="1200" dirty="0">
                <a:solidFill>
                  <a:schemeClr val="accent3">
                    <a:shade val="75000"/>
                  </a:schemeClr>
                </a:solidFill>
                <a:latin typeface="+mj-lt"/>
                <a:ea typeface="+mj-ea"/>
                <a:cs typeface="B Titr" panose="00000700000000000000" pitchFamily="2" charset="-78"/>
              </a:defRPr>
            </a:lvl1pPr>
          </a:lstStyle>
          <a:p>
            <a:r>
              <a:rPr lang="en-US" dirty="0"/>
              <a:t>Click to edit Master title style</a:t>
            </a:r>
          </a:p>
        </p:txBody>
      </p:sp>
      <p:sp>
        <p:nvSpPr>
          <p:cNvPr id="18" name="Date Placeholder 6"/>
          <p:cNvSpPr>
            <a:spLocks noGrp="1"/>
          </p:cNvSpPr>
          <p:nvPr>
            <p:ph type="dt" sz="half" idx="10"/>
          </p:nvPr>
        </p:nvSpPr>
        <p:spPr/>
        <p:txBody>
          <a:bodyPr/>
          <a:lstStyle>
            <a:lvl1pPr>
              <a:defRPr/>
            </a:lvl1pPr>
          </a:lstStyle>
          <a:p>
            <a:pPr>
              <a:defRPr/>
            </a:pPr>
            <a:endParaRPr lang="en-US"/>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r>
              <a:rPr lang="fa-IR"/>
              <a:t>آيين نامه مالي و معاملاتي </a:t>
            </a:r>
            <a:endParaRPr lang="en-US"/>
          </a:p>
        </p:txBody>
      </p:sp>
      <p:sp>
        <p:nvSpPr>
          <p:cNvPr id="20" name="Slide Number Placeholder 8"/>
          <p:cNvSpPr>
            <a:spLocks noGrp="1"/>
          </p:cNvSpPr>
          <p:nvPr>
            <p:ph type="sldNum" sz="quarter" idx="12"/>
          </p:nvPr>
        </p:nvSpPr>
        <p:spPr>
          <a:xfrm>
            <a:off x="4343400" y="1042988"/>
            <a:ext cx="457200" cy="441325"/>
          </a:xfrm>
        </p:spPr>
        <p:txBody>
          <a:bodyPr/>
          <a:lstStyle>
            <a:lvl1pPr>
              <a:defRPr/>
            </a:lvl1pPr>
          </a:lstStyle>
          <a:p>
            <a:pPr>
              <a:defRPr/>
            </a:pPr>
            <a:fld id="{73DC643C-DE59-4486-88AA-599C4831F5A9}" type="slidenum">
              <a:rPr lang="fa-IR"/>
              <a:pPr>
                <a:defRPr/>
              </a:pPr>
              <a:t>‹#›</a:t>
            </a:fld>
            <a:endParaRPr lang="en-US"/>
          </a:p>
        </p:txBody>
      </p:sp>
    </p:spTree>
    <p:extLst>
      <p:ext uri="{BB962C8B-B14F-4D97-AF65-F5344CB8AC3E}">
        <p14:creationId xmlns:p14="http://schemas.microsoft.com/office/powerpoint/2010/main" val="2015511366"/>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lvl1pPr>
              <a:defRPr/>
            </a:lvl1pPr>
          </a:lstStyle>
          <a:p>
            <a:pPr>
              <a:defRPr/>
            </a:pPr>
            <a:r>
              <a:rPr lang="fa-IR"/>
              <a:t>آيين نامه مالي و معاملاتي </a:t>
            </a:r>
            <a:endParaRPr lang="en-US"/>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pPr>
              <a:defRPr/>
            </a:pPr>
            <a:fld id="{872C315E-C883-4196-8FC5-B99C64792DBD}" type="slidenum">
              <a:rPr lang="fa-IR"/>
              <a:pPr>
                <a:defRPr/>
              </a:pPr>
              <a:t>‹#›</a:t>
            </a:fld>
            <a:endParaRPr lang="en-US"/>
          </a:p>
        </p:txBody>
      </p:sp>
    </p:spTree>
    <p:extLst>
      <p:ext uri="{BB962C8B-B14F-4D97-AF65-F5344CB8AC3E}">
        <p14:creationId xmlns:p14="http://schemas.microsoft.com/office/powerpoint/2010/main" val="3884183212"/>
      </p:ext>
    </p:extLst>
  </p:cSld>
  <p:clrMapOvr>
    <a:masterClrMapping/>
  </p:clrMapOvr>
  <p:transition spd="med">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3" name="Rectangle 20"/>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4"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5"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a:cs typeface="Arial" charset="0"/>
            </a:endParaRPr>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Arial" charset="0"/>
            </a:endParaRPr>
          </a:p>
        </p:txBody>
      </p:sp>
      <p:sp>
        <p:nvSpPr>
          <p:cNvPr id="8" name="Date Placeholder 1"/>
          <p:cNvSpPr>
            <a:spLocks noGrp="1"/>
          </p:cNvSpPr>
          <p:nvPr>
            <p:ph type="dt" sz="half" idx="10"/>
          </p:nvPr>
        </p:nvSpPr>
        <p:spPr/>
        <p:txBody>
          <a:bodyPr/>
          <a:lstStyle>
            <a:lvl1pPr>
              <a:defRPr/>
            </a:lvl1pPr>
          </a:lstStyle>
          <a:p>
            <a:pPr>
              <a:defRPr/>
            </a:pPr>
            <a:endParaRPr lang="en-US"/>
          </a:p>
        </p:txBody>
      </p:sp>
      <p:sp>
        <p:nvSpPr>
          <p:cNvPr id="9" name="Footer Placeholder 2"/>
          <p:cNvSpPr>
            <a:spLocks noGrp="1"/>
          </p:cNvSpPr>
          <p:nvPr>
            <p:ph type="ftr" sz="quarter" idx="11"/>
          </p:nvPr>
        </p:nvSpPr>
        <p:spPr/>
        <p:txBody>
          <a:bodyPr/>
          <a:lstStyle>
            <a:lvl1pPr>
              <a:defRPr/>
            </a:lvl1pPr>
          </a:lstStyle>
          <a:p>
            <a:pPr>
              <a:defRPr/>
            </a:pPr>
            <a:r>
              <a:rPr lang="fa-IR"/>
              <a:t>آيين نامه مالي و معاملاتي </a:t>
            </a:r>
            <a:endParaRPr lang="en-US"/>
          </a:p>
        </p:txBody>
      </p:sp>
      <p:sp>
        <p:nvSpPr>
          <p:cNvPr id="10" name="Slide Number Placeholder 3"/>
          <p:cNvSpPr>
            <a:spLocks noGrp="1"/>
          </p:cNvSpPr>
          <p:nvPr>
            <p:ph type="sldNum" sz="quarter" idx="12"/>
          </p:nvPr>
        </p:nvSpPr>
        <p:spPr>
          <a:xfrm>
            <a:off x="4267200" y="6324600"/>
            <a:ext cx="609600" cy="441325"/>
          </a:xfrm>
        </p:spPr>
        <p:txBody>
          <a:bodyPr/>
          <a:lstStyle>
            <a:lvl1pPr>
              <a:defRPr>
                <a:solidFill>
                  <a:srgbClr val="FFFFFF"/>
                </a:solidFill>
              </a:defRPr>
            </a:lvl1pPr>
          </a:lstStyle>
          <a:p>
            <a:pPr>
              <a:defRPr/>
            </a:pPr>
            <a:fld id="{4B7900CE-64E4-49FA-BBC0-AFFEE2870CDD}" type="slidenum">
              <a:rPr lang="fa-IR"/>
              <a:pPr>
                <a:defRPr/>
              </a:pPr>
              <a:t>‹#›</a:t>
            </a:fld>
            <a:endParaRPr lang="en-US"/>
          </a:p>
        </p:txBody>
      </p:sp>
    </p:spTree>
    <p:extLst>
      <p:ext uri="{BB962C8B-B14F-4D97-AF65-F5344CB8AC3E}">
        <p14:creationId xmlns:p14="http://schemas.microsoft.com/office/powerpoint/2010/main" val="3772745805"/>
      </p:ext>
    </p:extLst>
  </p:cSld>
  <p:clrMapOvr>
    <a:masterClrMapping/>
  </p:clrMapOvr>
  <p:transition spd="med">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a:cs typeface="Arial" charset="0"/>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7"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8" name="Rectangle 23"/>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9"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Arial" charset="0"/>
            </a:endParaRPr>
          </a:p>
        </p:txBody>
      </p:sp>
      <p:sp>
        <p:nvSpPr>
          <p:cNvPr id="12" name="Straight Connector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a:cs typeface="Arial" charset="0"/>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a:cs typeface="Arial" charset="0"/>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CBD521EA-7100-4C79-B47C-FC06280EBEF3}" type="slidenum">
              <a:rPr lang="fa-IR"/>
              <a:pPr>
                <a:defRPr/>
              </a:pPr>
              <a:t>‹#›</a:t>
            </a:fld>
            <a:endParaRPr lang="en-US"/>
          </a:p>
        </p:txBody>
      </p:sp>
      <p:sp>
        <p:nvSpPr>
          <p:cNvPr id="17" name="Date Placeholder 4"/>
          <p:cNvSpPr>
            <a:spLocks noGrp="1"/>
          </p:cNvSpPr>
          <p:nvPr>
            <p:ph type="dt" sz="half" idx="11"/>
          </p:nvPr>
        </p:nvSpPr>
        <p:spPr/>
        <p:txBody>
          <a:bodyPr/>
          <a:lstStyle>
            <a:lvl1pPr>
              <a:defRPr/>
            </a:lvl1pPr>
          </a:lstStyle>
          <a:p>
            <a:pPr>
              <a:defRPr/>
            </a:pPr>
            <a:endParaRPr lang="en-US"/>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r>
              <a:rPr lang="fa-IR"/>
              <a:t>آيين نامه مالي و معاملاتي </a:t>
            </a:r>
            <a:endParaRPr lang="en-US"/>
          </a:p>
        </p:txBody>
      </p:sp>
    </p:spTree>
    <p:extLst>
      <p:ext uri="{BB962C8B-B14F-4D97-AF65-F5344CB8AC3E}">
        <p14:creationId xmlns:p14="http://schemas.microsoft.com/office/powerpoint/2010/main" val="61299472"/>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a:cs typeface="Arial" charset="0"/>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7"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8" name="Rectangle 23"/>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9"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10" name="Rectangle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a:cs typeface="Arial" charset="0"/>
            </a:endParaRPr>
          </a:p>
        </p:txBody>
      </p:sp>
      <p:sp>
        <p:nvSpPr>
          <p:cNvPr id="11" name="Rectangle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Arial" charset="0"/>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a:cs typeface="Arial" charset="0"/>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6704FCC4-F8AB-4986-AAD6-4B0BA5D4FC90}" type="slidenum">
              <a:rPr lang="fa-IR"/>
              <a:pPr>
                <a:defRPr/>
              </a:pPr>
              <a:t>‹#›</a:t>
            </a:fld>
            <a:endParaRPr lang="en-US"/>
          </a:p>
        </p:txBody>
      </p:sp>
      <p:sp>
        <p:nvSpPr>
          <p:cNvPr id="17" name="Date Placeholder 4"/>
          <p:cNvSpPr>
            <a:spLocks noGrp="1"/>
          </p:cNvSpPr>
          <p:nvPr>
            <p:ph type="dt" sz="half" idx="11"/>
          </p:nvPr>
        </p:nvSpPr>
        <p:spPr>
          <a:xfrm>
            <a:off x="5788025" y="6405563"/>
            <a:ext cx="3044825" cy="365125"/>
          </a:xfrm>
        </p:spPr>
        <p:txBody>
          <a:bodyPr/>
          <a:lstStyle>
            <a:lvl1pPr>
              <a:defRPr/>
            </a:lvl1pPr>
          </a:lstStyle>
          <a:p>
            <a:pPr>
              <a:defRPr/>
            </a:pPr>
            <a:endParaRPr lang="en-US"/>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r>
              <a:rPr lang="fa-IR"/>
              <a:t>آيين نامه مالي و معاملاتي </a:t>
            </a:r>
            <a:endParaRPr lang="en-US"/>
          </a:p>
        </p:txBody>
      </p:sp>
    </p:spTree>
    <p:extLst>
      <p:ext uri="{BB962C8B-B14F-4D97-AF65-F5344CB8AC3E}">
        <p14:creationId xmlns:p14="http://schemas.microsoft.com/office/powerpoint/2010/main" val="1772435248"/>
      </p:ext>
    </p:extLst>
  </p:cSld>
  <p:clrMapOvr>
    <a:masterClrMapping/>
  </p:clrMapOvr>
  <p:transition spd="med">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en-US" sz="3600" kern="1200" dirty="0">
                <a:solidFill>
                  <a:schemeClr val="accent3">
                    <a:shade val="75000"/>
                  </a:schemeClr>
                </a:solidFill>
                <a:latin typeface="+mj-lt"/>
                <a:ea typeface="+mj-ea"/>
                <a:cs typeface="B Titr" panose="00000700000000000000" pitchFamily="2" charset="-78"/>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fa-IR"/>
              <a:t>آيين نامه مالي و معاملاتي </a:t>
            </a:r>
            <a:endParaRPr lang="en-US"/>
          </a:p>
        </p:txBody>
      </p:sp>
      <p:sp>
        <p:nvSpPr>
          <p:cNvPr id="6" name="Slide Number Placeholder 5"/>
          <p:cNvSpPr>
            <a:spLocks noGrp="1"/>
          </p:cNvSpPr>
          <p:nvPr>
            <p:ph type="sldNum" sz="quarter" idx="12"/>
          </p:nvPr>
        </p:nvSpPr>
        <p:spPr/>
        <p:txBody>
          <a:bodyPr/>
          <a:lstStyle>
            <a:lvl1pPr>
              <a:defRPr/>
            </a:lvl1pPr>
          </a:lstStyle>
          <a:p>
            <a:pPr>
              <a:defRPr/>
            </a:pPr>
            <a:fld id="{D8A02B71-8A95-4CF2-B9C9-B4E3640AD74B}" type="slidenum">
              <a:rPr lang="fa-IR"/>
              <a:pPr>
                <a:defRPr/>
              </a:pPr>
              <a:t>‹#›</a:t>
            </a:fld>
            <a:endParaRPr lang="en-US"/>
          </a:p>
        </p:txBody>
      </p:sp>
    </p:spTree>
    <p:extLst>
      <p:ext uri="{BB962C8B-B14F-4D97-AF65-F5344CB8AC3E}">
        <p14:creationId xmlns:p14="http://schemas.microsoft.com/office/powerpoint/2010/main" val="3137714239"/>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solidFill>
          <a:schemeClr val="bg2"/>
        </a:solidFill>
        <a:effectLst/>
      </p:bgPr>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5" name="Rectangle 20"/>
          <p:cNvSpPr>
            <a:spLocks noChangeArrowheads="1"/>
          </p:cNvSpPr>
          <p:nvPr/>
        </p:nvSpPr>
        <p:spPr bwMode="white">
          <a:xfrm>
            <a:off x="7010400" y="0"/>
            <a:ext cx="21336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6" name="Rectangle 21"/>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7"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8" name="Rectangle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a:cs typeface="Arial" charset="0"/>
            </a:endParaRPr>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Arial" charset="0"/>
            </a:endParaRPr>
          </a:p>
        </p:txBody>
      </p:sp>
      <p:sp>
        <p:nvSpPr>
          <p:cNvPr id="10" name="Straight Connector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a:cs typeface="Arial" charset="0"/>
            </a:endParaRPr>
          </a:p>
        </p:txBody>
      </p:sp>
      <p:sp>
        <p:nvSpPr>
          <p:cNvPr id="11" name="Oval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2" name="Oval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Vertical Title 1"/>
          <p:cNvSpPr>
            <a:spLocks noGrp="1"/>
          </p:cNvSpPr>
          <p:nvPr>
            <p:ph type="title" orient="vert"/>
          </p:nvPr>
        </p:nvSpPr>
        <p:spPr>
          <a:xfrm>
            <a:off x="7391400" y="304801"/>
            <a:ext cx="1447800" cy="5851525"/>
          </a:xfrm>
        </p:spPr>
        <p:txBody>
          <a:bodyPr vert="eaVert"/>
          <a:lstStyle>
            <a:lvl1pPr algn="ctr" rtl="0" eaLnBrk="0" fontAlgn="base" hangingPunct="0">
              <a:spcBef>
                <a:spcPct val="0"/>
              </a:spcBef>
              <a:spcAft>
                <a:spcPct val="0"/>
              </a:spcAft>
              <a:defRPr lang="en-US" sz="3600" kern="1200" dirty="0">
                <a:solidFill>
                  <a:schemeClr val="accent3">
                    <a:shade val="75000"/>
                  </a:schemeClr>
                </a:solidFill>
                <a:latin typeface="+mj-lt"/>
                <a:ea typeface="+mj-ea"/>
                <a:cs typeface="B Titr" panose="00000700000000000000" pitchFamily="2" charset="-78"/>
              </a:defRPr>
            </a:lvl1pPr>
          </a:lstStyle>
          <a:p>
            <a:r>
              <a:rPr lang="en-US" dirty="0"/>
              <a:t>Click to edit Master title style</a:t>
            </a:r>
          </a:p>
        </p:txBody>
      </p:sp>
      <p:sp>
        <p:nvSpPr>
          <p:cNvPr id="13" name="Slide Number Placeholder 5"/>
          <p:cNvSpPr>
            <a:spLocks noGrp="1"/>
          </p:cNvSpPr>
          <p:nvPr>
            <p:ph type="sldNum" sz="quarter" idx="10"/>
          </p:nvPr>
        </p:nvSpPr>
        <p:spPr>
          <a:xfrm>
            <a:off x="6915150" y="3009900"/>
            <a:ext cx="457200" cy="441325"/>
          </a:xfrm>
        </p:spPr>
        <p:txBody>
          <a:bodyPr/>
          <a:lstStyle>
            <a:lvl1pPr>
              <a:defRPr/>
            </a:lvl1pPr>
          </a:lstStyle>
          <a:p>
            <a:pPr>
              <a:defRPr/>
            </a:pPr>
            <a:fld id="{2A1D453D-2F8A-4221-AF29-9227F37B584F}" type="slidenum">
              <a:rPr lang="fa-IR"/>
              <a:pPr>
                <a:defRPr/>
              </a:pPr>
              <a:t>‹#›</a:t>
            </a:fld>
            <a:endParaRPr lang="en-US"/>
          </a:p>
        </p:txBody>
      </p:sp>
      <p:sp>
        <p:nvSpPr>
          <p:cNvPr id="14" name="Date Placeholder 3"/>
          <p:cNvSpPr>
            <a:spLocks noGrp="1"/>
          </p:cNvSpPr>
          <p:nvPr>
            <p:ph type="dt" sz="half" idx="11"/>
          </p:nvPr>
        </p:nvSpPr>
        <p:spPr/>
        <p:txBody>
          <a:bodyPr/>
          <a:lstStyle>
            <a:lvl1pPr>
              <a:defRPr/>
            </a:lvl1pPr>
          </a:lstStyle>
          <a:p>
            <a:pPr>
              <a:defRPr/>
            </a:pPr>
            <a:endParaRPr lang="en-US"/>
          </a:p>
        </p:txBody>
      </p:sp>
      <p:sp>
        <p:nvSpPr>
          <p:cNvPr id="15" name="Footer Placeholder 4"/>
          <p:cNvSpPr>
            <a:spLocks noGrp="1"/>
          </p:cNvSpPr>
          <p:nvPr>
            <p:ph type="ftr" sz="quarter" idx="12"/>
          </p:nvPr>
        </p:nvSpPr>
        <p:spPr/>
        <p:txBody>
          <a:bodyPr/>
          <a:lstStyle>
            <a:lvl1pPr>
              <a:defRPr/>
            </a:lvl1pPr>
          </a:lstStyle>
          <a:p>
            <a:pPr>
              <a:defRPr/>
            </a:pPr>
            <a:r>
              <a:rPr lang="fa-IR"/>
              <a:t>آيين نامه مالي و معاملاتي </a:t>
            </a:r>
            <a:endParaRPr lang="en-US"/>
          </a:p>
        </p:txBody>
      </p:sp>
    </p:spTree>
    <p:extLst>
      <p:ext uri="{BB962C8B-B14F-4D97-AF65-F5344CB8AC3E}">
        <p14:creationId xmlns:p14="http://schemas.microsoft.com/office/powerpoint/2010/main" val="2531521181"/>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3407BBB5-F9D9-4C79-BB2C-0E33C54ECC69}" type="datetimeFigureOut">
              <a:rPr lang="en-US" smtClean="0"/>
              <a:t>6/22/2023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D0C24D-41AE-4F3E-94E6-30116EBC7B16}" type="slidenum">
              <a:rPr lang="en-US" smtClean="0"/>
              <a:t>‹#›</a:t>
            </a:fld>
            <a:endParaRPr lang="en-US"/>
          </a:p>
        </p:txBody>
      </p:sp>
    </p:spTree>
    <p:extLst>
      <p:ext uri="{BB962C8B-B14F-4D97-AF65-F5344CB8AC3E}">
        <p14:creationId xmlns:p14="http://schemas.microsoft.com/office/powerpoint/2010/main" val="2187124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07BBB5-F9D9-4C79-BB2C-0E33C54ECC69}" type="datetimeFigureOut">
              <a:rPr lang="en-US" smtClean="0"/>
              <a:t>6/22/2023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D0C24D-41AE-4F3E-94E6-30116EBC7B16}" type="slidenum">
              <a:rPr lang="en-US" smtClean="0"/>
              <a:t>‹#›</a:t>
            </a:fld>
            <a:endParaRPr lang="en-US"/>
          </a:p>
        </p:txBody>
      </p:sp>
    </p:spTree>
    <p:extLst>
      <p:ext uri="{BB962C8B-B14F-4D97-AF65-F5344CB8AC3E}">
        <p14:creationId xmlns:p14="http://schemas.microsoft.com/office/powerpoint/2010/main" val="32761152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07BBB5-F9D9-4C79-BB2C-0E33C54ECC69}" type="datetimeFigureOut">
              <a:rPr lang="en-US" smtClean="0"/>
              <a:t>6/22/2023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D0C24D-41AE-4F3E-94E6-30116EBC7B16}" type="slidenum">
              <a:rPr lang="en-US" smtClean="0"/>
              <a:t>‹#›</a:t>
            </a:fld>
            <a:endParaRPr lang="en-US"/>
          </a:p>
        </p:txBody>
      </p:sp>
    </p:spTree>
    <p:extLst>
      <p:ext uri="{BB962C8B-B14F-4D97-AF65-F5344CB8AC3E}">
        <p14:creationId xmlns:p14="http://schemas.microsoft.com/office/powerpoint/2010/main" val="10959557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407BBB5-F9D9-4C79-BB2C-0E33C54ECC69}" type="datetimeFigureOut">
              <a:rPr lang="en-US" smtClean="0"/>
              <a:t>6/22/2023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D0C24D-41AE-4F3E-94E6-30116EBC7B16}" type="slidenum">
              <a:rPr lang="en-US" smtClean="0"/>
              <a:t>‹#›</a:t>
            </a:fld>
            <a:endParaRPr lang="en-US"/>
          </a:p>
        </p:txBody>
      </p:sp>
    </p:spTree>
    <p:extLst>
      <p:ext uri="{BB962C8B-B14F-4D97-AF65-F5344CB8AC3E}">
        <p14:creationId xmlns:p14="http://schemas.microsoft.com/office/powerpoint/2010/main" val="3788895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407BBB5-F9D9-4C79-BB2C-0E33C54ECC69}" type="datetimeFigureOut">
              <a:rPr lang="en-US" smtClean="0"/>
              <a:t>6/22/2023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D0C24D-41AE-4F3E-94E6-30116EBC7B16}" type="slidenum">
              <a:rPr lang="en-US" smtClean="0"/>
              <a:t>‹#›</a:t>
            </a:fld>
            <a:endParaRPr lang="en-US"/>
          </a:p>
        </p:txBody>
      </p:sp>
    </p:spTree>
    <p:extLst>
      <p:ext uri="{BB962C8B-B14F-4D97-AF65-F5344CB8AC3E}">
        <p14:creationId xmlns:p14="http://schemas.microsoft.com/office/powerpoint/2010/main" val="4273683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407BBB5-F9D9-4C79-BB2C-0E33C54ECC69}" type="datetimeFigureOut">
              <a:rPr lang="en-US" smtClean="0"/>
              <a:t>6/22/2023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D0C24D-41AE-4F3E-94E6-30116EBC7B16}" type="slidenum">
              <a:rPr lang="en-US" smtClean="0"/>
              <a:t>‹#›</a:t>
            </a:fld>
            <a:endParaRPr lang="en-US"/>
          </a:p>
        </p:txBody>
      </p:sp>
    </p:spTree>
    <p:extLst>
      <p:ext uri="{BB962C8B-B14F-4D97-AF65-F5344CB8AC3E}">
        <p14:creationId xmlns:p14="http://schemas.microsoft.com/office/powerpoint/2010/main" val="6968069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07BBB5-F9D9-4C79-BB2C-0E33C54ECC69}" type="datetimeFigureOut">
              <a:rPr lang="en-US" smtClean="0"/>
              <a:t>6/22/2023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D0C24D-41AE-4F3E-94E6-30116EBC7B16}" type="slidenum">
              <a:rPr lang="en-US" smtClean="0"/>
              <a:t>‹#›</a:t>
            </a:fld>
            <a:endParaRPr lang="en-US"/>
          </a:p>
        </p:txBody>
      </p:sp>
    </p:spTree>
    <p:extLst>
      <p:ext uri="{BB962C8B-B14F-4D97-AF65-F5344CB8AC3E}">
        <p14:creationId xmlns:p14="http://schemas.microsoft.com/office/powerpoint/2010/main" val="29161393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07BBB5-F9D9-4C79-BB2C-0E33C54ECC69}" type="datetimeFigureOut">
              <a:rPr lang="en-US" smtClean="0"/>
              <a:t>6/22/2023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D0C24D-41AE-4F3E-94E6-30116EBC7B16}" type="slidenum">
              <a:rPr lang="en-US" smtClean="0"/>
              <a:t>‹#›</a:t>
            </a:fld>
            <a:endParaRPr lang="en-US"/>
          </a:p>
        </p:txBody>
      </p:sp>
    </p:spTree>
    <p:extLst>
      <p:ext uri="{BB962C8B-B14F-4D97-AF65-F5344CB8AC3E}">
        <p14:creationId xmlns:p14="http://schemas.microsoft.com/office/powerpoint/2010/main" val="3889562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407BBB5-F9D9-4C79-BB2C-0E33C54ECC69}" type="datetimeFigureOut">
              <a:rPr lang="en-US" smtClean="0"/>
              <a:t>6/22/2023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D0C24D-41AE-4F3E-94E6-30116EBC7B16}" type="slidenum">
              <a:rPr lang="en-US" smtClean="0"/>
              <a:t>‹#›</a:t>
            </a:fld>
            <a:endParaRPr lang="en-US"/>
          </a:p>
        </p:txBody>
      </p:sp>
    </p:spTree>
    <p:extLst>
      <p:ext uri="{BB962C8B-B14F-4D97-AF65-F5344CB8AC3E}">
        <p14:creationId xmlns:p14="http://schemas.microsoft.com/office/powerpoint/2010/main" val="8078575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07BBB5-F9D9-4C79-BB2C-0E33C54ECC69}" type="datetimeFigureOut">
              <a:rPr lang="en-US" smtClean="0"/>
              <a:t>6/22/2023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D0C24D-41AE-4F3E-94E6-30116EBC7B16}" type="slidenum">
              <a:rPr lang="en-US" smtClean="0"/>
              <a:t>‹#›</a:t>
            </a:fld>
            <a:endParaRPr lang="en-US"/>
          </a:p>
        </p:txBody>
      </p:sp>
    </p:spTree>
    <p:extLst>
      <p:ext uri="{BB962C8B-B14F-4D97-AF65-F5344CB8AC3E}">
        <p14:creationId xmlns:p14="http://schemas.microsoft.com/office/powerpoint/2010/main" val="9326399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07BBB5-F9D9-4C79-BB2C-0E33C54ECC69}" type="datetimeFigureOut">
              <a:rPr lang="en-US" smtClean="0"/>
              <a:t>6/22/2023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D0C24D-41AE-4F3E-94E6-30116EBC7B16}" type="slidenum">
              <a:rPr lang="en-US" smtClean="0"/>
              <a:t>‹#›</a:t>
            </a:fld>
            <a:endParaRPr lang="en-US"/>
          </a:p>
        </p:txBody>
      </p:sp>
    </p:spTree>
    <p:extLst>
      <p:ext uri="{BB962C8B-B14F-4D97-AF65-F5344CB8AC3E}">
        <p14:creationId xmlns:p14="http://schemas.microsoft.com/office/powerpoint/2010/main" val="677257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5" name="Rectangle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6" name="Rectangle 21"/>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7" name="Rectangle 23"/>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1" name="Straight Connector 10"/>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a:t>Click to edit Master title style</a:t>
            </a:r>
          </a:p>
        </p:txBody>
      </p:sp>
      <p:sp>
        <p:nvSpPr>
          <p:cNvPr id="15" name="Date Placeholder 27"/>
          <p:cNvSpPr>
            <a:spLocks noGrp="1"/>
          </p:cNvSpPr>
          <p:nvPr>
            <p:ph type="dt" sz="half" idx="10"/>
          </p:nvPr>
        </p:nvSpPr>
        <p:spPr/>
        <p:txBody>
          <a:bodyPr/>
          <a:lstStyle>
            <a:lvl1pPr>
              <a:defRPr/>
            </a:lvl1pPr>
          </a:lstStyle>
          <a:p>
            <a:pPr>
              <a:defRPr/>
            </a:pPr>
            <a:endParaRPr lang="en-US"/>
          </a:p>
        </p:txBody>
      </p:sp>
      <p:sp>
        <p:nvSpPr>
          <p:cNvPr id="16" name="Footer Placeholder 16"/>
          <p:cNvSpPr>
            <a:spLocks noGrp="1"/>
          </p:cNvSpPr>
          <p:nvPr>
            <p:ph type="ftr" sz="quarter" idx="11"/>
          </p:nvPr>
        </p:nvSpPr>
        <p:spPr/>
        <p:txBody>
          <a:bodyPr/>
          <a:lstStyle>
            <a:lvl1pPr>
              <a:defRPr/>
            </a:lvl1pPr>
          </a:lstStyle>
          <a:p>
            <a:pPr>
              <a:defRPr/>
            </a:pPr>
            <a:endParaRPr lang="en-US"/>
          </a:p>
        </p:txBody>
      </p:sp>
      <p:sp>
        <p:nvSpPr>
          <p:cNvPr id="17" name="Slide Number Placeholder 28"/>
          <p:cNvSpPr>
            <a:spLocks noGrp="1"/>
          </p:cNvSpPr>
          <p:nvPr>
            <p:ph type="sldNum" sz="quarter" idx="12"/>
          </p:nvPr>
        </p:nvSpPr>
        <p:spPr>
          <a:xfrm>
            <a:off x="4343400" y="2198688"/>
            <a:ext cx="457200" cy="441325"/>
          </a:xfrm>
        </p:spPr>
        <p:txBody>
          <a:bodyPr/>
          <a:lstStyle>
            <a:lvl1pPr>
              <a:defRPr/>
            </a:lvl1pPr>
          </a:lstStyle>
          <a:p>
            <a:pPr>
              <a:defRPr/>
            </a:pPr>
            <a:fld id="{77570E22-4AD0-4E13-BAE0-E8E5274B3CCF}" type="slidenum">
              <a:rPr lang="fa-IR"/>
              <a:pPr>
                <a:defRPr/>
              </a:pPr>
              <a:t>‹#›</a:t>
            </a:fld>
            <a:endParaRPr lang="en-US"/>
          </a:p>
        </p:txBody>
      </p:sp>
    </p:spTree>
    <p:extLst>
      <p:ext uri="{BB962C8B-B14F-4D97-AF65-F5344CB8AC3E}">
        <p14:creationId xmlns:p14="http://schemas.microsoft.com/office/powerpoint/2010/main" val="395681831"/>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a:t>Click to edit Master title style</a:t>
            </a:r>
          </a:p>
        </p:txBody>
      </p:sp>
      <p:sp>
        <p:nvSpPr>
          <p:cNvPr id="8" name="Content Placeholder 7"/>
          <p:cNvSpPr>
            <a:spLocks noGrp="1"/>
          </p:cNvSpPr>
          <p:nvPr>
            <p:ph sz="quarter" idx="1"/>
          </p:nvPr>
        </p:nvSpPr>
        <p:spPr>
          <a:xfrm>
            <a:off x="301752" y="1527048"/>
            <a:ext cx="850392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fa-IR"/>
              <a:t>آيين نامه مالي و معاملاتي </a:t>
            </a:r>
            <a:endParaRPr lang="en-US"/>
          </a:p>
        </p:txBody>
      </p:sp>
      <p:sp>
        <p:nvSpPr>
          <p:cNvPr id="6" name="Slide Number Placeholder 5"/>
          <p:cNvSpPr>
            <a:spLocks noGrp="1"/>
          </p:cNvSpPr>
          <p:nvPr>
            <p:ph type="sldNum" sz="quarter" idx="12"/>
          </p:nvPr>
        </p:nvSpPr>
        <p:spPr>
          <a:xfrm>
            <a:off x="4362450" y="1027113"/>
            <a:ext cx="457200" cy="441325"/>
          </a:xfrm>
        </p:spPr>
        <p:txBody>
          <a:bodyPr/>
          <a:lstStyle>
            <a:lvl1pPr>
              <a:defRPr/>
            </a:lvl1pPr>
          </a:lstStyle>
          <a:p>
            <a:pPr>
              <a:defRPr/>
            </a:pPr>
            <a:fld id="{9322F830-A9B6-44A3-98F2-8F73C2C6F887}" type="slidenum">
              <a:rPr lang="fa-IR"/>
              <a:pPr>
                <a:defRPr/>
              </a:pPr>
              <a:t>‹#›</a:t>
            </a:fld>
            <a:endParaRPr lang="en-US"/>
          </a:p>
        </p:txBody>
      </p:sp>
    </p:spTree>
    <p:extLst>
      <p:ext uri="{BB962C8B-B14F-4D97-AF65-F5344CB8AC3E}">
        <p14:creationId xmlns:p14="http://schemas.microsoft.com/office/powerpoint/2010/main" val="2165668894"/>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5"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6" name="Rectangle 21"/>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7" name="Rectangle 23"/>
          <p:cNvSpPr>
            <a:spLocks noChangeArrowheads="1"/>
          </p:cNvSpPr>
          <p:nvPr/>
        </p:nvSpPr>
        <p:spPr bwMode="white">
          <a:xfrm>
            <a:off x="8991600" y="1905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8" name="Rectangle 24"/>
          <p:cNvSpPr>
            <a:spLocks noChangeArrowheads="1"/>
          </p:cNvSpPr>
          <p:nvPr/>
        </p:nvSpPr>
        <p:spPr bwMode="white">
          <a:xfrm>
            <a:off x="152400" y="2286000"/>
            <a:ext cx="8832850" cy="304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9" name="Rectangle 25"/>
          <p:cNvSpPr>
            <a:spLocks noChangeArrowheads="1"/>
          </p:cNvSpPr>
          <p:nvPr/>
        </p:nvSpPr>
        <p:spPr bwMode="auto">
          <a:xfrm>
            <a:off x="155575" y="142875"/>
            <a:ext cx="8832850" cy="2139950"/>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2" name="Straight Connector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a:t>Click to edit Master title style</a:t>
            </a:r>
          </a:p>
        </p:txBody>
      </p:sp>
      <p:sp>
        <p:nvSpPr>
          <p:cNvPr id="15" name="Footer Placeholder 4"/>
          <p:cNvSpPr>
            <a:spLocks noGrp="1"/>
          </p:cNvSpPr>
          <p:nvPr>
            <p:ph type="ftr" sz="quarter" idx="10"/>
          </p:nvPr>
        </p:nvSpPr>
        <p:spPr/>
        <p:txBody>
          <a:bodyPr/>
          <a:lstStyle>
            <a:lvl1pPr>
              <a:defRPr/>
            </a:lvl1pPr>
          </a:lstStyle>
          <a:p>
            <a:pPr>
              <a:defRPr/>
            </a:pPr>
            <a:r>
              <a:rPr lang="fa-IR"/>
              <a:t>آيين نامه مالي و معاملاتي </a:t>
            </a:r>
            <a:endParaRPr lang="en-US"/>
          </a:p>
        </p:txBody>
      </p:sp>
      <p:sp>
        <p:nvSpPr>
          <p:cNvPr id="16" name="Date Placeholder 3"/>
          <p:cNvSpPr>
            <a:spLocks noGrp="1"/>
          </p:cNvSpPr>
          <p:nvPr>
            <p:ph type="dt" sz="half" idx="11"/>
          </p:nvPr>
        </p:nvSpPr>
        <p:spPr/>
        <p:txBody>
          <a:bodyPr/>
          <a:lstStyle>
            <a:lvl1pPr>
              <a:defRPr/>
            </a:lvl1pPr>
          </a:lstStyle>
          <a:p>
            <a:pPr>
              <a:defRPr/>
            </a:pPr>
            <a:endParaRPr lang="en-US"/>
          </a:p>
        </p:txBody>
      </p:sp>
      <p:sp>
        <p:nvSpPr>
          <p:cNvPr id="17" name="Slide Number Placeholder 5"/>
          <p:cNvSpPr>
            <a:spLocks noGrp="1"/>
          </p:cNvSpPr>
          <p:nvPr>
            <p:ph type="sldNum" sz="quarter" idx="12"/>
          </p:nvPr>
        </p:nvSpPr>
        <p:spPr>
          <a:xfrm>
            <a:off x="4343400" y="2198688"/>
            <a:ext cx="457200" cy="441325"/>
          </a:xfrm>
        </p:spPr>
        <p:txBody>
          <a:bodyPr/>
          <a:lstStyle>
            <a:lvl1pPr>
              <a:defRPr/>
            </a:lvl1pPr>
          </a:lstStyle>
          <a:p>
            <a:pPr>
              <a:defRPr/>
            </a:pPr>
            <a:fld id="{5F520EA0-F5D2-44FC-969F-45EE9CED08AF}" type="slidenum">
              <a:rPr lang="fa-IR"/>
              <a:pPr>
                <a:defRPr/>
              </a:pPr>
              <a:t>‹#›</a:t>
            </a:fld>
            <a:endParaRPr lang="en-US"/>
          </a:p>
        </p:txBody>
      </p:sp>
    </p:spTree>
    <p:extLst>
      <p:ext uri="{BB962C8B-B14F-4D97-AF65-F5344CB8AC3E}">
        <p14:creationId xmlns:p14="http://schemas.microsoft.com/office/powerpoint/2010/main" val="1993803978"/>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2"/>
        </a:solidFill>
        <a:effectLst/>
      </p:bgPr>
    </p:bg>
    <p:spTree>
      <p:nvGrpSpPr>
        <p:cNvPr id="1" name=""/>
        <p:cNvGrpSpPr/>
        <p:nvPr/>
      </p:nvGrpSpPr>
      <p:grpSpPr>
        <a:xfrm>
          <a:off x="0" y="0"/>
          <a:ext cx="0" cy="0"/>
          <a:chOff x="0" y="0"/>
          <a:chExt cx="0" cy="0"/>
        </a:xfrm>
      </p:grpSpPr>
      <p:sp>
        <p:nvSpPr>
          <p:cNvPr id="5" name="Straight Connector 19"/>
          <p:cNvSpPr>
            <a:spLocks noChangeShapeType="1"/>
          </p:cNvSpPr>
          <p:nvPr/>
        </p:nvSpPr>
        <p:spPr bwMode="auto">
          <a:xfrm flipV="1">
            <a:off x="4562475" y="1576388"/>
            <a:ext cx="9525" cy="4818062"/>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dirty="0">
              <a:cs typeface="B Titr" panose="00000700000000000000" pitchFamily="2" charset="-78"/>
            </a:endParaRPr>
          </a:p>
        </p:txBody>
      </p:sp>
      <p:sp>
        <p:nvSpPr>
          <p:cNvPr id="2" name="Title 1"/>
          <p:cNvSpPr>
            <a:spLocks noGrp="1"/>
          </p:cNvSpPr>
          <p:nvPr>
            <p:ph type="title"/>
          </p:nvPr>
        </p:nvSpPr>
        <p:spPr>
          <a:xfrm>
            <a:off x="301752" y="228600"/>
            <a:ext cx="8534400" cy="758952"/>
          </a:xfrm>
        </p:spPr>
        <p:txBody>
          <a:bodyPr/>
          <a:lstStyle/>
          <a:p>
            <a:r>
              <a:rPr lang="en-US"/>
              <a:t>Click to edit Master title style</a:t>
            </a:r>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a:xfrm>
            <a:off x="5791200" y="6410325"/>
            <a:ext cx="3044825" cy="365125"/>
          </a:xfrm>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r>
              <a:rPr lang="fa-IR"/>
              <a:t>آيين نامه مالي و معاملاتي </a:t>
            </a:r>
            <a:endParaRPr lang="en-US"/>
          </a:p>
        </p:txBody>
      </p:sp>
      <p:sp>
        <p:nvSpPr>
          <p:cNvPr id="8" name="Slide Number Placeholder 6"/>
          <p:cNvSpPr>
            <a:spLocks noGrp="1"/>
          </p:cNvSpPr>
          <p:nvPr>
            <p:ph type="sldNum" sz="quarter" idx="12"/>
          </p:nvPr>
        </p:nvSpPr>
        <p:spPr/>
        <p:txBody>
          <a:bodyPr/>
          <a:lstStyle>
            <a:lvl1pPr>
              <a:defRPr/>
            </a:lvl1pPr>
          </a:lstStyle>
          <a:p>
            <a:pPr>
              <a:defRPr/>
            </a:pPr>
            <a:fld id="{A9C07088-C50E-40E8-8A20-026BEB03F1FE}" type="slidenum">
              <a:rPr lang="fa-IR"/>
              <a:pPr>
                <a:defRPr/>
              </a:pPr>
              <a:t>‹#›</a:t>
            </a:fld>
            <a:endParaRPr lang="en-US"/>
          </a:p>
        </p:txBody>
      </p:sp>
    </p:spTree>
    <p:extLst>
      <p:ext uri="{BB962C8B-B14F-4D97-AF65-F5344CB8AC3E}">
        <p14:creationId xmlns:p14="http://schemas.microsoft.com/office/powerpoint/2010/main" val="131222150"/>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solidFill>
          <a:schemeClr val="bg2"/>
        </a:solidFill>
        <a:effectLst/>
      </p:bgPr>
    </p:bg>
    <p:spTree>
      <p:nvGrpSpPr>
        <p:cNvPr id="1" name=""/>
        <p:cNvGrpSpPr/>
        <p:nvPr/>
      </p:nvGrpSpPr>
      <p:grpSpPr>
        <a:xfrm>
          <a:off x="0" y="0"/>
          <a:ext cx="0" cy="0"/>
          <a:chOff x="0" y="0"/>
          <a:chExt cx="0" cy="0"/>
        </a:xfrm>
      </p:grpSpPr>
      <p:sp>
        <p:nvSpPr>
          <p:cNvPr id="7" name="Straight Connector 19"/>
          <p:cNvSpPr>
            <a:spLocks noChangeShapeType="1"/>
          </p:cNvSpPr>
          <p:nvPr/>
        </p:nvSpPr>
        <p:spPr bwMode="auto">
          <a:xfrm flipV="1">
            <a:off x="4572000" y="2200275"/>
            <a:ext cx="0" cy="4187825"/>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dirty="0">
              <a:cs typeface="B Titr" panose="00000700000000000000" pitchFamily="2" charset="-78"/>
            </a:endParaRPr>
          </a:p>
        </p:txBody>
      </p:sp>
      <p:sp>
        <p:nvSpPr>
          <p:cNvPr id="8" name="Rectangle 20"/>
          <p:cNvSpPr>
            <a:spLocks noChangeArrowheads="1"/>
          </p:cNvSpPr>
          <p:nvPr/>
        </p:nvSpPr>
        <p:spPr bwMode="white">
          <a:xfrm>
            <a:off x="0" y="0"/>
            <a:ext cx="9144000" cy="1447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9" name="Rectangle 21"/>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10"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11" name="Rectangle 24"/>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12" name="Rectangle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4" name="Straight Connector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7" name="Oval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Content Placeholder 25"/>
          <p:cNvSpPr>
            <a:spLocks noGrp="1"/>
          </p:cNvSpPr>
          <p:nvPr>
            <p:ph sz="quarter" idx="4"/>
          </p:nvPr>
        </p:nvSpPr>
        <p:spPr>
          <a:xfrm>
            <a:off x="4800600" y="2471383"/>
            <a:ext cx="4038600" cy="38221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itle 22"/>
          <p:cNvSpPr>
            <a:spLocks noGrp="1"/>
          </p:cNvSpPr>
          <p:nvPr>
            <p:ph type="title"/>
          </p:nvPr>
        </p:nvSpPr>
        <p:spPr/>
        <p:txBody>
          <a:bodyPr rtlCol="0"/>
          <a:lstStyle/>
          <a:p>
            <a:r>
              <a:rPr lang="en-US"/>
              <a:t>Click to edit Master title style</a:t>
            </a:r>
          </a:p>
        </p:txBody>
      </p:sp>
      <p:sp>
        <p:nvSpPr>
          <p:cNvPr id="18" name="Date Placeholder 6"/>
          <p:cNvSpPr>
            <a:spLocks noGrp="1"/>
          </p:cNvSpPr>
          <p:nvPr>
            <p:ph type="dt" sz="half" idx="10"/>
          </p:nvPr>
        </p:nvSpPr>
        <p:spPr/>
        <p:txBody>
          <a:bodyPr/>
          <a:lstStyle>
            <a:lvl1pPr>
              <a:defRPr/>
            </a:lvl1pPr>
          </a:lstStyle>
          <a:p>
            <a:pPr>
              <a:defRPr/>
            </a:pPr>
            <a:endParaRPr lang="en-US"/>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r>
              <a:rPr lang="fa-IR"/>
              <a:t>آيين نامه مالي و معاملاتي </a:t>
            </a:r>
            <a:endParaRPr lang="en-US"/>
          </a:p>
        </p:txBody>
      </p:sp>
      <p:sp>
        <p:nvSpPr>
          <p:cNvPr id="20" name="Slide Number Placeholder 8"/>
          <p:cNvSpPr>
            <a:spLocks noGrp="1"/>
          </p:cNvSpPr>
          <p:nvPr>
            <p:ph type="sldNum" sz="quarter" idx="12"/>
          </p:nvPr>
        </p:nvSpPr>
        <p:spPr>
          <a:xfrm>
            <a:off x="4343400" y="1042988"/>
            <a:ext cx="457200" cy="441325"/>
          </a:xfrm>
        </p:spPr>
        <p:txBody>
          <a:bodyPr/>
          <a:lstStyle>
            <a:lvl1pPr>
              <a:defRPr/>
            </a:lvl1pPr>
          </a:lstStyle>
          <a:p>
            <a:pPr>
              <a:defRPr/>
            </a:pPr>
            <a:fld id="{73DC643C-DE59-4486-88AA-599C4831F5A9}" type="slidenum">
              <a:rPr lang="fa-IR"/>
              <a:pPr>
                <a:defRPr/>
              </a:pPr>
              <a:t>‹#›</a:t>
            </a:fld>
            <a:endParaRPr lang="en-US"/>
          </a:p>
        </p:txBody>
      </p:sp>
    </p:spTree>
    <p:extLst>
      <p:ext uri="{BB962C8B-B14F-4D97-AF65-F5344CB8AC3E}">
        <p14:creationId xmlns:p14="http://schemas.microsoft.com/office/powerpoint/2010/main" val="1192871041"/>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fa-IR"/>
              <a:t>آيين نامه مالي و معاملاتي </a:t>
            </a:r>
            <a:endParaRPr lang="en-US"/>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pPr>
              <a:defRPr/>
            </a:pPr>
            <a:fld id="{872C315E-C883-4196-8FC5-B99C64792DBD}" type="slidenum">
              <a:rPr lang="fa-IR"/>
              <a:pPr>
                <a:defRPr/>
              </a:pPr>
              <a:t>‹#›</a:t>
            </a:fld>
            <a:endParaRPr lang="en-US"/>
          </a:p>
        </p:txBody>
      </p:sp>
    </p:spTree>
    <p:extLst>
      <p:ext uri="{BB962C8B-B14F-4D97-AF65-F5344CB8AC3E}">
        <p14:creationId xmlns:p14="http://schemas.microsoft.com/office/powerpoint/2010/main" val="1611708988"/>
      </p:ext>
    </p:extLst>
  </p:cSld>
  <p:clrMapOvr>
    <a:masterClrMapping/>
  </p:clrMapOvr>
  <p:transition spd="med">
    <p:zo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3" name="Rectangle 20"/>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4"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5"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8" name="Date Placeholder 1"/>
          <p:cNvSpPr>
            <a:spLocks noGrp="1"/>
          </p:cNvSpPr>
          <p:nvPr>
            <p:ph type="dt" sz="half" idx="10"/>
          </p:nvPr>
        </p:nvSpPr>
        <p:spPr/>
        <p:txBody>
          <a:bodyPr/>
          <a:lstStyle>
            <a:lvl1pPr>
              <a:defRPr/>
            </a:lvl1pPr>
          </a:lstStyle>
          <a:p>
            <a:pPr>
              <a:defRPr/>
            </a:pPr>
            <a:endParaRPr lang="en-US"/>
          </a:p>
        </p:txBody>
      </p:sp>
      <p:sp>
        <p:nvSpPr>
          <p:cNvPr id="9" name="Footer Placeholder 2"/>
          <p:cNvSpPr>
            <a:spLocks noGrp="1"/>
          </p:cNvSpPr>
          <p:nvPr>
            <p:ph type="ftr" sz="quarter" idx="11"/>
          </p:nvPr>
        </p:nvSpPr>
        <p:spPr/>
        <p:txBody>
          <a:bodyPr/>
          <a:lstStyle>
            <a:lvl1pPr>
              <a:defRPr/>
            </a:lvl1pPr>
          </a:lstStyle>
          <a:p>
            <a:pPr>
              <a:defRPr/>
            </a:pPr>
            <a:r>
              <a:rPr lang="fa-IR"/>
              <a:t>آيين نامه مالي و معاملاتي </a:t>
            </a:r>
            <a:endParaRPr lang="en-US"/>
          </a:p>
        </p:txBody>
      </p:sp>
      <p:sp>
        <p:nvSpPr>
          <p:cNvPr id="10" name="Slide Number Placeholder 3"/>
          <p:cNvSpPr>
            <a:spLocks noGrp="1"/>
          </p:cNvSpPr>
          <p:nvPr>
            <p:ph type="sldNum" sz="quarter" idx="12"/>
          </p:nvPr>
        </p:nvSpPr>
        <p:spPr>
          <a:xfrm>
            <a:off x="4267200" y="6324600"/>
            <a:ext cx="609600" cy="441325"/>
          </a:xfrm>
        </p:spPr>
        <p:txBody>
          <a:bodyPr/>
          <a:lstStyle>
            <a:lvl1pPr>
              <a:defRPr>
                <a:solidFill>
                  <a:srgbClr val="FFFFFF"/>
                </a:solidFill>
              </a:defRPr>
            </a:lvl1pPr>
          </a:lstStyle>
          <a:p>
            <a:pPr>
              <a:defRPr/>
            </a:pPr>
            <a:fld id="{4B7900CE-64E4-49FA-BBC0-AFFEE2870CDD}" type="slidenum">
              <a:rPr lang="fa-IR"/>
              <a:pPr>
                <a:defRPr/>
              </a:pPr>
              <a:t>‹#›</a:t>
            </a:fld>
            <a:endParaRPr lang="en-US"/>
          </a:p>
        </p:txBody>
      </p:sp>
    </p:spTree>
    <p:extLst>
      <p:ext uri="{BB962C8B-B14F-4D97-AF65-F5344CB8AC3E}">
        <p14:creationId xmlns:p14="http://schemas.microsoft.com/office/powerpoint/2010/main" val="3022723665"/>
      </p:ext>
    </p:extLst>
  </p:cSld>
  <p:clrMapOvr>
    <a:masterClrMapping/>
  </p:clrMapOvr>
  <p:transition spd="med">
    <p:zo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7"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8" name="Rectangle 23"/>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9"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2" name="Straight Connector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CBD521EA-7100-4C79-B47C-FC06280EBEF3}" type="slidenum">
              <a:rPr lang="fa-IR"/>
              <a:pPr>
                <a:defRPr/>
              </a:pPr>
              <a:t>‹#›</a:t>
            </a:fld>
            <a:endParaRPr lang="en-US"/>
          </a:p>
        </p:txBody>
      </p:sp>
      <p:sp>
        <p:nvSpPr>
          <p:cNvPr id="17" name="Date Placeholder 4"/>
          <p:cNvSpPr>
            <a:spLocks noGrp="1"/>
          </p:cNvSpPr>
          <p:nvPr>
            <p:ph type="dt" sz="half" idx="11"/>
          </p:nvPr>
        </p:nvSpPr>
        <p:spPr/>
        <p:txBody>
          <a:bodyPr/>
          <a:lstStyle>
            <a:lvl1pPr>
              <a:defRPr/>
            </a:lvl1pPr>
          </a:lstStyle>
          <a:p>
            <a:pPr>
              <a:defRPr/>
            </a:pPr>
            <a:endParaRPr lang="en-US"/>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r>
              <a:rPr lang="fa-IR"/>
              <a:t>آيين نامه مالي و معاملاتي </a:t>
            </a:r>
            <a:endParaRPr lang="en-US"/>
          </a:p>
        </p:txBody>
      </p:sp>
    </p:spTree>
    <p:extLst>
      <p:ext uri="{BB962C8B-B14F-4D97-AF65-F5344CB8AC3E}">
        <p14:creationId xmlns:p14="http://schemas.microsoft.com/office/powerpoint/2010/main" val="3903810668"/>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7"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8" name="Rectangle 23"/>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9"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10" name="Rectangle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1" name="Rectangle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6704FCC4-F8AB-4986-AAD6-4B0BA5D4FC90}" type="slidenum">
              <a:rPr lang="fa-IR"/>
              <a:pPr>
                <a:defRPr/>
              </a:pPr>
              <a:t>‹#›</a:t>
            </a:fld>
            <a:endParaRPr lang="en-US"/>
          </a:p>
        </p:txBody>
      </p:sp>
      <p:sp>
        <p:nvSpPr>
          <p:cNvPr id="17" name="Date Placeholder 4"/>
          <p:cNvSpPr>
            <a:spLocks noGrp="1"/>
          </p:cNvSpPr>
          <p:nvPr>
            <p:ph type="dt" sz="half" idx="11"/>
          </p:nvPr>
        </p:nvSpPr>
        <p:spPr>
          <a:xfrm>
            <a:off x="5788025" y="6405563"/>
            <a:ext cx="3044825" cy="365125"/>
          </a:xfrm>
        </p:spPr>
        <p:txBody>
          <a:bodyPr/>
          <a:lstStyle>
            <a:lvl1pPr>
              <a:defRPr/>
            </a:lvl1pPr>
          </a:lstStyle>
          <a:p>
            <a:pPr>
              <a:defRPr/>
            </a:pPr>
            <a:endParaRPr lang="en-US"/>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r>
              <a:rPr lang="fa-IR"/>
              <a:t>آيين نامه مالي و معاملاتي </a:t>
            </a:r>
            <a:endParaRPr lang="en-US"/>
          </a:p>
        </p:txBody>
      </p:sp>
    </p:spTree>
    <p:extLst>
      <p:ext uri="{BB962C8B-B14F-4D97-AF65-F5344CB8AC3E}">
        <p14:creationId xmlns:p14="http://schemas.microsoft.com/office/powerpoint/2010/main" val="75533656"/>
      </p:ext>
    </p:extLst>
  </p:cSld>
  <p:clrMapOvr>
    <a:masterClrMapping/>
  </p:clrMapOvr>
  <p:transition spd="med">
    <p:zo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fa-IR"/>
              <a:t>آيين نامه مالي و معاملاتي </a:t>
            </a:r>
            <a:endParaRPr lang="en-US"/>
          </a:p>
        </p:txBody>
      </p:sp>
      <p:sp>
        <p:nvSpPr>
          <p:cNvPr id="6" name="Slide Number Placeholder 5"/>
          <p:cNvSpPr>
            <a:spLocks noGrp="1"/>
          </p:cNvSpPr>
          <p:nvPr>
            <p:ph type="sldNum" sz="quarter" idx="12"/>
          </p:nvPr>
        </p:nvSpPr>
        <p:spPr/>
        <p:txBody>
          <a:bodyPr/>
          <a:lstStyle>
            <a:lvl1pPr>
              <a:defRPr/>
            </a:lvl1pPr>
          </a:lstStyle>
          <a:p>
            <a:pPr>
              <a:defRPr/>
            </a:pPr>
            <a:fld id="{D8A02B71-8A95-4CF2-B9C9-B4E3640AD74B}" type="slidenum">
              <a:rPr lang="fa-IR"/>
              <a:pPr>
                <a:defRPr/>
              </a:pPr>
              <a:t>‹#›</a:t>
            </a:fld>
            <a:endParaRPr lang="en-US"/>
          </a:p>
        </p:txBody>
      </p:sp>
    </p:spTree>
    <p:extLst>
      <p:ext uri="{BB962C8B-B14F-4D97-AF65-F5344CB8AC3E}">
        <p14:creationId xmlns:p14="http://schemas.microsoft.com/office/powerpoint/2010/main" val="2415957352"/>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solidFill>
          <a:schemeClr val="bg2"/>
        </a:solidFill>
        <a:effectLst/>
      </p:bgPr>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5" name="Rectangle 20"/>
          <p:cNvSpPr>
            <a:spLocks noChangeArrowheads="1"/>
          </p:cNvSpPr>
          <p:nvPr/>
        </p:nvSpPr>
        <p:spPr bwMode="white">
          <a:xfrm>
            <a:off x="7010400" y="0"/>
            <a:ext cx="21336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6" name="Rectangle 21"/>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7"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8" name="Rectangle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0" name="Straight Connector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1" name="Oval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2" name="Oval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Vertical Title 1"/>
          <p:cNvSpPr>
            <a:spLocks noGrp="1"/>
          </p:cNvSpPr>
          <p:nvPr>
            <p:ph type="title" orient="vert"/>
          </p:nvPr>
        </p:nvSpPr>
        <p:spPr>
          <a:xfrm>
            <a:off x="7391400" y="304801"/>
            <a:ext cx="1447800" cy="5851525"/>
          </a:xfrm>
        </p:spPr>
        <p:txBody>
          <a:bodyPr vert="eaVert"/>
          <a:lstStyle/>
          <a:p>
            <a:r>
              <a:rPr lang="en-US"/>
              <a:t>Click to edit Master title style</a:t>
            </a:r>
          </a:p>
        </p:txBody>
      </p:sp>
      <p:sp>
        <p:nvSpPr>
          <p:cNvPr id="13" name="Slide Number Placeholder 5"/>
          <p:cNvSpPr>
            <a:spLocks noGrp="1"/>
          </p:cNvSpPr>
          <p:nvPr>
            <p:ph type="sldNum" sz="quarter" idx="10"/>
          </p:nvPr>
        </p:nvSpPr>
        <p:spPr>
          <a:xfrm>
            <a:off x="6915150" y="3009900"/>
            <a:ext cx="457200" cy="441325"/>
          </a:xfrm>
        </p:spPr>
        <p:txBody>
          <a:bodyPr/>
          <a:lstStyle>
            <a:lvl1pPr>
              <a:defRPr/>
            </a:lvl1pPr>
          </a:lstStyle>
          <a:p>
            <a:pPr>
              <a:defRPr/>
            </a:pPr>
            <a:fld id="{2A1D453D-2F8A-4221-AF29-9227F37B584F}" type="slidenum">
              <a:rPr lang="fa-IR"/>
              <a:pPr>
                <a:defRPr/>
              </a:pPr>
              <a:t>‹#›</a:t>
            </a:fld>
            <a:endParaRPr lang="en-US"/>
          </a:p>
        </p:txBody>
      </p:sp>
      <p:sp>
        <p:nvSpPr>
          <p:cNvPr id="14" name="Date Placeholder 3"/>
          <p:cNvSpPr>
            <a:spLocks noGrp="1"/>
          </p:cNvSpPr>
          <p:nvPr>
            <p:ph type="dt" sz="half" idx="11"/>
          </p:nvPr>
        </p:nvSpPr>
        <p:spPr/>
        <p:txBody>
          <a:bodyPr/>
          <a:lstStyle>
            <a:lvl1pPr>
              <a:defRPr/>
            </a:lvl1pPr>
          </a:lstStyle>
          <a:p>
            <a:pPr>
              <a:defRPr/>
            </a:pPr>
            <a:endParaRPr lang="en-US"/>
          </a:p>
        </p:txBody>
      </p:sp>
      <p:sp>
        <p:nvSpPr>
          <p:cNvPr id="15" name="Footer Placeholder 4"/>
          <p:cNvSpPr>
            <a:spLocks noGrp="1"/>
          </p:cNvSpPr>
          <p:nvPr>
            <p:ph type="ftr" sz="quarter" idx="12"/>
          </p:nvPr>
        </p:nvSpPr>
        <p:spPr/>
        <p:txBody>
          <a:bodyPr/>
          <a:lstStyle>
            <a:lvl1pPr>
              <a:defRPr/>
            </a:lvl1pPr>
          </a:lstStyle>
          <a:p>
            <a:pPr>
              <a:defRPr/>
            </a:pPr>
            <a:r>
              <a:rPr lang="fa-IR"/>
              <a:t>آيين نامه مالي و معاملاتي </a:t>
            </a:r>
            <a:endParaRPr lang="en-US"/>
          </a:p>
        </p:txBody>
      </p:sp>
    </p:spTree>
    <p:extLst>
      <p:ext uri="{BB962C8B-B14F-4D97-AF65-F5344CB8AC3E}">
        <p14:creationId xmlns:p14="http://schemas.microsoft.com/office/powerpoint/2010/main" val="1676123786"/>
      </p:ext>
    </p:extLst>
  </p:cSld>
  <p:clrMapOvr>
    <a:overrideClrMapping bg1="lt1" tx1="dk1" bg2="lt2" tx2="dk2" accent1="accent1" accent2="accent2" accent3="accent3" accent4="accent4" accent5="accent5" accent6="accent6" hlink="hlink" folHlink="folHlink"/>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6"/>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1027" name="Rectangle 15"/>
          <p:cNvSpPr>
            <a:spLocks noChangeArrowheads="1"/>
          </p:cNvSpPr>
          <p:nvPr/>
        </p:nvSpPr>
        <p:spPr bwMode="white">
          <a:xfrm>
            <a:off x="0" y="0"/>
            <a:ext cx="9144000" cy="139382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1028" name="Rectangle 17"/>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1029" name="Rectangle 18"/>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a:cs typeface="Arial" charset="0"/>
            </a:endParaRPr>
          </a:p>
        </p:txBody>
      </p:sp>
      <p:sp>
        <p:nvSpPr>
          <p:cNvPr id="14" name="Date Placeholder 13"/>
          <p:cNvSpPr>
            <a:spLocks noGrp="1"/>
          </p:cNvSpPr>
          <p:nvPr>
            <p:ph type="dt" sz="half" idx="2"/>
          </p:nvPr>
        </p:nvSpPr>
        <p:spPr>
          <a:xfrm>
            <a:off x="5791200" y="6405563"/>
            <a:ext cx="3044825" cy="365125"/>
          </a:xfrm>
          <a:prstGeom prst="rect">
            <a:avLst/>
          </a:prstGeom>
        </p:spPr>
        <p:txBody>
          <a:bodyPr vert="horz"/>
          <a:lstStyle>
            <a:lvl1pPr algn="r" rtl="1" eaLnBrk="1" latinLnBrk="0" hangingPunct="1">
              <a:defRPr kumimoji="0" sz="1400">
                <a:solidFill>
                  <a:srgbClr val="FFFFFF"/>
                </a:solidFill>
                <a:cs typeface="Arial" charset="0"/>
              </a:defRPr>
            </a:lvl1pPr>
          </a:lstStyle>
          <a:p>
            <a:pPr>
              <a:defRPr/>
            </a:pPr>
            <a:endParaRPr lang="en-US"/>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rtl="1" eaLnBrk="1" latinLnBrk="0" hangingPunct="1">
              <a:defRPr kumimoji="0" sz="1200">
                <a:solidFill>
                  <a:srgbClr val="FFFFFF"/>
                </a:solidFill>
                <a:cs typeface="Arial" charset="0"/>
              </a:defRPr>
            </a:lvl1pPr>
          </a:lstStyle>
          <a:p>
            <a:pPr>
              <a:defRPr/>
            </a:pPr>
            <a:r>
              <a:rPr lang="fa-IR"/>
              <a:t>آيين نامه مالي و معاملاتي </a:t>
            </a:r>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Arial" charset="0"/>
            </a:endParaRPr>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a:cs typeface="Arial" charset="0"/>
            </a:endParaRPr>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rtl="1" eaLnBrk="1" hangingPunct="1">
              <a:defRPr sz="1600">
                <a:solidFill>
                  <a:srgbClr val="7B9899"/>
                </a:solidFill>
              </a:defRPr>
            </a:lvl1pPr>
          </a:lstStyle>
          <a:p>
            <a:pPr>
              <a:defRPr/>
            </a:pPr>
            <a:fld id="{7E6F3DA3-065E-4695-8A76-1F097CAB39AC}" type="slidenum">
              <a:rPr lang="fa-IR"/>
              <a:pPr>
                <a:defRPr/>
              </a:pPr>
              <a:t>‹#›</a:t>
            </a:fld>
            <a:endParaRPr lang="en-US"/>
          </a:p>
        </p:txBody>
      </p:sp>
      <p:sp>
        <p:nvSpPr>
          <p:cNvPr id="1038" name="Title Placeholder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fa-IR"/>
              <a:t>Click to edit Master title style</a:t>
            </a:r>
          </a:p>
        </p:txBody>
      </p:sp>
      <p:sp>
        <p:nvSpPr>
          <p:cNvPr id="1039" name="Text Placehold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fa-IR"/>
              <a:t>Click to edit Master text styles</a:t>
            </a:r>
          </a:p>
          <a:p>
            <a:pPr lvl="1"/>
            <a:r>
              <a:rPr lang="en-US" altLang="fa-IR"/>
              <a:t>Second level</a:t>
            </a:r>
          </a:p>
          <a:p>
            <a:pPr lvl="2"/>
            <a:r>
              <a:rPr lang="en-US" altLang="fa-IR"/>
              <a:t>Third level</a:t>
            </a:r>
          </a:p>
          <a:p>
            <a:pPr lvl="3"/>
            <a:r>
              <a:rPr lang="en-US" altLang="fa-IR"/>
              <a:t>Fourth level</a:t>
            </a:r>
          </a:p>
          <a:p>
            <a:pPr lvl="4"/>
            <a:r>
              <a:rPr lang="en-US" altLang="fa-IR"/>
              <a:t>Fifth level</a:t>
            </a:r>
          </a:p>
        </p:txBody>
      </p:sp>
    </p:spTree>
  </p:cSld>
  <p:clrMap bg1="lt1" tx1="dk1" bg2="lt2" tx2="dk2" accent1="accent1" accent2="accent2" accent3="accent3" accent4="accent4" accent5="accent5" accent6="accent6" hlink="hlink" folHlink="folHlink"/>
  <p:sldLayoutIdLst>
    <p:sldLayoutId id="2147484058" r:id="rId1"/>
    <p:sldLayoutId id="2147484059" r:id="rId2"/>
    <p:sldLayoutId id="2147484060" r:id="rId3"/>
    <p:sldLayoutId id="2147484061" r:id="rId4"/>
    <p:sldLayoutId id="2147484062" r:id="rId5"/>
    <p:sldLayoutId id="2147484063" r:id="rId6"/>
    <p:sldLayoutId id="2147484064" r:id="rId7"/>
    <p:sldLayoutId id="2147484065" r:id="rId8"/>
    <p:sldLayoutId id="2147484066" r:id="rId9"/>
    <p:sldLayoutId id="2147484067" r:id="rId10"/>
    <p:sldLayoutId id="2147484068" r:id="rId11"/>
  </p:sldLayoutIdLst>
  <p:transition spd="med">
    <p:zoom/>
  </p:transition>
  <p:hf sldNum="0" hdr="0" dt="0"/>
  <p:txStyles>
    <p:titleStyle>
      <a:lvl1pPr algn="ctr" rtl="0" eaLnBrk="0" fontAlgn="base" hangingPunct="0">
        <a:spcBef>
          <a:spcPct val="0"/>
        </a:spcBef>
        <a:spcAft>
          <a:spcPct val="0"/>
        </a:spcAft>
        <a:defRPr sz="3300" kern="12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cs typeface="Arial" pitchFamily="34" charset="0"/>
        </a:defRPr>
      </a:lvl2pPr>
      <a:lvl3pPr algn="ctr" rtl="0" eaLnBrk="0" fontAlgn="base" hangingPunct="0">
        <a:spcBef>
          <a:spcPct val="0"/>
        </a:spcBef>
        <a:spcAft>
          <a:spcPct val="0"/>
        </a:spcAft>
        <a:defRPr sz="3300">
          <a:solidFill>
            <a:srgbClr val="7B9899"/>
          </a:solidFill>
          <a:latin typeface="Georgia" pitchFamily="18" charset="0"/>
          <a:cs typeface="Arial" pitchFamily="34" charset="0"/>
        </a:defRPr>
      </a:lvl3pPr>
      <a:lvl4pPr algn="ctr" rtl="0" eaLnBrk="0" fontAlgn="base" hangingPunct="0">
        <a:spcBef>
          <a:spcPct val="0"/>
        </a:spcBef>
        <a:spcAft>
          <a:spcPct val="0"/>
        </a:spcAft>
        <a:defRPr sz="3300">
          <a:solidFill>
            <a:srgbClr val="7B9899"/>
          </a:solidFill>
          <a:latin typeface="Georgia" pitchFamily="18" charset="0"/>
          <a:cs typeface="Arial" pitchFamily="34" charset="0"/>
        </a:defRPr>
      </a:lvl4pPr>
      <a:lvl5pPr algn="ctr" rtl="0" eaLnBrk="0" fontAlgn="base" hangingPunct="0">
        <a:spcBef>
          <a:spcPct val="0"/>
        </a:spcBef>
        <a:spcAft>
          <a:spcPct val="0"/>
        </a:spcAft>
        <a:defRPr sz="3300">
          <a:solidFill>
            <a:srgbClr val="7B9899"/>
          </a:solidFill>
          <a:latin typeface="Georgia" pitchFamily="18" charset="0"/>
          <a:cs typeface="Arial" pitchFamily="34" charset="0"/>
        </a:defRPr>
      </a:lvl5pPr>
      <a:lvl6pPr marL="457200" algn="ctr" rtl="0" fontAlgn="base">
        <a:spcBef>
          <a:spcPct val="0"/>
        </a:spcBef>
        <a:spcAft>
          <a:spcPct val="0"/>
        </a:spcAft>
        <a:defRPr sz="3300">
          <a:solidFill>
            <a:srgbClr val="7B9899"/>
          </a:solidFill>
          <a:latin typeface="Georgia" pitchFamily="18" charset="0"/>
          <a:cs typeface="Arial" pitchFamily="34" charset="0"/>
        </a:defRPr>
      </a:lvl6pPr>
      <a:lvl7pPr marL="914400" algn="ctr" rtl="0" fontAlgn="base">
        <a:spcBef>
          <a:spcPct val="0"/>
        </a:spcBef>
        <a:spcAft>
          <a:spcPct val="0"/>
        </a:spcAft>
        <a:defRPr sz="3300">
          <a:solidFill>
            <a:srgbClr val="7B9899"/>
          </a:solidFill>
          <a:latin typeface="Georgia" pitchFamily="18" charset="0"/>
          <a:cs typeface="Arial" pitchFamily="34" charset="0"/>
        </a:defRPr>
      </a:lvl7pPr>
      <a:lvl8pPr marL="1371600" algn="ctr" rtl="0" fontAlgn="base">
        <a:spcBef>
          <a:spcPct val="0"/>
        </a:spcBef>
        <a:spcAft>
          <a:spcPct val="0"/>
        </a:spcAft>
        <a:defRPr sz="3300">
          <a:solidFill>
            <a:srgbClr val="7B9899"/>
          </a:solidFill>
          <a:latin typeface="Georgia" pitchFamily="18" charset="0"/>
          <a:cs typeface="Arial" pitchFamily="34" charset="0"/>
        </a:defRPr>
      </a:lvl8pPr>
      <a:lvl9pPr marL="1828800" algn="ctr" rtl="0" fontAlgn="base">
        <a:spcBef>
          <a:spcPct val="0"/>
        </a:spcBef>
        <a:spcAft>
          <a:spcPct val="0"/>
        </a:spcAft>
        <a:defRPr sz="3300">
          <a:solidFill>
            <a:srgbClr val="7B9899"/>
          </a:solidFill>
          <a:latin typeface="Georgia" pitchFamily="18" charset="0"/>
          <a:cs typeface="Arial"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407BBB5-F9D9-4C79-BB2C-0E33C54ECC69}" type="datetimeFigureOut">
              <a:rPr lang="en-US" smtClean="0"/>
              <a:t>6/22/2023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ED0C24D-41AE-4F3E-94E6-30116EBC7B16}" type="slidenum">
              <a:rPr lang="en-US" smtClean="0"/>
              <a:t>‹#›</a:t>
            </a:fld>
            <a:endParaRPr lang="en-US"/>
          </a:p>
        </p:txBody>
      </p:sp>
    </p:spTree>
    <p:extLst>
      <p:ext uri="{BB962C8B-B14F-4D97-AF65-F5344CB8AC3E}">
        <p14:creationId xmlns:p14="http://schemas.microsoft.com/office/powerpoint/2010/main" val="3516634531"/>
      </p:ext>
    </p:extLst>
  </p:cSld>
  <p:clrMap bg1="lt1" tx1="dk1" bg2="lt2" tx2="dk2" accent1="accent1" accent2="accent2" accent3="accent3" accent4="accent4" accent5="accent5" accent6="accent6" hlink="hlink" folHlink="folHlink"/>
  <p:sldLayoutIdLst>
    <p:sldLayoutId id="2147484082" r:id="rId1"/>
    <p:sldLayoutId id="2147484083" r:id="rId2"/>
    <p:sldLayoutId id="2147484084" r:id="rId3"/>
    <p:sldLayoutId id="2147484085" r:id="rId4"/>
    <p:sldLayoutId id="2147484086" r:id="rId5"/>
    <p:sldLayoutId id="2147484087" r:id="rId6"/>
    <p:sldLayoutId id="2147484088" r:id="rId7"/>
    <p:sldLayoutId id="2147484089" r:id="rId8"/>
    <p:sldLayoutId id="2147484090" r:id="rId9"/>
    <p:sldLayoutId id="2147484091" r:id="rId10"/>
    <p:sldLayoutId id="214748409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6"/>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1027" name="Rectangle 15"/>
          <p:cNvSpPr>
            <a:spLocks noChangeArrowheads="1"/>
          </p:cNvSpPr>
          <p:nvPr/>
        </p:nvSpPr>
        <p:spPr bwMode="white">
          <a:xfrm>
            <a:off x="0" y="0"/>
            <a:ext cx="9144000" cy="139382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1028" name="Rectangle 17"/>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1029" name="Rectangle 18"/>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4" name="Date Placeholder 13"/>
          <p:cNvSpPr>
            <a:spLocks noGrp="1"/>
          </p:cNvSpPr>
          <p:nvPr>
            <p:ph type="dt" sz="half" idx="2"/>
          </p:nvPr>
        </p:nvSpPr>
        <p:spPr>
          <a:xfrm>
            <a:off x="5791200" y="6405563"/>
            <a:ext cx="3044825" cy="365125"/>
          </a:xfrm>
          <a:prstGeom prst="rect">
            <a:avLst/>
          </a:prstGeom>
        </p:spPr>
        <p:txBody>
          <a:bodyPr vert="horz"/>
          <a:lstStyle>
            <a:lvl1pPr algn="r" rtl="1" eaLnBrk="1" latinLnBrk="0" hangingPunct="1">
              <a:defRPr kumimoji="0" sz="1400">
                <a:solidFill>
                  <a:srgbClr val="FFFFFF"/>
                </a:solidFill>
                <a:cs typeface="B Titr" panose="00000700000000000000" pitchFamily="2" charset="-78"/>
              </a:defRPr>
            </a:lvl1pPr>
          </a:lstStyle>
          <a:p>
            <a:pPr>
              <a:defRPr/>
            </a:pPr>
            <a:endParaRPr lang="en-US" dirty="0"/>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rtl="1" eaLnBrk="1" latinLnBrk="0" hangingPunct="1">
              <a:defRPr kumimoji="0" sz="1200">
                <a:solidFill>
                  <a:srgbClr val="FFFFFF"/>
                </a:solidFill>
                <a:cs typeface="B Titr" panose="00000700000000000000" pitchFamily="2" charset="-78"/>
              </a:defRPr>
            </a:lvl1pPr>
          </a:lstStyle>
          <a:p>
            <a:pPr>
              <a:defRPr/>
            </a:pPr>
            <a:r>
              <a:rPr lang="fa-IR" dirty="0"/>
              <a:t>آيين نامه مالي و معاملاتي </a:t>
            </a:r>
            <a:endParaRPr lang="en-US" dirty="0"/>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rtl="1" eaLnBrk="1" hangingPunct="1">
              <a:defRPr sz="1600">
                <a:solidFill>
                  <a:srgbClr val="7B9899"/>
                </a:solidFill>
                <a:cs typeface="B Titr" panose="00000700000000000000" pitchFamily="2" charset="-78"/>
              </a:defRPr>
            </a:lvl1pPr>
          </a:lstStyle>
          <a:p>
            <a:pPr>
              <a:defRPr/>
            </a:pPr>
            <a:fld id="{7E6F3DA3-065E-4695-8A76-1F097CAB39AC}" type="slidenum">
              <a:rPr lang="fa-IR" smtClean="0"/>
              <a:pPr>
                <a:defRPr/>
              </a:pPr>
              <a:t>‹#›</a:t>
            </a:fld>
            <a:endParaRPr lang="en-US" dirty="0"/>
          </a:p>
        </p:txBody>
      </p:sp>
      <p:sp>
        <p:nvSpPr>
          <p:cNvPr id="1038" name="Title Placeholder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fa-IR" dirty="0"/>
              <a:t>Click to edit Master title style</a:t>
            </a:r>
          </a:p>
        </p:txBody>
      </p:sp>
      <p:sp>
        <p:nvSpPr>
          <p:cNvPr id="1039" name="Text Placehold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fa-IR" dirty="0"/>
              <a:t>Click to edit Master text styles</a:t>
            </a:r>
          </a:p>
          <a:p>
            <a:pPr lvl="1"/>
            <a:r>
              <a:rPr lang="en-US" altLang="fa-IR" dirty="0"/>
              <a:t>Second level</a:t>
            </a:r>
          </a:p>
          <a:p>
            <a:pPr lvl="2"/>
            <a:r>
              <a:rPr lang="en-US" altLang="fa-IR" dirty="0"/>
              <a:t>Third level</a:t>
            </a:r>
          </a:p>
          <a:p>
            <a:pPr lvl="3"/>
            <a:r>
              <a:rPr lang="en-US" altLang="fa-IR" dirty="0"/>
              <a:t>Fourth level</a:t>
            </a:r>
          </a:p>
          <a:p>
            <a:pPr lvl="4"/>
            <a:r>
              <a:rPr lang="en-US" altLang="fa-IR" dirty="0"/>
              <a:t>Fifth level</a:t>
            </a:r>
          </a:p>
        </p:txBody>
      </p:sp>
    </p:spTree>
    <p:extLst>
      <p:ext uri="{BB962C8B-B14F-4D97-AF65-F5344CB8AC3E}">
        <p14:creationId xmlns:p14="http://schemas.microsoft.com/office/powerpoint/2010/main" val="108795762"/>
      </p:ext>
    </p:extLst>
  </p:cSld>
  <p:clrMap bg1="lt1" tx1="dk1" bg2="lt2" tx2="dk2" accent1="accent1" accent2="accent2" accent3="accent3" accent4="accent4" accent5="accent5" accent6="accent6" hlink="hlink" folHlink="folHlink"/>
  <p:sldLayoutIdLst>
    <p:sldLayoutId id="2147484094" r:id="rId1"/>
    <p:sldLayoutId id="2147484095" r:id="rId2"/>
    <p:sldLayoutId id="2147484096" r:id="rId3"/>
    <p:sldLayoutId id="2147484097" r:id="rId4"/>
    <p:sldLayoutId id="2147484098" r:id="rId5"/>
    <p:sldLayoutId id="2147484099" r:id="rId6"/>
    <p:sldLayoutId id="2147484100" r:id="rId7"/>
    <p:sldLayoutId id="2147484101" r:id="rId8"/>
    <p:sldLayoutId id="2147484102" r:id="rId9"/>
    <p:sldLayoutId id="2147484103" r:id="rId10"/>
    <p:sldLayoutId id="2147484104" r:id="rId11"/>
  </p:sldLayoutIdLst>
  <p:transition spd="med">
    <p:zoom/>
  </p:transition>
  <p:hf sldNum="0" hdr="0" dt="0"/>
  <p:txStyles>
    <p:titleStyle>
      <a:lvl1pPr algn="ctr" rtl="0" eaLnBrk="0" fontAlgn="base" hangingPunct="0">
        <a:spcBef>
          <a:spcPct val="0"/>
        </a:spcBef>
        <a:spcAft>
          <a:spcPct val="0"/>
        </a:spcAft>
        <a:defRPr sz="3600" kern="1200">
          <a:solidFill>
            <a:srgbClr val="7B9899"/>
          </a:solidFill>
          <a:effectLst>
            <a:outerShdw blurRad="38100" dist="38100" dir="2700000" algn="tl">
              <a:srgbClr val="000000">
                <a:alpha val="43137"/>
              </a:srgbClr>
            </a:outerShdw>
          </a:effectLst>
          <a:latin typeface="+mj-lt"/>
          <a:ea typeface="+mj-ea"/>
          <a:cs typeface="B Titr" panose="00000700000000000000" pitchFamily="2" charset="-78"/>
        </a:defRPr>
      </a:lvl1pPr>
      <a:lvl2pPr algn="ctr" rtl="0" eaLnBrk="0" fontAlgn="base" hangingPunct="0">
        <a:spcBef>
          <a:spcPct val="0"/>
        </a:spcBef>
        <a:spcAft>
          <a:spcPct val="0"/>
        </a:spcAft>
        <a:defRPr sz="3300">
          <a:solidFill>
            <a:srgbClr val="7B9899"/>
          </a:solidFill>
          <a:latin typeface="Georgia" pitchFamily="18" charset="0"/>
          <a:cs typeface="Arial" pitchFamily="34" charset="0"/>
        </a:defRPr>
      </a:lvl2pPr>
      <a:lvl3pPr algn="ctr" rtl="0" eaLnBrk="0" fontAlgn="base" hangingPunct="0">
        <a:spcBef>
          <a:spcPct val="0"/>
        </a:spcBef>
        <a:spcAft>
          <a:spcPct val="0"/>
        </a:spcAft>
        <a:defRPr sz="3300">
          <a:solidFill>
            <a:srgbClr val="7B9899"/>
          </a:solidFill>
          <a:latin typeface="Georgia" pitchFamily="18" charset="0"/>
          <a:cs typeface="Arial" pitchFamily="34" charset="0"/>
        </a:defRPr>
      </a:lvl3pPr>
      <a:lvl4pPr algn="ctr" rtl="0" eaLnBrk="0" fontAlgn="base" hangingPunct="0">
        <a:spcBef>
          <a:spcPct val="0"/>
        </a:spcBef>
        <a:spcAft>
          <a:spcPct val="0"/>
        </a:spcAft>
        <a:defRPr sz="3300">
          <a:solidFill>
            <a:srgbClr val="7B9899"/>
          </a:solidFill>
          <a:latin typeface="Georgia" pitchFamily="18" charset="0"/>
          <a:cs typeface="Arial" pitchFamily="34" charset="0"/>
        </a:defRPr>
      </a:lvl4pPr>
      <a:lvl5pPr algn="ctr" rtl="0" eaLnBrk="0" fontAlgn="base" hangingPunct="0">
        <a:spcBef>
          <a:spcPct val="0"/>
        </a:spcBef>
        <a:spcAft>
          <a:spcPct val="0"/>
        </a:spcAft>
        <a:defRPr sz="3300">
          <a:solidFill>
            <a:srgbClr val="7B9899"/>
          </a:solidFill>
          <a:latin typeface="Georgia" pitchFamily="18" charset="0"/>
          <a:cs typeface="Arial" pitchFamily="34" charset="0"/>
        </a:defRPr>
      </a:lvl5pPr>
      <a:lvl6pPr marL="457200" algn="ctr" rtl="0" fontAlgn="base">
        <a:spcBef>
          <a:spcPct val="0"/>
        </a:spcBef>
        <a:spcAft>
          <a:spcPct val="0"/>
        </a:spcAft>
        <a:defRPr sz="3300">
          <a:solidFill>
            <a:srgbClr val="7B9899"/>
          </a:solidFill>
          <a:latin typeface="Georgia" pitchFamily="18" charset="0"/>
          <a:cs typeface="Arial" pitchFamily="34" charset="0"/>
        </a:defRPr>
      </a:lvl6pPr>
      <a:lvl7pPr marL="914400" algn="ctr" rtl="0" fontAlgn="base">
        <a:spcBef>
          <a:spcPct val="0"/>
        </a:spcBef>
        <a:spcAft>
          <a:spcPct val="0"/>
        </a:spcAft>
        <a:defRPr sz="3300">
          <a:solidFill>
            <a:srgbClr val="7B9899"/>
          </a:solidFill>
          <a:latin typeface="Georgia" pitchFamily="18" charset="0"/>
          <a:cs typeface="Arial" pitchFamily="34" charset="0"/>
        </a:defRPr>
      </a:lvl7pPr>
      <a:lvl8pPr marL="1371600" algn="ctr" rtl="0" fontAlgn="base">
        <a:spcBef>
          <a:spcPct val="0"/>
        </a:spcBef>
        <a:spcAft>
          <a:spcPct val="0"/>
        </a:spcAft>
        <a:defRPr sz="3300">
          <a:solidFill>
            <a:srgbClr val="7B9899"/>
          </a:solidFill>
          <a:latin typeface="Georgia" pitchFamily="18" charset="0"/>
          <a:cs typeface="Arial" pitchFamily="34" charset="0"/>
        </a:defRPr>
      </a:lvl8pPr>
      <a:lvl9pPr marL="1828800" algn="ctr" rtl="0" fontAlgn="base">
        <a:spcBef>
          <a:spcPct val="0"/>
        </a:spcBef>
        <a:spcAft>
          <a:spcPct val="0"/>
        </a:spcAft>
        <a:defRPr sz="3300">
          <a:solidFill>
            <a:srgbClr val="7B9899"/>
          </a:solidFill>
          <a:latin typeface="Georgia" pitchFamily="18" charset="0"/>
          <a:cs typeface="Arial"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B Nazanin" panose="00000400000000000000" pitchFamily="2" charset="-78"/>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B Nazanin" panose="00000400000000000000" pitchFamily="2" charset="-78"/>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B Nazanin" panose="00000400000000000000" pitchFamily="2" charset="-78"/>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B Nazanin" panose="00000400000000000000" pitchFamily="2" charset="-78"/>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B Nazanin" panose="00000400000000000000" pitchFamily="2" charset="-78"/>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New%20folder%20(3)/&#1602;&#1575;&#1606;&#1608;&#1606;%20&#1578;&#1588;&#1705;&#1740;&#1604;%20&#1607;&#1740;&#1571;&#1578;&#8204;&#1607;&#1575;&#1740;%20&#1575;&#1605;&#1606;&#1575;&#1569;%20&#1583;&#1575;&#1606;&#1588;&#1711;&#1575;&#1607;.pdf" TargetMode="External"/><Relationship Id="rId7" Type="http://schemas.openxmlformats.org/officeDocument/2006/relationships/hyperlink" Target="New%20folder%20(3)/aenamemalimoamelati.pdf" TargetMode="External"/><Relationship Id="rId2" Type="http://schemas.openxmlformats.org/officeDocument/2006/relationships/image" Target="../media/image7.jpeg"/><Relationship Id="rId1" Type="http://schemas.openxmlformats.org/officeDocument/2006/relationships/slideLayout" Target="../slideLayouts/slideLayout23.xml"/><Relationship Id="rId6" Type="http://schemas.openxmlformats.org/officeDocument/2006/relationships/hyperlink" Target="New%20folder%20(3)/&#1602;&#1575;&#1606;&#1608;&#1606;%20&#1575;&#1581;&#1705;&#1575;&#1605;%20&#1583;&#1575;&#1574;&#1605;&#1740;%20&#1576;&#1585;&#1606;&#1575;&#1605;&#1607;%20&#1607;&#1575;&#1740;%20&#1578;&#1608;&#1587;&#1593;&#1607;%20&#1705;&#1588;&#1608;&#1585;.pdf" TargetMode="External"/><Relationship Id="rId5" Type="http://schemas.openxmlformats.org/officeDocument/2006/relationships/hyperlink" Target="New%20folder%20(3)/&#1602;&#1575;&#1606;&#1608;&#1606;%20&#1605;&#1581;&#1575;&#1587;&#1576;&#1575;&#1578;%20&#1593;&#1605;&#1608;&#1605;&#1740;.pdf" TargetMode="External"/><Relationship Id="rId4" Type="http://schemas.openxmlformats.org/officeDocument/2006/relationships/hyperlink" Target="New%20folder%20(3)/&#1602;&#1575;&#1606;&#1608;&#1606;%20&#1606;&#1581;&#1608;&#1607;%20&#1575;&#1606;&#1580;&#1575;&#1605;%20&#1575;&#1605;&#1608;&#1585;%20&#1605;&#1575;&#1604;&#1740;%20&#1608;%20&#1605;&#1593;&#1575;&#1605;&#1604;&#1575;&#1578;&#1740;%20&#1583;&#1575;&#1606;&#1588;&#1711;&#1575;&#1607;.pdf"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slide" Target="slide96.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8" Type="http://schemas.openxmlformats.org/officeDocument/2006/relationships/slide" Target="slide114.xml"/><Relationship Id="rId3" Type="http://schemas.openxmlformats.org/officeDocument/2006/relationships/slide" Target="slide40.xml"/><Relationship Id="rId7" Type="http://schemas.openxmlformats.org/officeDocument/2006/relationships/slide" Target="slide108.xml"/><Relationship Id="rId2" Type="http://schemas.openxmlformats.org/officeDocument/2006/relationships/slide" Target="slide20.xml"/><Relationship Id="rId1" Type="http://schemas.openxmlformats.org/officeDocument/2006/relationships/slideLayout" Target="../slideLayouts/slideLayout28.xml"/><Relationship Id="rId6" Type="http://schemas.openxmlformats.org/officeDocument/2006/relationships/slide" Target="slide100.xml"/><Relationship Id="rId5" Type="http://schemas.openxmlformats.org/officeDocument/2006/relationships/slide" Target="slide96.xml"/><Relationship Id="rId4" Type="http://schemas.openxmlformats.org/officeDocument/2006/relationships/slide" Target="slide56.xml"/></Relationships>
</file>

<file path=ppt/slides/_rels/slide20.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slide" Target="slide34.xml"/><Relationship Id="rId13" Type="http://schemas.openxmlformats.org/officeDocument/2006/relationships/slide" Target="slide20.xml"/><Relationship Id="rId3" Type="http://schemas.openxmlformats.org/officeDocument/2006/relationships/slide" Target="slide37.xml"/><Relationship Id="rId7" Type="http://schemas.openxmlformats.org/officeDocument/2006/relationships/slide" Target="slide32.xml"/><Relationship Id="rId12" Type="http://schemas.openxmlformats.org/officeDocument/2006/relationships/slide" Target="slide39.xml"/><Relationship Id="rId2" Type="http://schemas.openxmlformats.org/officeDocument/2006/relationships/slide" Target="slide36.xml"/><Relationship Id="rId1" Type="http://schemas.openxmlformats.org/officeDocument/2006/relationships/slideLayout" Target="../slideLayouts/slideLayout4.xml"/><Relationship Id="rId6" Type="http://schemas.openxmlformats.org/officeDocument/2006/relationships/slide" Target="slide30.xml"/><Relationship Id="rId11" Type="http://schemas.openxmlformats.org/officeDocument/2006/relationships/slide" Target="slide33.xml"/><Relationship Id="rId5" Type="http://schemas.openxmlformats.org/officeDocument/2006/relationships/slide" Target="slide23.xml"/><Relationship Id="rId10" Type="http://schemas.openxmlformats.org/officeDocument/2006/relationships/slide" Target="slide35.xml"/><Relationship Id="rId4" Type="http://schemas.openxmlformats.org/officeDocument/2006/relationships/slide" Target="slide53.xml"/><Relationship Id="rId9" Type="http://schemas.openxmlformats.org/officeDocument/2006/relationships/slide" Target="slide38.xml"/></Relationships>
</file>

<file path=ppt/slides/_rels/slide22.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slideLayout" Target="../slideLayouts/slideLayout2.xml"/><Relationship Id="rId1" Type="http://schemas.openxmlformats.org/officeDocument/2006/relationships/themeOverride" Target="../theme/themeOverride1.xml"/><Relationship Id="rId5" Type="http://schemas.openxmlformats.org/officeDocument/2006/relationships/slide" Target="slide21.xml"/><Relationship Id="rId4" Type="http://schemas.openxmlformats.org/officeDocument/2006/relationships/slide" Target="slide20.xml"/></Relationships>
</file>

<file path=ppt/slides/_rels/slide31.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slide" Target="slide21.xml"/></Relationships>
</file>

<file path=ppt/slides/_rels/slide33.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slide" Target="slide36.xml"/><Relationship Id="rId1" Type="http://schemas.openxmlformats.org/officeDocument/2006/relationships/slideLayout" Target="../slideLayouts/slideLayout2.xml"/><Relationship Id="rId4" Type="http://schemas.openxmlformats.org/officeDocument/2006/relationships/slide" Target="slide21.xml"/></Relationships>
</file>

<file path=ppt/slides/_rels/slide36.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slide" Target="slide48.xml"/><Relationship Id="rId1" Type="http://schemas.openxmlformats.org/officeDocument/2006/relationships/slideLayout" Target="../slideLayouts/slideLayout2.xml"/><Relationship Id="rId4" Type="http://schemas.openxmlformats.org/officeDocument/2006/relationships/slide" Target="slide21.xml"/></Relationships>
</file>

<file path=ppt/slides/_rels/slide37.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slide" Target="slide39.xml"/><Relationship Id="rId5" Type="http://schemas.openxmlformats.org/officeDocument/2006/relationships/slide" Target="slide21.xml"/><Relationship Id="rId4" Type="http://schemas.openxmlformats.org/officeDocument/2006/relationships/slide" Target="slide20.xml"/></Relationships>
</file>

<file path=ppt/slides/_rels/slide38.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2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0.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slide" Target="slide2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8" Type="http://schemas.openxmlformats.org/officeDocument/2006/relationships/slide" Target="slide68.xml"/><Relationship Id="rId13" Type="http://schemas.openxmlformats.org/officeDocument/2006/relationships/slide" Target="slide48.xml"/><Relationship Id="rId18" Type="http://schemas.openxmlformats.org/officeDocument/2006/relationships/slide" Target="slide53.xml"/><Relationship Id="rId3" Type="http://schemas.openxmlformats.org/officeDocument/2006/relationships/slide" Target="slide54.xml"/><Relationship Id="rId7" Type="http://schemas.openxmlformats.org/officeDocument/2006/relationships/slide" Target="slide76.xml"/><Relationship Id="rId12" Type="http://schemas.openxmlformats.org/officeDocument/2006/relationships/slide" Target="slide43.xml"/><Relationship Id="rId17" Type="http://schemas.openxmlformats.org/officeDocument/2006/relationships/slide" Target="slide66.xml"/><Relationship Id="rId2" Type="http://schemas.openxmlformats.org/officeDocument/2006/relationships/notesSlide" Target="../notesSlides/notesSlide1.xml"/><Relationship Id="rId16" Type="http://schemas.openxmlformats.org/officeDocument/2006/relationships/slide" Target="slide65.xml"/><Relationship Id="rId1" Type="http://schemas.openxmlformats.org/officeDocument/2006/relationships/slideLayout" Target="../slideLayouts/slideLayout4.xml"/><Relationship Id="rId6" Type="http://schemas.openxmlformats.org/officeDocument/2006/relationships/slide" Target="slide55.xml"/><Relationship Id="rId11" Type="http://schemas.openxmlformats.org/officeDocument/2006/relationships/slide" Target="slide79.xml"/><Relationship Id="rId5" Type="http://schemas.openxmlformats.org/officeDocument/2006/relationships/slide" Target="slide74.xml"/><Relationship Id="rId15" Type="http://schemas.openxmlformats.org/officeDocument/2006/relationships/slide" Target="slide64.xml"/><Relationship Id="rId10" Type="http://schemas.openxmlformats.org/officeDocument/2006/relationships/slide" Target="slide78.xml"/><Relationship Id="rId19" Type="http://schemas.openxmlformats.org/officeDocument/2006/relationships/slide" Target="slide20.xml"/><Relationship Id="rId4" Type="http://schemas.openxmlformats.org/officeDocument/2006/relationships/slide" Target="slide37.xml"/><Relationship Id="rId9" Type="http://schemas.openxmlformats.org/officeDocument/2006/relationships/slide" Target="slide77.xml"/><Relationship Id="rId14" Type="http://schemas.openxmlformats.org/officeDocument/2006/relationships/slide" Target="slide63.xml"/></Relationships>
</file>

<file path=ppt/slides/_rels/slide42.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slide" Target="slide20.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slide" Target="slide47.xml"/><Relationship Id="rId1" Type="http://schemas.openxmlformats.org/officeDocument/2006/relationships/slideLayout" Target="../slideLayouts/slideLayout2.xml"/><Relationship Id="rId4" Type="http://schemas.openxmlformats.org/officeDocument/2006/relationships/slide" Target="slide41.xml"/></Relationships>
</file>

<file path=ppt/slides/_rels/slide4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7.jpeg"/><Relationship Id="rId1" Type="http://schemas.openxmlformats.org/officeDocument/2006/relationships/slideLayout" Target="../slideLayouts/slideLayout23.xml"/></Relationships>
</file>

<file path=ppt/slides/_rels/slide45.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slide" Target="slide41.xml"/></Relationships>
</file>

<file path=ppt/slides/_rels/slide46.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5.emf"/><Relationship Id="rId4" Type="http://schemas.openxmlformats.org/officeDocument/2006/relationships/slide" Target="slide41.xml"/></Relationships>
</file>

<file path=ppt/slides/_rels/slide47.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slide" Target="slide2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9.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slide" Target="slide20.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50.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slide" Target="slide20.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51.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slide" Target="slide20.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53.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slide" Target="slide41.xml"/></Relationships>
</file>

<file path=ppt/slides/_rels/slide55.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8" Type="http://schemas.openxmlformats.org/officeDocument/2006/relationships/slide" Target="slide93.xml"/><Relationship Id="rId13" Type="http://schemas.openxmlformats.org/officeDocument/2006/relationships/slide" Target="slide95.xml"/><Relationship Id="rId18" Type="http://schemas.openxmlformats.org/officeDocument/2006/relationships/slide" Target="slide63.xml"/><Relationship Id="rId26" Type="http://schemas.openxmlformats.org/officeDocument/2006/relationships/slide" Target="slide71.xml"/><Relationship Id="rId3" Type="http://schemas.openxmlformats.org/officeDocument/2006/relationships/slide" Target="slide75.xml"/><Relationship Id="rId21" Type="http://schemas.openxmlformats.org/officeDocument/2006/relationships/slide" Target="slide66.xml"/><Relationship Id="rId7" Type="http://schemas.openxmlformats.org/officeDocument/2006/relationships/slide" Target="slide92.xml"/><Relationship Id="rId12" Type="http://schemas.openxmlformats.org/officeDocument/2006/relationships/slide" Target="slide120.xml"/><Relationship Id="rId17" Type="http://schemas.openxmlformats.org/officeDocument/2006/relationships/slide" Target="slide61.xml"/><Relationship Id="rId25" Type="http://schemas.openxmlformats.org/officeDocument/2006/relationships/slide" Target="slide70.xml"/><Relationship Id="rId2" Type="http://schemas.openxmlformats.org/officeDocument/2006/relationships/slide" Target="slide74.xml"/><Relationship Id="rId16" Type="http://schemas.openxmlformats.org/officeDocument/2006/relationships/slide" Target="slide60.xml"/><Relationship Id="rId20" Type="http://schemas.openxmlformats.org/officeDocument/2006/relationships/slide" Target="slide65.xml"/><Relationship Id="rId29" Type="http://schemas.openxmlformats.org/officeDocument/2006/relationships/slide" Target="slide20.xml"/><Relationship Id="rId1" Type="http://schemas.openxmlformats.org/officeDocument/2006/relationships/slideLayout" Target="../slideLayouts/slideLayout4.xml"/><Relationship Id="rId6" Type="http://schemas.openxmlformats.org/officeDocument/2006/relationships/slide" Target="slide100.xml"/><Relationship Id="rId11" Type="http://schemas.openxmlformats.org/officeDocument/2006/relationships/slide" Target="slide104.xml"/><Relationship Id="rId24" Type="http://schemas.openxmlformats.org/officeDocument/2006/relationships/slide" Target="slide69.xml"/><Relationship Id="rId5" Type="http://schemas.openxmlformats.org/officeDocument/2006/relationships/slide" Target="slide85.xml"/><Relationship Id="rId15" Type="http://schemas.openxmlformats.org/officeDocument/2006/relationships/slide" Target="slide59.xml"/><Relationship Id="rId23" Type="http://schemas.openxmlformats.org/officeDocument/2006/relationships/slide" Target="slide68.xml"/><Relationship Id="rId28" Type="http://schemas.openxmlformats.org/officeDocument/2006/relationships/slide" Target="slide73.xml"/><Relationship Id="rId10" Type="http://schemas.openxmlformats.org/officeDocument/2006/relationships/slide" Target="slide94.xml"/><Relationship Id="rId19" Type="http://schemas.openxmlformats.org/officeDocument/2006/relationships/slide" Target="slide64.xml"/><Relationship Id="rId4" Type="http://schemas.openxmlformats.org/officeDocument/2006/relationships/slide" Target="slide76.xml"/><Relationship Id="rId9" Type="http://schemas.openxmlformats.org/officeDocument/2006/relationships/slide" Target="slide117.xml"/><Relationship Id="rId14" Type="http://schemas.openxmlformats.org/officeDocument/2006/relationships/slide" Target="slide121.xml"/><Relationship Id="rId22" Type="http://schemas.openxmlformats.org/officeDocument/2006/relationships/slide" Target="slide67.xml"/><Relationship Id="rId27" Type="http://schemas.openxmlformats.org/officeDocument/2006/relationships/slide" Target="slide72.xml"/></Relationships>
</file>

<file path=ppt/slides/_rels/slide58.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slide" Target="slide62.xml"/><Relationship Id="rId1" Type="http://schemas.openxmlformats.org/officeDocument/2006/relationships/slideLayout" Target="../slideLayouts/slideLayout2.xml"/><Relationship Id="rId4" Type="http://schemas.openxmlformats.org/officeDocument/2006/relationships/slide" Target="slide57.xml"/></Relationships>
</file>

<file path=ppt/slides/_rels/slide62.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67.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68.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slide" Target="slide57.xml"/></Relationships>
</file>

<file path=ppt/slides/_rels/slide74.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8" Type="http://schemas.openxmlformats.org/officeDocument/2006/relationships/slide" Target="slide120.xml"/><Relationship Id="rId3" Type="http://schemas.openxmlformats.org/officeDocument/2006/relationships/slide" Target="slide20.xml"/><Relationship Id="rId7" Type="http://schemas.openxmlformats.org/officeDocument/2006/relationships/slide" Target="slide67.xml"/><Relationship Id="rId2" Type="http://schemas.openxmlformats.org/officeDocument/2006/relationships/image" Target="../media/image24.jpeg"/><Relationship Id="rId1" Type="http://schemas.openxmlformats.org/officeDocument/2006/relationships/slideLayout" Target="../slideLayouts/slideLayout24.xml"/><Relationship Id="rId6" Type="http://schemas.openxmlformats.org/officeDocument/2006/relationships/slide" Target="slide66.xml"/><Relationship Id="rId5" Type="http://schemas.openxmlformats.org/officeDocument/2006/relationships/slide" Target="slide65.xml"/><Relationship Id="rId10" Type="http://schemas.openxmlformats.org/officeDocument/2006/relationships/slide" Target="slide121.xml"/><Relationship Id="rId4" Type="http://schemas.openxmlformats.org/officeDocument/2006/relationships/slide" Target="slide57.xml"/><Relationship Id="rId9" Type="http://schemas.openxmlformats.org/officeDocument/2006/relationships/slide" Target="slide122.xml"/></Relationships>
</file>

<file path=ppt/slides/_rels/slide77.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24.jpeg"/><Relationship Id="rId1" Type="http://schemas.openxmlformats.org/officeDocument/2006/relationships/slideLayout" Target="../slideLayouts/slideLayout24.xml"/><Relationship Id="rId5" Type="http://schemas.openxmlformats.org/officeDocument/2006/relationships/image" Target="../media/image25.png"/><Relationship Id="rId4" Type="http://schemas.openxmlformats.org/officeDocument/2006/relationships/slide" Target="slide57.xml"/></Relationships>
</file>

<file path=ppt/slides/_rels/slide78.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24.jpeg"/><Relationship Id="rId1" Type="http://schemas.openxmlformats.org/officeDocument/2006/relationships/slideLayout" Target="../slideLayouts/slideLayout24.xml"/><Relationship Id="rId5" Type="http://schemas.openxmlformats.org/officeDocument/2006/relationships/image" Target="../media/image26.jpg"/><Relationship Id="rId4" Type="http://schemas.openxmlformats.org/officeDocument/2006/relationships/slide" Target="slide57.xml"/></Relationships>
</file>

<file path=ppt/slides/_rels/slide79.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24.jpeg"/><Relationship Id="rId1" Type="http://schemas.openxmlformats.org/officeDocument/2006/relationships/slideLayout" Target="../slideLayouts/slideLayout24.xml"/><Relationship Id="rId5" Type="http://schemas.openxmlformats.org/officeDocument/2006/relationships/image" Target="../media/image27.jpg"/><Relationship Id="rId4" Type="http://schemas.openxmlformats.org/officeDocument/2006/relationships/slide" Target="slide57.xml"/></Relationships>
</file>

<file path=ppt/slides/_rels/slide80.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24.jpeg"/><Relationship Id="rId1" Type="http://schemas.openxmlformats.org/officeDocument/2006/relationships/slideLayout" Target="../slideLayouts/slideLayout24.xml"/><Relationship Id="rId5" Type="http://schemas.openxmlformats.org/officeDocument/2006/relationships/image" Target="../media/image28.jpeg"/><Relationship Id="rId4" Type="http://schemas.openxmlformats.org/officeDocument/2006/relationships/slide" Target="slide57.xml"/></Relationships>
</file>

<file path=ppt/slides/_rels/slide81.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24.jpeg"/><Relationship Id="rId1" Type="http://schemas.openxmlformats.org/officeDocument/2006/relationships/slideLayout" Target="../slideLayouts/slideLayout24.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slide" Target="slide57.xml"/></Relationships>
</file>

<file path=ppt/slides/_rels/slide82.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24.jpeg"/><Relationship Id="rId1" Type="http://schemas.openxmlformats.org/officeDocument/2006/relationships/slideLayout" Target="../slideLayouts/slideLayout24.xml"/><Relationship Id="rId5" Type="http://schemas.openxmlformats.org/officeDocument/2006/relationships/image" Target="../media/image31.jpeg"/><Relationship Id="rId4" Type="http://schemas.openxmlformats.org/officeDocument/2006/relationships/slide" Target="slide57.xml"/></Relationships>
</file>

<file path=ppt/slides/_rels/slide83.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24.jpeg"/><Relationship Id="rId1" Type="http://schemas.openxmlformats.org/officeDocument/2006/relationships/slideLayout" Target="../slideLayouts/slideLayout24.xml"/><Relationship Id="rId5" Type="http://schemas.openxmlformats.org/officeDocument/2006/relationships/image" Target="../media/image32.jpg"/><Relationship Id="rId4" Type="http://schemas.openxmlformats.org/officeDocument/2006/relationships/slide" Target="slide57.xml"/></Relationships>
</file>

<file path=ppt/slides/_rels/slide84.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24.jpeg"/><Relationship Id="rId1" Type="http://schemas.openxmlformats.org/officeDocument/2006/relationships/slideLayout" Target="../slideLayouts/slideLayout24.xml"/><Relationship Id="rId5" Type="http://schemas.openxmlformats.org/officeDocument/2006/relationships/image" Target="../media/image33.jpeg"/><Relationship Id="rId4" Type="http://schemas.openxmlformats.org/officeDocument/2006/relationships/slide" Target="slide57.xml"/></Relationships>
</file>

<file path=ppt/slides/_rels/slide85.xml.rels><?xml version="1.0" encoding="UTF-8" standalone="yes"?>
<Relationships xmlns="http://schemas.openxmlformats.org/package/2006/relationships"><Relationship Id="rId3" Type="http://schemas.openxmlformats.org/officeDocument/2006/relationships/slide" Target="slide89.xml"/><Relationship Id="rId7" Type="http://schemas.openxmlformats.org/officeDocument/2006/relationships/slide" Target="slide57.xml"/><Relationship Id="rId2" Type="http://schemas.openxmlformats.org/officeDocument/2006/relationships/slide" Target="slide86.xml"/><Relationship Id="rId1" Type="http://schemas.openxmlformats.org/officeDocument/2006/relationships/slideLayout" Target="../slideLayouts/slideLayout2.xml"/><Relationship Id="rId6" Type="http://schemas.openxmlformats.org/officeDocument/2006/relationships/slide" Target="slide20.xml"/><Relationship Id="rId5" Type="http://schemas.openxmlformats.org/officeDocument/2006/relationships/slide" Target="slide90.xml"/><Relationship Id="rId4" Type="http://schemas.openxmlformats.org/officeDocument/2006/relationships/slide" Target="slide87.xml"/></Relationships>
</file>

<file path=ppt/slides/_rels/slide86.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slide" Target="slide91.xml"/><Relationship Id="rId2" Type="http://schemas.openxmlformats.org/officeDocument/2006/relationships/slide" Target="slide20.xml"/><Relationship Id="rId1" Type="http://schemas.openxmlformats.org/officeDocument/2006/relationships/slideLayout" Target="../slideLayouts/slideLayout2.xml"/><Relationship Id="rId4" Type="http://schemas.openxmlformats.org/officeDocument/2006/relationships/slide" Target="slide57.xml"/></Relationships>
</file>

<file path=ppt/slides/_rels/slide91.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slide" Target="slide97.xml"/><Relationship Id="rId2" Type="http://schemas.openxmlformats.org/officeDocument/2006/relationships/slide" Target="slide20.xml"/><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8" Type="http://schemas.openxmlformats.org/officeDocument/2006/relationships/slide" Target="slide113.xml"/><Relationship Id="rId13" Type="http://schemas.openxmlformats.org/officeDocument/2006/relationships/slide" Target="slide122.xml"/><Relationship Id="rId3" Type="http://schemas.openxmlformats.org/officeDocument/2006/relationships/slide" Target="slide76.xml"/><Relationship Id="rId7" Type="http://schemas.openxmlformats.org/officeDocument/2006/relationships/slide" Target="slide112.xml"/><Relationship Id="rId12" Type="http://schemas.openxmlformats.org/officeDocument/2006/relationships/slide" Target="slide119.xml"/><Relationship Id="rId17" Type="http://schemas.openxmlformats.org/officeDocument/2006/relationships/slide" Target="slide20.xml"/><Relationship Id="rId2" Type="http://schemas.openxmlformats.org/officeDocument/2006/relationships/slide" Target="slide95.xml"/><Relationship Id="rId16" Type="http://schemas.openxmlformats.org/officeDocument/2006/relationships/slide" Target="slide125.xml"/><Relationship Id="rId1" Type="http://schemas.openxmlformats.org/officeDocument/2006/relationships/slideLayout" Target="../slideLayouts/slideLayout4.xml"/><Relationship Id="rId6" Type="http://schemas.openxmlformats.org/officeDocument/2006/relationships/slide" Target="slide110.xml"/><Relationship Id="rId11" Type="http://schemas.openxmlformats.org/officeDocument/2006/relationships/slide" Target="slide117.xml"/><Relationship Id="rId5" Type="http://schemas.openxmlformats.org/officeDocument/2006/relationships/slide" Target="slide108.xml"/><Relationship Id="rId15" Type="http://schemas.openxmlformats.org/officeDocument/2006/relationships/slide" Target="slide124.xml"/><Relationship Id="rId10" Type="http://schemas.openxmlformats.org/officeDocument/2006/relationships/slide" Target="slide116.xml"/><Relationship Id="rId4" Type="http://schemas.openxmlformats.org/officeDocument/2006/relationships/slide" Target="slide100.xml"/><Relationship Id="rId9" Type="http://schemas.openxmlformats.org/officeDocument/2006/relationships/slide" Target="slide115.xml"/><Relationship Id="rId14" Type="http://schemas.openxmlformats.org/officeDocument/2006/relationships/slide" Target="slide123.xml"/></Relationships>
</file>

<file path=ppt/slides/_rels/slide98.xml.rels><?xml version="1.0" encoding="UTF-8" standalone="yes"?>
<Relationships xmlns="http://schemas.openxmlformats.org/package/2006/relationships"><Relationship Id="rId3" Type="http://schemas.openxmlformats.org/officeDocument/2006/relationships/slide" Target="slide97.xml"/><Relationship Id="rId2" Type="http://schemas.openxmlformats.org/officeDocument/2006/relationships/slide" Target="slide20.xml"/><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slide" Target="slide101.xml"/><Relationship Id="rId2" Type="http://schemas.openxmlformats.org/officeDocument/2006/relationships/slide" Target="slide20.xml"/><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3" Type="http://schemas.openxmlformats.org/officeDocument/2006/relationships/slide" Target="slide104.xml"/><Relationship Id="rId2" Type="http://schemas.openxmlformats.org/officeDocument/2006/relationships/slide" Target="slide103.xml"/><Relationship Id="rId1" Type="http://schemas.openxmlformats.org/officeDocument/2006/relationships/slideLayout" Target="../slideLayouts/slideLayout4.xml"/><Relationship Id="rId6" Type="http://schemas.openxmlformats.org/officeDocument/2006/relationships/slide" Target="slide20.xml"/><Relationship Id="rId5" Type="http://schemas.openxmlformats.org/officeDocument/2006/relationships/slide" Target="slide106.xml"/><Relationship Id="rId4" Type="http://schemas.openxmlformats.org/officeDocument/2006/relationships/slide" Target="slide105.xml"/></Relationships>
</file>

<file path=ppt/slides/_rels/slide102.xml.rels><?xml version="1.0" encoding="UTF-8" standalone="yes"?>
<Relationships xmlns="http://schemas.openxmlformats.org/package/2006/relationships"><Relationship Id="rId3" Type="http://schemas.openxmlformats.org/officeDocument/2006/relationships/slide" Target="slide101.xml"/><Relationship Id="rId2" Type="http://schemas.openxmlformats.org/officeDocument/2006/relationships/slide" Target="slide20.xml"/><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3" Type="http://schemas.openxmlformats.org/officeDocument/2006/relationships/slide" Target="slide101.xml"/><Relationship Id="rId2" Type="http://schemas.openxmlformats.org/officeDocument/2006/relationships/slide" Target="slide20.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04.xml.rels><?xml version="1.0" encoding="UTF-8" standalone="yes"?>
<Relationships xmlns="http://schemas.openxmlformats.org/package/2006/relationships"><Relationship Id="rId3" Type="http://schemas.openxmlformats.org/officeDocument/2006/relationships/slide" Target="slide101.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slide" Target="slide101.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slide" Target="slide107.xml"/><Relationship Id="rId1" Type="http://schemas.openxmlformats.org/officeDocument/2006/relationships/slideLayout" Target="../slideLayouts/slideLayout2.xml"/><Relationship Id="rId4" Type="http://schemas.openxmlformats.org/officeDocument/2006/relationships/slide" Target="slide101.xml"/></Relationships>
</file>

<file path=ppt/slides/_rels/slide107.xml.rels><?xml version="1.0" encoding="UTF-8" standalone="yes"?>
<Relationships xmlns="http://schemas.openxmlformats.org/package/2006/relationships"><Relationship Id="rId3" Type="http://schemas.openxmlformats.org/officeDocument/2006/relationships/slide" Target="slide101.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slide" Target="slide109.xml"/><Relationship Id="rId2" Type="http://schemas.openxmlformats.org/officeDocument/2006/relationships/slide" Target="slide20.xml"/><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3" Type="http://schemas.openxmlformats.org/officeDocument/2006/relationships/slide" Target="slide101.xml"/><Relationship Id="rId2" Type="http://schemas.openxmlformats.org/officeDocument/2006/relationships/slide" Target="slide111.xml"/><Relationship Id="rId1" Type="http://schemas.openxmlformats.org/officeDocument/2006/relationships/slideLayout" Target="../slideLayouts/slideLayout4.xml"/><Relationship Id="rId6" Type="http://schemas.openxmlformats.org/officeDocument/2006/relationships/slide" Target="slide20.xml"/><Relationship Id="rId5" Type="http://schemas.openxmlformats.org/officeDocument/2006/relationships/slide" Target="slide113.xml"/><Relationship Id="rId4" Type="http://schemas.openxmlformats.org/officeDocument/2006/relationships/slide" Target="slide103.xml"/></Relationships>
</file>

<file path=ppt/slides/_rels/slide110.xml.rels><?xml version="1.0" encoding="UTF-8" standalone="yes"?>
<Relationships xmlns="http://schemas.openxmlformats.org/package/2006/relationships"><Relationship Id="rId3" Type="http://schemas.openxmlformats.org/officeDocument/2006/relationships/slide" Target="slide109.xml"/><Relationship Id="rId2" Type="http://schemas.openxmlformats.org/officeDocument/2006/relationships/slide" Target="slide20.xml"/><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3" Type="http://schemas.openxmlformats.org/officeDocument/2006/relationships/slide" Target="slide109.xml"/><Relationship Id="rId2" Type="http://schemas.openxmlformats.org/officeDocument/2006/relationships/slide" Target="slide20.xml"/><Relationship Id="rId1" Type="http://schemas.openxmlformats.org/officeDocument/2006/relationships/slideLayout" Target="../slideLayouts/slideLayout2.xml"/><Relationship Id="rId4" Type="http://schemas.openxmlformats.org/officeDocument/2006/relationships/slide" Target="slide112.xml"/></Relationships>
</file>

<file path=ppt/slides/_rels/slide112.xml.rels><?xml version="1.0" encoding="UTF-8" standalone="yes"?>
<Relationships xmlns="http://schemas.openxmlformats.org/package/2006/relationships"><Relationship Id="rId3" Type="http://schemas.openxmlformats.org/officeDocument/2006/relationships/slide" Target="slide109.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slide" Target="slide109.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slide" Target="slide20.xml"/><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slide" Target="slide118.xml"/><Relationship Id="rId7" Type="http://schemas.openxmlformats.org/officeDocument/2006/relationships/slide" Target="slide121.xml"/><Relationship Id="rId2" Type="http://schemas.openxmlformats.org/officeDocument/2006/relationships/slide" Target="slide117.xml"/><Relationship Id="rId1" Type="http://schemas.openxmlformats.org/officeDocument/2006/relationships/slideLayout" Target="../slideLayouts/slideLayout4.xml"/><Relationship Id="rId6" Type="http://schemas.openxmlformats.org/officeDocument/2006/relationships/slide" Target="slide122.xml"/><Relationship Id="rId5" Type="http://schemas.openxmlformats.org/officeDocument/2006/relationships/slide" Target="slide120.xml"/><Relationship Id="rId10" Type="http://schemas.openxmlformats.org/officeDocument/2006/relationships/slide" Target="slide124.xml"/><Relationship Id="rId4" Type="http://schemas.openxmlformats.org/officeDocument/2006/relationships/slide" Target="slide119.xml"/><Relationship Id="rId9" Type="http://schemas.openxmlformats.org/officeDocument/2006/relationships/slide" Target="slide123.xml"/></Relationships>
</file>

<file path=ppt/slides/_rels/slide116.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slide" Target="slide20.xml"/><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1867B-8F26-3A1D-4F27-447EDB86019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375B68D-9D67-9C38-A9C2-CD51AF6A2AA1}"/>
              </a:ext>
            </a:extLst>
          </p:cNvPr>
          <p:cNvSpPr>
            <a:spLocks noGrp="1"/>
          </p:cNvSpPr>
          <p:nvPr>
            <p:ph sz="quarter" idx="1"/>
          </p:nvPr>
        </p:nvSpPr>
        <p:spPr/>
        <p:txBody>
          <a:bodyPr/>
          <a:lstStyle/>
          <a:p>
            <a:endParaRPr lang="en-US"/>
          </a:p>
        </p:txBody>
      </p:sp>
      <p:sp>
        <p:nvSpPr>
          <p:cNvPr id="4" name="Footer Placeholder 3">
            <a:extLst>
              <a:ext uri="{FF2B5EF4-FFF2-40B4-BE49-F238E27FC236}">
                <a16:creationId xmlns:a16="http://schemas.microsoft.com/office/drawing/2014/main" id="{F84C5BCB-772F-1BC1-8211-235F3D877A31}"/>
              </a:ext>
            </a:extLst>
          </p:cNvPr>
          <p:cNvSpPr>
            <a:spLocks noGrp="1"/>
          </p:cNvSpPr>
          <p:nvPr>
            <p:ph type="ftr" sz="quarter" idx="11"/>
          </p:nvPr>
        </p:nvSpPr>
        <p:spPr/>
        <p:txBody>
          <a:bodyPr/>
          <a:lstStyle/>
          <a:p>
            <a:pPr>
              <a:defRPr/>
            </a:pPr>
            <a:r>
              <a:rPr lang="fa-IR"/>
              <a:t>آيين نامه مالي و معاملاتي </a:t>
            </a:r>
            <a:endParaRPr lang="en-US"/>
          </a:p>
        </p:txBody>
      </p:sp>
      <p:pic>
        <p:nvPicPr>
          <p:cNvPr id="3074" name="Picture 2" descr="شعر به نام خدا | انواع به نام خدا کوتاه، بلند و کودکانه | ستاره">
            <a:extLst>
              <a:ext uri="{FF2B5EF4-FFF2-40B4-BE49-F238E27FC236}">
                <a16:creationId xmlns:a16="http://schemas.microsoft.com/office/drawing/2014/main" id="{8F20CD5B-BEDC-5CA6-F496-1C03790EEC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696" y="27385"/>
            <a:ext cx="12313368"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122652"/>
      </p:ext>
    </p:extLst>
  </p:cSld>
  <p:clrMapOvr>
    <a:masterClrMapping/>
  </p:clrMapOvr>
  <p:transition spd="med">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50B4E34-01E1-04EB-F25E-F446F01B38B7}"/>
              </a:ext>
            </a:extLst>
          </p:cNvPr>
          <p:cNvSpPr>
            <a:spLocks noGrp="1"/>
          </p:cNvSpPr>
          <p:nvPr>
            <p:ph type="ftr" sz="quarter" idx="11"/>
          </p:nvPr>
        </p:nvSpPr>
        <p:spPr/>
        <p:txBody>
          <a:bodyPr/>
          <a:lstStyle/>
          <a:p>
            <a:pPr>
              <a:defRPr/>
            </a:pPr>
            <a:r>
              <a:rPr lang="fa-IR"/>
              <a:t>آيين نامه مالي و معاملاتي </a:t>
            </a:r>
            <a:endParaRPr lang="en-US"/>
          </a:p>
        </p:txBody>
      </p:sp>
      <p:pic>
        <p:nvPicPr>
          <p:cNvPr id="4098" name="Picture 2" descr="صفحه اصلی | دفتر بازرسی،ارزیابی عملکرد وپاسخگویی به شکایات">
            <a:extLst>
              <a:ext uri="{FF2B5EF4-FFF2-40B4-BE49-F238E27FC236}">
                <a16:creationId xmlns:a16="http://schemas.microsoft.com/office/drawing/2014/main" id="{86B28121-D8F8-17E9-085F-5D6FC9D134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6566540"/>
      </p:ext>
    </p:extLst>
  </p:cSld>
  <p:clrMapOvr>
    <a:masterClrMapping/>
  </p:clrMapOvr>
  <p:transition spd="med">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6ED0-75D6-C679-D194-310CB67B8BE2}"/>
              </a:ext>
            </a:extLst>
          </p:cNvPr>
          <p:cNvSpPr>
            <a:spLocks noGrp="1"/>
          </p:cNvSpPr>
          <p:nvPr>
            <p:ph type="title"/>
          </p:nvPr>
        </p:nvSpPr>
        <p:spPr/>
        <p:txBody>
          <a:bodyPr/>
          <a:lstStyle/>
          <a:p>
            <a:endParaRPr lang="en-US"/>
          </a:p>
        </p:txBody>
      </p:sp>
      <p:pic>
        <p:nvPicPr>
          <p:cNvPr id="3074" name="Picture 2" descr="اداره بازرسی دانشکده علوم پزشکی خوی">
            <a:extLst>
              <a:ext uri="{FF2B5EF4-FFF2-40B4-BE49-F238E27FC236}">
                <a16:creationId xmlns:a16="http://schemas.microsoft.com/office/drawing/2014/main" id="{594A5A98-17CD-5E9F-6379-77720E8EC22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09489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BAE0E3F-56AE-EA3B-1AD1-1A5EB9E2CC3E}"/>
              </a:ext>
            </a:extLst>
          </p:cNvPr>
          <p:cNvSpPr>
            <a:spLocks noGrp="1"/>
          </p:cNvSpPr>
          <p:nvPr>
            <p:ph type="subTitle" idx="1"/>
          </p:nvPr>
        </p:nvSpPr>
        <p:spPr/>
        <p:txBody>
          <a:bodyPr/>
          <a:lstStyle/>
          <a:p>
            <a:endParaRPr lang="en-US"/>
          </a:p>
        </p:txBody>
      </p:sp>
      <p:sp>
        <p:nvSpPr>
          <p:cNvPr id="3" name="Title 2">
            <a:extLst>
              <a:ext uri="{FF2B5EF4-FFF2-40B4-BE49-F238E27FC236}">
                <a16:creationId xmlns:a16="http://schemas.microsoft.com/office/drawing/2014/main" id="{960918A1-0E95-EDEA-3676-0723C63CC67A}"/>
              </a:ext>
            </a:extLst>
          </p:cNvPr>
          <p:cNvSpPr>
            <a:spLocks noGrp="1"/>
          </p:cNvSpPr>
          <p:nvPr>
            <p:ph type="ctrTitle"/>
          </p:nvPr>
        </p:nvSpPr>
        <p:spPr/>
        <p:txBody>
          <a:bodyPr/>
          <a:lstStyle/>
          <a:p>
            <a:endParaRPr lang="en-US"/>
          </a:p>
        </p:txBody>
      </p:sp>
      <p:sp>
        <p:nvSpPr>
          <p:cNvPr id="4" name="Footer Placeholder 3">
            <a:extLst>
              <a:ext uri="{FF2B5EF4-FFF2-40B4-BE49-F238E27FC236}">
                <a16:creationId xmlns:a16="http://schemas.microsoft.com/office/drawing/2014/main" id="{00B50A1E-76EF-83C2-876C-009C5DAD05E1}"/>
              </a:ext>
            </a:extLst>
          </p:cNvPr>
          <p:cNvSpPr>
            <a:spLocks noGrp="1"/>
          </p:cNvSpPr>
          <p:nvPr>
            <p:ph type="ftr" sz="quarter" idx="11"/>
          </p:nvPr>
        </p:nvSpPr>
        <p:spPr/>
        <p:txBody>
          <a:bodyPr/>
          <a:lstStyle/>
          <a:p>
            <a:pPr>
              <a:defRPr/>
            </a:pPr>
            <a:endParaRPr lang="en-US"/>
          </a:p>
        </p:txBody>
      </p:sp>
      <p:pic>
        <p:nvPicPr>
          <p:cNvPr id="2050" name="Picture 2" descr="پاورپوینت آیین نامه مالی و معاملاتی دانشگاهها و دانشکدههای علوم پزشکی -  پاور ورد">
            <a:extLst>
              <a:ext uri="{FF2B5EF4-FFF2-40B4-BE49-F238E27FC236}">
                <a16:creationId xmlns:a16="http://schemas.microsoft.com/office/drawing/2014/main" id="{CDDA9C56-4151-8338-97F7-C7D4A20497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4597691"/>
      </p:ext>
    </p:extLst>
  </p:cSld>
  <p:clrMapOvr>
    <a:masterClrMapping/>
  </p:clrMapOvr>
  <p:transition spd="med">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8A768F3-315C-91DF-5D67-7A38F3B0B972}"/>
              </a:ext>
            </a:extLst>
          </p:cNvPr>
          <p:cNvSpPr txBox="1">
            <a:spLocks/>
          </p:cNvSpPr>
          <p:nvPr/>
        </p:nvSpPr>
        <p:spPr bwMode="auto">
          <a:xfrm>
            <a:off x="628650" y="365127"/>
            <a:ext cx="7886700" cy="97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fontScale="92500" lnSpcReduction="20000"/>
          </a:bodyPr>
          <a:lstStyle>
            <a:lvl1pPr algn="ctr" rtl="0" eaLnBrk="0" fontAlgn="base" hangingPunct="0">
              <a:spcBef>
                <a:spcPct val="0"/>
              </a:spcBef>
              <a:spcAft>
                <a:spcPct val="0"/>
              </a:spcAft>
              <a:defRPr sz="4200" kern="1200">
                <a:solidFill>
                  <a:schemeClr val="accent1"/>
                </a:solidFill>
                <a:effectLst>
                  <a:outerShdw blurRad="38100" dist="38100" dir="2700000" algn="tl">
                    <a:srgbClr val="000000">
                      <a:alpha val="43137"/>
                    </a:srgbClr>
                  </a:outerShdw>
                </a:effectLst>
                <a:latin typeface="+mj-lt"/>
                <a:ea typeface="+mj-ea"/>
                <a:cs typeface="B Titr" panose="00000700000000000000" pitchFamily="2" charset="-78"/>
              </a:defRPr>
            </a:lvl1pPr>
            <a:lvl2pPr algn="ctr" rtl="0" eaLnBrk="0" fontAlgn="base" hangingPunct="0">
              <a:spcBef>
                <a:spcPct val="0"/>
              </a:spcBef>
              <a:spcAft>
                <a:spcPct val="0"/>
              </a:spcAft>
              <a:defRPr sz="3300">
                <a:solidFill>
                  <a:srgbClr val="7B9899"/>
                </a:solidFill>
                <a:latin typeface="Georgia" pitchFamily="18" charset="0"/>
                <a:cs typeface="Arial" pitchFamily="34" charset="0"/>
              </a:defRPr>
            </a:lvl2pPr>
            <a:lvl3pPr algn="ctr" rtl="0" eaLnBrk="0" fontAlgn="base" hangingPunct="0">
              <a:spcBef>
                <a:spcPct val="0"/>
              </a:spcBef>
              <a:spcAft>
                <a:spcPct val="0"/>
              </a:spcAft>
              <a:defRPr sz="3300">
                <a:solidFill>
                  <a:srgbClr val="7B9899"/>
                </a:solidFill>
                <a:latin typeface="Georgia" pitchFamily="18" charset="0"/>
                <a:cs typeface="Arial" pitchFamily="34" charset="0"/>
              </a:defRPr>
            </a:lvl3pPr>
            <a:lvl4pPr algn="ctr" rtl="0" eaLnBrk="0" fontAlgn="base" hangingPunct="0">
              <a:spcBef>
                <a:spcPct val="0"/>
              </a:spcBef>
              <a:spcAft>
                <a:spcPct val="0"/>
              </a:spcAft>
              <a:defRPr sz="3300">
                <a:solidFill>
                  <a:srgbClr val="7B9899"/>
                </a:solidFill>
                <a:latin typeface="Georgia" pitchFamily="18" charset="0"/>
                <a:cs typeface="Arial" pitchFamily="34" charset="0"/>
              </a:defRPr>
            </a:lvl4pPr>
            <a:lvl5pPr algn="ctr" rtl="0" eaLnBrk="0" fontAlgn="base" hangingPunct="0">
              <a:spcBef>
                <a:spcPct val="0"/>
              </a:spcBef>
              <a:spcAft>
                <a:spcPct val="0"/>
              </a:spcAft>
              <a:defRPr sz="3300">
                <a:solidFill>
                  <a:srgbClr val="7B9899"/>
                </a:solidFill>
                <a:latin typeface="Georgia" pitchFamily="18" charset="0"/>
                <a:cs typeface="Arial" pitchFamily="34" charset="0"/>
              </a:defRPr>
            </a:lvl5pPr>
            <a:lvl6pPr marL="457200" algn="ctr" rtl="0" fontAlgn="base">
              <a:spcBef>
                <a:spcPct val="0"/>
              </a:spcBef>
              <a:spcAft>
                <a:spcPct val="0"/>
              </a:spcAft>
              <a:defRPr sz="3300">
                <a:solidFill>
                  <a:srgbClr val="7B9899"/>
                </a:solidFill>
                <a:latin typeface="Georgia" pitchFamily="18" charset="0"/>
                <a:cs typeface="Arial" pitchFamily="34" charset="0"/>
              </a:defRPr>
            </a:lvl6pPr>
            <a:lvl7pPr marL="914400" algn="ctr" rtl="0" fontAlgn="base">
              <a:spcBef>
                <a:spcPct val="0"/>
              </a:spcBef>
              <a:spcAft>
                <a:spcPct val="0"/>
              </a:spcAft>
              <a:defRPr sz="3300">
                <a:solidFill>
                  <a:srgbClr val="7B9899"/>
                </a:solidFill>
                <a:latin typeface="Georgia" pitchFamily="18" charset="0"/>
                <a:cs typeface="Arial" pitchFamily="34" charset="0"/>
              </a:defRPr>
            </a:lvl7pPr>
            <a:lvl8pPr marL="1371600" algn="ctr" rtl="0" fontAlgn="base">
              <a:spcBef>
                <a:spcPct val="0"/>
              </a:spcBef>
              <a:spcAft>
                <a:spcPct val="0"/>
              </a:spcAft>
              <a:defRPr sz="3300">
                <a:solidFill>
                  <a:srgbClr val="7B9899"/>
                </a:solidFill>
                <a:latin typeface="Georgia" pitchFamily="18" charset="0"/>
                <a:cs typeface="Arial" pitchFamily="34" charset="0"/>
              </a:defRPr>
            </a:lvl8pPr>
            <a:lvl9pPr marL="1828800" algn="ctr" rtl="0" fontAlgn="base">
              <a:spcBef>
                <a:spcPct val="0"/>
              </a:spcBef>
              <a:spcAft>
                <a:spcPct val="0"/>
              </a:spcAft>
              <a:defRPr sz="3300">
                <a:solidFill>
                  <a:srgbClr val="7B9899"/>
                </a:solidFill>
                <a:latin typeface="Georgia" pitchFamily="18" charset="0"/>
                <a:cs typeface="Arial" pitchFamily="34" charset="0"/>
              </a:defRPr>
            </a:lvl9p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sz="2400" b="0" i="0" u="none" strike="noStrike" kern="1200" cap="none" spc="0" normalizeH="0" baseline="0" noProof="0" dirty="0">
                <a:ln>
                  <a:noFill/>
                </a:ln>
                <a:solidFill>
                  <a:srgbClr val="33CC33"/>
                </a:solidFill>
                <a:effectLst>
                  <a:outerShdw blurRad="38100" dist="38100" dir="2700000" algn="tl">
                    <a:srgbClr val="000000">
                      <a:alpha val="43137"/>
                    </a:srgbClr>
                  </a:outerShdw>
                </a:effectLst>
                <a:uLnTx/>
                <a:uFillTx/>
                <a:latin typeface="Georgia"/>
                <a:ea typeface="+mj-ea"/>
                <a:cs typeface="B Titr" panose="00000700000000000000" pitchFamily="2" charset="-78"/>
              </a:rPr>
              <a:t>رییس دیوان محاسبات کشور</a:t>
            </a:r>
            <a:r>
              <a:rPr kumimoji="0" lang="fa-IR" sz="2400" b="0" i="0" u="none" strike="noStrike" kern="1200" cap="none" spc="0" normalizeH="0" baseline="0" noProof="0" dirty="0">
                <a:ln>
                  <a:noFill/>
                </a:ln>
                <a:solidFill>
                  <a:srgbClr val="8CADAE">
                    <a:shade val="75000"/>
                  </a:srgbClr>
                </a:solidFill>
                <a:effectLst>
                  <a:outerShdw blurRad="38100" dist="38100" dir="2700000" algn="tl">
                    <a:srgbClr val="000000">
                      <a:alpha val="43137"/>
                    </a:srgbClr>
                  </a:outerShdw>
                </a:effectLst>
                <a:uLnTx/>
                <a:uFillTx/>
                <a:latin typeface="Georgia"/>
                <a:ea typeface="+mj-ea"/>
                <a:cs typeface="B Titr" panose="00000700000000000000" pitchFamily="2" charset="-78"/>
              </a:rPr>
              <a:t>:</a:t>
            </a:r>
            <a:r>
              <a:rPr kumimoji="0" lang="fa-IR" sz="2400" b="1" i="0" u="none" strike="noStrike" kern="1200" cap="none" spc="0" normalizeH="0" baseline="0" noProof="0" dirty="0">
                <a:ln>
                  <a:noFill/>
                </a:ln>
                <a:solidFill>
                  <a:srgbClr val="8CADAE">
                    <a:shade val="75000"/>
                  </a:srgbClr>
                </a:solidFill>
                <a:effectLst>
                  <a:outerShdw blurRad="38100" dist="38100" dir="2700000" algn="tl">
                    <a:srgbClr val="000000">
                      <a:alpha val="43137"/>
                    </a:srgbClr>
                  </a:outerShdw>
                </a:effectLst>
                <a:uLnTx/>
                <a:uFillTx/>
                <a:latin typeface="Georgia"/>
                <a:ea typeface="+mj-ea"/>
                <a:cs typeface="B Titr" panose="00000700000000000000" pitchFamily="2" charset="-78"/>
              </a:rPr>
              <a:t>عدم آشنایی با "قوانین" برای مدیران دردسرساز شده است </a:t>
            </a:r>
            <a:br>
              <a:rPr kumimoji="0" lang="fa-IR" sz="2400" b="1" i="0" u="none" strike="noStrike" kern="1200" cap="none" spc="0" normalizeH="0" baseline="0" noProof="0" dirty="0">
                <a:ln>
                  <a:noFill/>
                </a:ln>
                <a:solidFill>
                  <a:srgbClr val="8CADAE">
                    <a:shade val="75000"/>
                  </a:srgbClr>
                </a:solidFill>
                <a:effectLst>
                  <a:outerShdw blurRad="38100" dist="38100" dir="2700000" algn="tl">
                    <a:srgbClr val="000000">
                      <a:alpha val="43137"/>
                    </a:srgbClr>
                  </a:outerShdw>
                </a:effectLst>
                <a:uLnTx/>
                <a:uFillTx/>
                <a:latin typeface="Georgia"/>
                <a:ea typeface="+mj-ea"/>
                <a:cs typeface="B Titr" panose="00000700000000000000" pitchFamily="2" charset="-78"/>
              </a:rPr>
            </a:br>
            <a:r>
              <a:rPr kumimoji="0" lang="fa-IR" sz="2400" b="1" i="0" u="none" strike="noStrike" kern="1200" cap="none" spc="0" normalizeH="0" baseline="0" noProof="0" dirty="0">
                <a:ln>
                  <a:noFill/>
                </a:ln>
                <a:solidFill>
                  <a:srgbClr val="8CADAE">
                    <a:shade val="75000"/>
                  </a:srgbClr>
                </a:solidFill>
                <a:effectLst>
                  <a:outerShdw blurRad="38100" dist="38100" dir="2700000" algn="tl">
                    <a:srgbClr val="000000">
                      <a:alpha val="43137"/>
                    </a:srgbClr>
                  </a:outerShdw>
                </a:effectLst>
                <a:uLnTx/>
                <a:uFillTx/>
                <a:latin typeface="Georgia"/>
                <a:ea typeface="+mj-ea"/>
                <a:cs typeface="B Titr" panose="00000700000000000000" pitchFamily="2" charset="-78"/>
              </a:rPr>
              <a:t> </a:t>
            </a:r>
            <a:r>
              <a:rPr kumimoji="0" lang="fa-IR" sz="1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Georgia"/>
                <a:ea typeface="+mj-ea"/>
                <a:cs typeface="B Titr" panose="00000700000000000000" pitchFamily="2" charset="-78"/>
              </a:rPr>
              <a:t>  عادل آذر16-9-96</a:t>
            </a:r>
            <a:endParaRPr kumimoji="0" lang="en-US" sz="4000" b="0" i="0" u="none" strike="noStrike" kern="1200" cap="none" spc="0" normalizeH="0" baseline="0" noProof="0" dirty="0">
              <a:ln>
                <a:noFill/>
              </a:ln>
              <a:solidFill>
                <a:prstClr val="black"/>
              </a:solidFill>
              <a:effectLst/>
              <a:uLnTx/>
              <a:uFillTx/>
              <a:latin typeface="Georgia"/>
              <a:ea typeface="+mj-ea"/>
              <a:cs typeface="B Titr" panose="00000700000000000000" pitchFamily="2" charset="-78"/>
            </a:endParaRPr>
          </a:p>
        </p:txBody>
      </p:sp>
      <p:sp>
        <p:nvSpPr>
          <p:cNvPr id="3" name="Content Placeholder 2">
            <a:extLst>
              <a:ext uri="{FF2B5EF4-FFF2-40B4-BE49-F238E27FC236}">
                <a16:creationId xmlns:a16="http://schemas.microsoft.com/office/drawing/2014/main" id="{5A16E042-CBD7-6B95-264F-7762FB40FCD0}"/>
              </a:ext>
            </a:extLst>
          </p:cNvPr>
          <p:cNvSpPr txBox="1">
            <a:spLocks/>
          </p:cNvSpPr>
          <p:nvPr/>
        </p:nvSpPr>
        <p:spPr>
          <a:xfrm>
            <a:off x="628650" y="1690690"/>
            <a:ext cx="7886700" cy="505067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r" defTabSz="685800" rtl="1"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endParaRPr>
          </a:p>
        </p:txBody>
      </p:sp>
      <p:sp>
        <p:nvSpPr>
          <p:cNvPr id="6" name="Content Placeholder 2">
            <a:extLst>
              <a:ext uri="{FF2B5EF4-FFF2-40B4-BE49-F238E27FC236}">
                <a16:creationId xmlns:a16="http://schemas.microsoft.com/office/drawing/2014/main" id="{C8288AAC-E23F-6C46-D47C-0E8F96D7E3A3}"/>
              </a:ext>
            </a:extLst>
          </p:cNvPr>
          <p:cNvSpPr txBox="1">
            <a:spLocks/>
          </p:cNvSpPr>
          <p:nvPr/>
        </p:nvSpPr>
        <p:spPr bwMode="auto">
          <a:xfrm>
            <a:off x="301752" y="1527048"/>
            <a:ext cx="850392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Clr>
                <a:schemeClr val="accent1"/>
              </a:buClr>
              <a:buSzPct val="85000"/>
              <a:buFont typeface="Wingdings 2" panose="05020102010507070707" pitchFamily="18" charset="2"/>
              <a:buNone/>
              <a:defRPr sz="1600" b="1" kern="1200" cap="all" spc="250" baseline="0">
                <a:solidFill>
                  <a:schemeClr val="tx2"/>
                </a:solidFill>
                <a:latin typeface="+mn-lt"/>
                <a:ea typeface="+mn-ea"/>
                <a:cs typeface="B Nazanin" panose="00000400000000000000" pitchFamily="2" charset="-78"/>
              </a:defRPr>
            </a:lvl1pPr>
            <a:lvl2pPr marL="457200" indent="0" algn="ctr" rtl="0" eaLnBrk="0" fontAlgn="base" hangingPunct="0">
              <a:spcBef>
                <a:spcPct val="20000"/>
              </a:spcBef>
              <a:spcAft>
                <a:spcPct val="0"/>
              </a:spcAft>
              <a:buClr>
                <a:schemeClr val="accent2"/>
              </a:buClr>
              <a:buSzPct val="70000"/>
              <a:buFont typeface="Wingdings" panose="05000000000000000000" pitchFamily="2" charset="2"/>
              <a:buNone/>
              <a:defRPr sz="2200" kern="1200">
                <a:solidFill>
                  <a:schemeClr val="tx2"/>
                </a:solidFill>
                <a:latin typeface="+mn-lt"/>
                <a:ea typeface="+mn-ea"/>
                <a:cs typeface="B Nazanin" panose="00000400000000000000" pitchFamily="2" charset="-78"/>
              </a:defRPr>
            </a:lvl2pPr>
            <a:lvl3pPr marL="914400" indent="0" algn="ctr" rtl="0" eaLnBrk="0" fontAlgn="base" hangingPunct="0">
              <a:spcBef>
                <a:spcPct val="20000"/>
              </a:spcBef>
              <a:spcAft>
                <a:spcPct val="0"/>
              </a:spcAft>
              <a:buClr>
                <a:srgbClr val="8CADAE"/>
              </a:buClr>
              <a:buSzPct val="75000"/>
              <a:buFont typeface="Wingdings 2" panose="05020102010507070707" pitchFamily="18" charset="2"/>
              <a:buNone/>
              <a:defRPr sz="2000" kern="1200">
                <a:solidFill>
                  <a:schemeClr val="tx1"/>
                </a:solidFill>
                <a:latin typeface="+mn-lt"/>
                <a:ea typeface="+mn-ea"/>
                <a:cs typeface="B Nazanin" panose="00000400000000000000" pitchFamily="2" charset="-78"/>
              </a:defRPr>
            </a:lvl3pPr>
            <a:lvl4pPr marL="1371600" indent="0" algn="ctr" rtl="0" eaLnBrk="0" fontAlgn="base" hangingPunct="0">
              <a:spcBef>
                <a:spcPct val="20000"/>
              </a:spcBef>
              <a:spcAft>
                <a:spcPct val="0"/>
              </a:spcAft>
              <a:buClr>
                <a:srgbClr val="8C7B70"/>
              </a:buClr>
              <a:buSzPct val="70000"/>
              <a:buFont typeface="Wingdings" panose="05000000000000000000" pitchFamily="2" charset="2"/>
              <a:buNone/>
              <a:defRPr sz="2000" kern="1200">
                <a:solidFill>
                  <a:schemeClr val="tx2"/>
                </a:solidFill>
                <a:latin typeface="+mn-lt"/>
                <a:ea typeface="+mn-ea"/>
                <a:cs typeface="B Nazanin" panose="00000400000000000000" pitchFamily="2" charset="-78"/>
              </a:defRPr>
            </a:lvl4pPr>
            <a:lvl5pPr marL="1828800" indent="0" algn="ctr" rtl="0" eaLnBrk="0" fontAlgn="base" hangingPunct="0">
              <a:spcBef>
                <a:spcPct val="20000"/>
              </a:spcBef>
              <a:spcAft>
                <a:spcPct val="0"/>
              </a:spcAft>
              <a:buClr>
                <a:srgbClr val="8FB08C"/>
              </a:buClr>
              <a:buNone/>
              <a:defRPr kern="1200">
                <a:solidFill>
                  <a:schemeClr val="tx1"/>
                </a:solidFill>
                <a:latin typeface="+mn-lt"/>
                <a:ea typeface="+mn-ea"/>
                <a:cs typeface="B Nazanin" panose="00000400000000000000" pitchFamily="2" charset="-78"/>
              </a:defRPr>
            </a:lvl5pPr>
            <a:lvl6pPr marL="2286000" indent="0" algn="ctr" rtl="0" eaLnBrk="1" latinLnBrk="0" hangingPunct="1">
              <a:spcBef>
                <a:spcPct val="20000"/>
              </a:spcBef>
              <a:buClr>
                <a:schemeClr val="accent6"/>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1">
                  <a:shade val="75000"/>
                </a:schemeClr>
              </a:buClr>
              <a:buSzPct val="90000"/>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accent4">
                  <a:shade val="75000"/>
                </a:schemeClr>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accent2">
                  <a:shade val="75000"/>
                </a:schemeClr>
              </a:buClr>
              <a:buSzPct val="90000"/>
              <a:buNone/>
              <a:defRPr kumimoji="0" sz="1400" kern="1200" cap="all" baseline="0">
                <a:solidFill>
                  <a:schemeClr val="tx1"/>
                </a:solidFill>
                <a:latin typeface="+mn-lt"/>
                <a:ea typeface="+mn-ea"/>
                <a:cs typeface="+mn-cs"/>
              </a:defRPr>
            </a:lvl9pPr>
          </a:lstStyle>
          <a:p>
            <a:pPr marL="0" marR="0" lvl="0" indent="0" algn="just" defTabSz="914400" rtl="1" eaLnBrk="0" fontAlgn="base" latinLnBrk="0" hangingPunct="0">
              <a:lnSpc>
                <a:spcPct val="100000"/>
              </a:lnSpc>
              <a:spcBef>
                <a:spcPct val="20000"/>
              </a:spcBef>
              <a:spcAft>
                <a:spcPct val="0"/>
              </a:spcAft>
              <a:buClr>
                <a:srgbClr val="D16349"/>
              </a:buClr>
              <a:buSzPct val="85000"/>
              <a:buFont typeface="Wingdings 2" panose="05020102010507070707" pitchFamily="18" charset="2"/>
              <a:buNone/>
              <a:tabLst/>
              <a:defRPr/>
            </a:pP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رییس دیوان محاسبات کشور عنوان کرد: </a:t>
            </a:r>
          </a:p>
          <a:p>
            <a:pPr marL="0" marR="0" lvl="0" indent="0" algn="just" defTabSz="914400" rtl="1" eaLnBrk="0" fontAlgn="base" latinLnBrk="0" hangingPunct="0">
              <a:lnSpc>
                <a:spcPct val="150000"/>
              </a:lnSpc>
              <a:spcBef>
                <a:spcPct val="20000"/>
              </a:spcBef>
              <a:spcAft>
                <a:spcPct val="0"/>
              </a:spcAft>
              <a:buClr>
                <a:srgbClr val="D16349"/>
              </a:buClr>
              <a:buSzPct val="85000"/>
              <a:buFont typeface="Wingdings 2" panose="05020102010507070707" pitchFamily="18" charset="2"/>
              <a:buNone/>
              <a:tabLst/>
              <a:defRPr/>
            </a:pP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آسیب شناسی ما در دیوان محاسبات نشان می‌دهد قاطبه مدیران ما افراد دست پاک و با شرفی هستند و مشکلات پیش آمده نیز به عدم آشنایی آنها به قوانین بر می‌گردد.</a:t>
            </a:r>
          </a:p>
          <a:p>
            <a:pPr marL="0" marR="0" lvl="0" indent="0" algn="just" defTabSz="914400" rtl="1" eaLnBrk="0" fontAlgn="base" latinLnBrk="0" hangingPunct="0">
              <a:lnSpc>
                <a:spcPct val="150000"/>
              </a:lnSpc>
              <a:spcBef>
                <a:spcPct val="20000"/>
              </a:spcBef>
              <a:spcAft>
                <a:spcPct val="0"/>
              </a:spcAft>
              <a:buClr>
                <a:srgbClr val="D16349"/>
              </a:buClr>
              <a:buSzPct val="85000"/>
              <a:buFont typeface="Wingdings 2" panose="05020102010507070707" pitchFamily="18" charset="2"/>
              <a:buNone/>
              <a:tabLst/>
              <a:defRPr/>
            </a:pP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 وی با اشاره به حجم بالای پرونده‌ها در دیوان محاسبات، گفت: با بررسی‌های صورت گرفته متوجه شدیم علت این حجم پرونده </a:t>
            </a:r>
            <a:r>
              <a:rPr kumimoji="0" lang="fa-IR" sz="2400" b="0" i="0" u="none" strike="noStrike" kern="1200" cap="none" spc="0" normalizeH="0" baseline="0" noProof="0" dirty="0">
                <a:ln>
                  <a:noFill/>
                </a:ln>
                <a:solidFill>
                  <a:srgbClr val="0070C0"/>
                </a:solidFill>
                <a:effectLst/>
                <a:uLnTx/>
                <a:uFillTx/>
                <a:latin typeface="Georgia"/>
                <a:ea typeface="+mn-ea"/>
                <a:cs typeface="B Nazanin" panose="00000400000000000000" pitchFamily="2" charset="-78"/>
              </a:rPr>
              <a:t>عدم آشنایی مدیران با قوانین و مقررات </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است.</a:t>
            </a:r>
          </a:p>
          <a:p>
            <a:pPr marL="0" marR="0" lvl="0" indent="0" algn="just" defTabSz="914400" rtl="1" eaLnBrk="0" fontAlgn="base" latinLnBrk="0" hangingPunct="0">
              <a:lnSpc>
                <a:spcPct val="150000"/>
              </a:lnSpc>
              <a:spcBef>
                <a:spcPct val="20000"/>
              </a:spcBef>
              <a:spcAft>
                <a:spcPct val="0"/>
              </a:spcAft>
              <a:buClr>
                <a:srgbClr val="D16349"/>
              </a:buClr>
              <a:buSzPct val="85000"/>
              <a:buFont typeface="Wingdings 2" panose="05020102010507070707" pitchFamily="18" charset="2"/>
              <a:buNone/>
              <a:tabLst/>
              <a:defRPr/>
            </a:pP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آذر با بیان اینکه بعضا قوانین و مقررات دچار خلاء، ابهام و تناقض هستند، گفت: اما اگر بخواهیم وزن دهیم </a:t>
            </a:r>
            <a:r>
              <a:rPr kumimoji="0" lang="fa-IR" sz="2800" b="0" i="0" u="sng" strike="noStrike" kern="1200" cap="none" spc="0" normalizeH="0" baseline="0" noProof="0" dirty="0">
                <a:ln>
                  <a:noFill/>
                </a:ln>
                <a:solidFill>
                  <a:srgbClr val="FF0000"/>
                </a:solidFill>
                <a:effectLst/>
                <a:uLnTx/>
                <a:uFillTx/>
                <a:latin typeface="Georgia"/>
                <a:ea typeface="+mn-ea"/>
                <a:cs typeface="B Nazanin" panose="00000400000000000000" pitchFamily="2" charset="-78"/>
              </a:rPr>
              <a:t>حدود ۹۰ درصد از گرفتاری مدیران به عدم آشنایی آنها با قوانین و مقررات و بعضا غفلت آنها از قوانین بر می‌گردد و تنها ۱۰ درصد مشکلات مربوط به مسایل محتوایی قوانین است.</a:t>
            </a:r>
          </a:p>
          <a:p>
            <a:pPr marL="273050" marR="0" lvl="0" indent="-273050" algn="r" defTabSz="914400" rtl="0" eaLnBrk="0" fontAlgn="base" latinLnBrk="0" hangingPunct="0">
              <a:lnSpc>
                <a:spcPct val="100000"/>
              </a:lnSpc>
              <a:spcBef>
                <a:spcPct val="20000"/>
              </a:spcBef>
              <a:spcAft>
                <a:spcPct val="0"/>
              </a:spcAft>
              <a:buClr>
                <a:srgbClr val="D16349"/>
              </a:buClr>
              <a:buSzPct val="85000"/>
              <a:buFont typeface="Wingdings 2" panose="05020102010507070707" pitchFamily="18" charset="2"/>
              <a:buChar char=""/>
              <a:tabLst/>
              <a:defRPr/>
            </a:pPr>
            <a:endParaRPr kumimoji="0" lang="en-US" sz="27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endParaRPr>
          </a:p>
        </p:txBody>
      </p:sp>
    </p:spTree>
    <p:extLst>
      <p:ext uri="{BB962C8B-B14F-4D97-AF65-F5344CB8AC3E}">
        <p14:creationId xmlns:p14="http://schemas.microsoft.com/office/powerpoint/2010/main" val="3071802586"/>
      </p:ext>
    </p:extLst>
  </p:cSld>
  <p:clrMapOvr>
    <a:masterClrMapping/>
  </p:clrMapOvr>
  <p:transition spd="med">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8A768F3-315C-91DF-5D67-7A38F3B0B972}"/>
              </a:ext>
            </a:extLst>
          </p:cNvPr>
          <p:cNvSpPr txBox="1">
            <a:spLocks/>
          </p:cNvSpPr>
          <p:nvPr/>
        </p:nvSpPr>
        <p:spPr bwMode="auto">
          <a:xfrm>
            <a:off x="606966" y="-27384"/>
            <a:ext cx="7886700" cy="907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a:bodyPr>
          <a:lstStyle>
            <a:lvl1pPr algn="ctr" rtl="0" eaLnBrk="0" fontAlgn="base" hangingPunct="0">
              <a:spcBef>
                <a:spcPct val="0"/>
              </a:spcBef>
              <a:spcAft>
                <a:spcPct val="0"/>
              </a:spcAft>
              <a:defRPr sz="4200" kern="1200">
                <a:solidFill>
                  <a:schemeClr val="accent1"/>
                </a:solidFill>
                <a:effectLst>
                  <a:outerShdw blurRad="38100" dist="38100" dir="2700000" algn="tl">
                    <a:srgbClr val="000000">
                      <a:alpha val="43137"/>
                    </a:srgbClr>
                  </a:outerShdw>
                </a:effectLst>
                <a:latin typeface="+mj-lt"/>
                <a:ea typeface="+mj-ea"/>
                <a:cs typeface="B Titr" panose="00000700000000000000" pitchFamily="2" charset="-78"/>
              </a:defRPr>
            </a:lvl1pPr>
            <a:lvl2pPr algn="ctr" rtl="0" eaLnBrk="0" fontAlgn="base" hangingPunct="0">
              <a:spcBef>
                <a:spcPct val="0"/>
              </a:spcBef>
              <a:spcAft>
                <a:spcPct val="0"/>
              </a:spcAft>
              <a:defRPr sz="3300">
                <a:solidFill>
                  <a:srgbClr val="7B9899"/>
                </a:solidFill>
                <a:latin typeface="Georgia" pitchFamily="18" charset="0"/>
                <a:cs typeface="Arial" pitchFamily="34" charset="0"/>
              </a:defRPr>
            </a:lvl2pPr>
            <a:lvl3pPr algn="ctr" rtl="0" eaLnBrk="0" fontAlgn="base" hangingPunct="0">
              <a:spcBef>
                <a:spcPct val="0"/>
              </a:spcBef>
              <a:spcAft>
                <a:spcPct val="0"/>
              </a:spcAft>
              <a:defRPr sz="3300">
                <a:solidFill>
                  <a:srgbClr val="7B9899"/>
                </a:solidFill>
                <a:latin typeface="Georgia" pitchFamily="18" charset="0"/>
                <a:cs typeface="Arial" pitchFamily="34" charset="0"/>
              </a:defRPr>
            </a:lvl3pPr>
            <a:lvl4pPr algn="ctr" rtl="0" eaLnBrk="0" fontAlgn="base" hangingPunct="0">
              <a:spcBef>
                <a:spcPct val="0"/>
              </a:spcBef>
              <a:spcAft>
                <a:spcPct val="0"/>
              </a:spcAft>
              <a:defRPr sz="3300">
                <a:solidFill>
                  <a:srgbClr val="7B9899"/>
                </a:solidFill>
                <a:latin typeface="Georgia" pitchFamily="18" charset="0"/>
                <a:cs typeface="Arial" pitchFamily="34" charset="0"/>
              </a:defRPr>
            </a:lvl4pPr>
            <a:lvl5pPr algn="ctr" rtl="0" eaLnBrk="0" fontAlgn="base" hangingPunct="0">
              <a:spcBef>
                <a:spcPct val="0"/>
              </a:spcBef>
              <a:spcAft>
                <a:spcPct val="0"/>
              </a:spcAft>
              <a:defRPr sz="3300">
                <a:solidFill>
                  <a:srgbClr val="7B9899"/>
                </a:solidFill>
                <a:latin typeface="Georgia" pitchFamily="18" charset="0"/>
                <a:cs typeface="Arial" pitchFamily="34" charset="0"/>
              </a:defRPr>
            </a:lvl5pPr>
            <a:lvl6pPr marL="457200" algn="ctr" rtl="0" fontAlgn="base">
              <a:spcBef>
                <a:spcPct val="0"/>
              </a:spcBef>
              <a:spcAft>
                <a:spcPct val="0"/>
              </a:spcAft>
              <a:defRPr sz="3300">
                <a:solidFill>
                  <a:srgbClr val="7B9899"/>
                </a:solidFill>
                <a:latin typeface="Georgia" pitchFamily="18" charset="0"/>
                <a:cs typeface="Arial" pitchFamily="34" charset="0"/>
              </a:defRPr>
            </a:lvl6pPr>
            <a:lvl7pPr marL="914400" algn="ctr" rtl="0" fontAlgn="base">
              <a:spcBef>
                <a:spcPct val="0"/>
              </a:spcBef>
              <a:spcAft>
                <a:spcPct val="0"/>
              </a:spcAft>
              <a:defRPr sz="3300">
                <a:solidFill>
                  <a:srgbClr val="7B9899"/>
                </a:solidFill>
                <a:latin typeface="Georgia" pitchFamily="18" charset="0"/>
                <a:cs typeface="Arial" pitchFamily="34" charset="0"/>
              </a:defRPr>
            </a:lvl7pPr>
            <a:lvl8pPr marL="1371600" algn="ctr" rtl="0" fontAlgn="base">
              <a:spcBef>
                <a:spcPct val="0"/>
              </a:spcBef>
              <a:spcAft>
                <a:spcPct val="0"/>
              </a:spcAft>
              <a:defRPr sz="3300">
                <a:solidFill>
                  <a:srgbClr val="7B9899"/>
                </a:solidFill>
                <a:latin typeface="Georgia" pitchFamily="18" charset="0"/>
                <a:cs typeface="Arial" pitchFamily="34" charset="0"/>
              </a:defRPr>
            </a:lvl8pPr>
            <a:lvl9pPr marL="1828800" algn="ctr" rtl="0" fontAlgn="base">
              <a:spcBef>
                <a:spcPct val="0"/>
              </a:spcBef>
              <a:spcAft>
                <a:spcPct val="0"/>
              </a:spcAft>
              <a:defRPr sz="3300">
                <a:solidFill>
                  <a:srgbClr val="7B9899"/>
                </a:solidFill>
                <a:latin typeface="Georgia" pitchFamily="18" charset="0"/>
                <a:cs typeface="Arial" pitchFamily="34" charset="0"/>
              </a:defRPr>
            </a:lvl9p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sz="2000" b="0" i="0" u="none" strike="noStrike" kern="1200" cap="none" spc="0" normalizeH="0" baseline="0" noProof="0" dirty="0">
                <a:ln>
                  <a:noFill/>
                </a:ln>
                <a:solidFill>
                  <a:srgbClr val="33CC33"/>
                </a:solidFill>
                <a:effectLst>
                  <a:outerShdw blurRad="38100" dist="38100" dir="2700000" algn="tl">
                    <a:srgbClr val="000000">
                      <a:alpha val="43137"/>
                    </a:srgbClr>
                  </a:outerShdw>
                </a:effectLst>
                <a:uLnTx/>
                <a:uFillTx/>
                <a:latin typeface="Georgia"/>
                <a:ea typeface="+mj-ea"/>
                <a:cs typeface="B Titr" panose="00000700000000000000" pitchFamily="2" charset="-78"/>
              </a:rPr>
              <a:t>سازمان بازرسی کل کشور </a:t>
            </a:r>
            <a:r>
              <a:rPr kumimoji="0" lang="fa-IR" sz="2000" b="0" i="0" u="none" strike="noStrike" kern="1200" cap="none" spc="0" normalizeH="0" baseline="0" noProof="0" dirty="0">
                <a:ln>
                  <a:noFill/>
                </a:ln>
                <a:solidFill>
                  <a:srgbClr val="8CADAE">
                    <a:shade val="75000"/>
                  </a:srgbClr>
                </a:solidFill>
                <a:effectLst>
                  <a:outerShdw blurRad="38100" dist="38100" dir="2700000" algn="tl">
                    <a:srgbClr val="000000">
                      <a:alpha val="43137"/>
                    </a:srgbClr>
                  </a:outerShdw>
                </a:effectLst>
                <a:uLnTx/>
                <a:uFillTx/>
                <a:latin typeface="Georgia"/>
                <a:ea typeface="+mj-ea"/>
                <a:cs typeface="B Titr" panose="00000700000000000000" pitchFamily="2" charset="-78"/>
              </a:rPr>
              <a:t>:آشنا نبودن مدیران دستگاه‌های اجرایی با قانون و مقرارت معاملات دولتی</a:t>
            </a:r>
            <a:endParaRPr kumimoji="0" lang="en-US" sz="3600" b="0" i="0" u="none" strike="noStrike" kern="1200" cap="none" spc="0" normalizeH="0" baseline="0" noProof="0" dirty="0">
              <a:ln>
                <a:noFill/>
              </a:ln>
              <a:solidFill>
                <a:prstClr val="black"/>
              </a:solidFill>
              <a:effectLst/>
              <a:uLnTx/>
              <a:uFillTx/>
              <a:latin typeface="Georgia"/>
              <a:ea typeface="+mj-ea"/>
              <a:cs typeface="B Titr" panose="00000700000000000000" pitchFamily="2" charset="-78"/>
            </a:endParaRPr>
          </a:p>
        </p:txBody>
      </p:sp>
      <p:sp>
        <p:nvSpPr>
          <p:cNvPr id="3" name="Content Placeholder 2">
            <a:extLst>
              <a:ext uri="{FF2B5EF4-FFF2-40B4-BE49-F238E27FC236}">
                <a16:creationId xmlns:a16="http://schemas.microsoft.com/office/drawing/2014/main" id="{5A16E042-CBD7-6B95-264F-7762FB40FCD0}"/>
              </a:ext>
            </a:extLst>
          </p:cNvPr>
          <p:cNvSpPr txBox="1">
            <a:spLocks/>
          </p:cNvSpPr>
          <p:nvPr/>
        </p:nvSpPr>
        <p:spPr>
          <a:xfrm>
            <a:off x="628650" y="1690690"/>
            <a:ext cx="7886700" cy="505067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r" defTabSz="685800" rtl="1"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endParaRPr>
          </a:p>
        </p:txBody>
      </p:sp>
      <p:sp>
        <p:nvSpPr>
          <p:cNvPr id="5" name="TextBox 4">
            <a:extLst>
              <a:ext uri="{FF2B5EF4-FFF2-40B4-BE49-F238E27FC236}">
                <a16:creationId xmlns:a16="http://schemas.microsoft.com/office/drawing/2014/main" id="{5D627A54-8E20-4DBE-B25F-CC5AB358B624}"/>
              </a:ext>
            </a:extLst>
          </p:cNvPr>
          <p:cNvSpPr txBox="1"/>
          <p:nvPr/>
        </p:nvSpPr>
        <p:spPr>
          <a:xfrm>
            <a:off x="606966" y="871430"/>
            <a:ext cx="8208912" cy="6013954"/>
          </a:xfrm>
          <a:prstGeom prst="rect">
            <a:avLst/>
          </a:prstGeom>
          <a:noFill/>
        </p:spPr>
        <p:txBody>
          <a:bodyPr wrap="square">
            <a:spAutoFit/>
          </a:bodyPr>
          <a:lstStyle/>
          <a:p>
            <a:pPr marL="0" marR="0" lvl="0" indent="0" algn="just" defTabSz="914400" rtl="1" eaLnBrk="0" fontAlgn="base" latinLnBrk="0" hangingPunct="0">
              <a:lnSpc>
                <a:spcPct val="100000"/>
              </a:lnSpc>
              <a:spcBef>
                <a:spcPct val="20000"/>
              </a:spcBef>
              <a:spcAft>
                <a:spcPct val="0"/>
              </a:spcAft>
              <a:buClr>
                <a:srgbClr val="D16349"/>
              </a:buClr>
              <a:buSzPct val="85000"/>
              <a:buFontTx/>
              <a:buNone/>
              <a:tabLst/>
              <a:defRPr/>
            </a:pPr>
            <a:r>
              <a:rPr kumimoji="0" lang="fa-IR" sz="20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مدیر‌کل بازرسی استان گفت: با بررسی ۲ هزار پرونده معاملاتی در دستگاه‌های اجرایی استان ۱۳0 میلیارد تومان از محل این معاملات به خزانه بیت‌المال بازگشت.</a:t>
            </a:r>
          </a:p>
          <a:p>
            <a:pPr marL="0" marR="0" lvl="0" indent="0" algn="just" defTabSz="914400" rtl="1" eaLnBrk="0" fontAlgn="base" latinLnBrk="0" hangingPunct="0">
              <a:lnSpc>
                <a:spcPct val="100000"/>
              </a:lnSpc>
              <a:spcBef>
                <a:spcPct val="20000"/>
              </a:spcBef>
              <a:spcAft>
                <a:spcPct val="0"/>
              </a:spcAft>
              <a:buClr>
                <a:srgbClr val="D16349"/>
              </a:buClr>
              <a:buSzPct val="85000"/>
              <a:buFontTx/>
              <a:buNone/>
              <a:tabLst/>
              <a:defRPr/>
            </a:pPr>
            <a:r>
              <a:rPr kumimoji="0" lang="fa-IR" sz="20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این مقام مسئول با تأکید بر آشنایی مسؤولان دستگا‌های اجرایی از قانون و مقررات معاملات دولتی اظهار‌کرد: </a:t>
            </a:r>
            <a:r>
              <a:rPr kumimoji="0" lang="fa-IR" sz="2400" b="0" i="0" u="sng" strike="noStrike" kern="1200" cap="none" spc="0" normalizeH="0" baseline="0" noProof="0" dirty="0">
                <a:ln>
                  <a:noFill/>
                </a:ln>
                <a:solidFill>
                  <a:srgbClr val="FF0000"/>
                </a:solidFill>
                <a:effectLst/>
                <a:uLnTx/>
                <a:uFillTx/>
                <a:latin typeface="Georgia"/>
                <a:ea typeface="+mn-ea"/>
                <a:cs typeface="B Nazanin" panose="00000400000000000000" pitchFamily="2" charset="-78"/>
              </a:rPr>
              <a:t>۹۰ درصد تخلفات دولتی دستگاه‌های اجرایی استان به سبب آشنا نبودن مسؤولان با معاملات دولتی است.</a:t>
            </a:r>
          </a:p>
          <a:p>
            <a:pPr marL="0" marR="0" lvl="0" indent="0" algn="just" defTabSz="914400" rtl="1" eaLnBrk="0" fontAlgn="base" latinLnBrk="0" hangingPunct="0">
              <a:lnSpc>
                <a:spcPct val="100000"/>
              </a:lnSpc>
              <a:spcBef>
                <a:spcPct val="20000"/>
              </a:spcBef>
              <a:spcAft>
                <a:spcPct val="0"/>
              </a:spcAft>
              <a:buClr>
                <a:srgbClr val="D16349"/>
              </a:buClr>
              <a:buSzPct val="85000"/>
              <a:buFontTx/>
              <a:buNone/>
              <a:tabLst/>
              <a:defRPr/>
            </a:pPr>
            <a:r>
              <a:rPr kumimoji="0" lang="fa-IR" sz="20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وی با بیان این‌که مدیری که با معاملات قانونی آشنا نیست، برای دستگاه‌ اجرایی مشکل‌ساز می‌شود، افزود: </a:t>
            </a:r>
            <a:r>
              <a:rPr kumimoji="0" lang="fa-IR" sz="2400" b="0" i="0" u="sng" strike="noStrike" kern="1200" cap="none" spc="0" normalizeH="0" baseline="0" noProof="0" dirty="0">
                <a:ln>
                  <a:noFill/>
                </a:ln>
                <a:solidFill>
                  <a:srgbClr val="FF0000"/>
                </a:solidFill>
                <a:effectLst/>
                <a:uLnTx/>
                <a:uFillTx/>
                <a:latin typeface="Georgia"/>
                <a:ea typeface="+mn-ea"/>
                <a:cs typeface="B Nazanin" panose="00000400000000000000" pitchFamily="2" charset="-78"/>
              </a:rPr>
              <a:t>تفویض اختیار بی‌مورد </a:t>
            </a:r>
            <a:r>
              <a:rPr kumimoji="0" lang="fa-IR" sz="20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به قائم‌مقام دستگاه‌های اجرایی به سبب آشنا نبودن به معاملات دولتی و عدم نظارت و کنترل از سوی مدیران مشکلات دستگاه‌ها در این عرصه افزایش می‌دهد.</a:t>
            </a:r>
          </a:p>
          <a:p>
            <a:pPr marL="0" marR="0" lvl="0" indent="0" algn="just" defTabSz="914400" rtl="1" eaLnBrk="0" fontAlgn="base" latinLnBrk="0" hangingPunct="0">
              <a:lnSpc>
                <a:spcPct val="100000"/>
              </a:lnSpc>
              <a:spcBef>
                <a:spcPct val="20000"/>
              </a:spcBef>
              <a:spcAft>
                <a:spcPct val="0"/>
              </a:spcAft>
              <a:buClr>
                <a:srgbClr val="D16349"/>
              </a:buClr>
              <a:buSzPct val="85000"/>
              <a:buFontTx/>
              <a:buNone/>
              <a:tabLst/>
              <a:defRPr/>
            </a:pPr>
            <a:r>
              <a:rPr kumimoji="0" lang="fa-IR" sz="20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مدیرکل بازرسی استان اضافه کرد که جلوگیری از حیف‌‌ومیل بیت‌المال در ادارات یکی از اولویت‌های اداره کل بازرسی است</a:t>
            </a:r>
          </a:p>
          <a:p>
            <a:pPr marL="0" marR="0" lvl="0" indent="0" algn="just" defTabSz="914400" rtl="1" eaLnBrk="0" fontAlgn="base" latinLnBrk="0" hangingPunct="0">
              <a:lnSpc>
                <a:spcPct val="100000"/>
              </a:lnSpc>
              <a:spcBef>
                <a:spcPct val="20000"/>
              </a:spcBef>
              <a:spcAft>
                <a:spcPct val="0"/>
              </a:spcAft>
              <a:buClr>
                <a:srgbClr val="D16349"/>
              </a:buClr>
              <a:buSzPct val="85000"/>
              <a:buFontTx/>
              <a:buNone/>
              <a:tabLst/>
              <a:defRPr/>
            </a:pPr>
            <a:r>
              <a:rPr kumimoji="0" lang="fa-IR" sz="20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در ادامه با بیان این‌که پارسال ۳۰۰ مورد به مدیران دستگاه‌های اجرایی استان تذکر داده شد، افزود: در این سال ۴۰ مورد قبل از وقوع و در حین وقوع جرم، هشدار به دستگاه‌های اجرایی داده شده است.</a:t>
            </a:r>
          </a:p>
          <a:p>
            <a:pPr marL="0" marR="0" lvl="0" indent="0" algn="just" defTabSz="914400" rtl="1" eaLnBrk="0" fontAlgn="base" latinLnBrk="0" hangingPunct="0">
              <a:lnSpc>
                <a:spcPct val="100000"/>
              </a:lnSpc>
              <a:spcBef>
                <a:spcPct val="20000"/>
              </a:spcBef>
              <a:spcAft>
                <a:spcPct val="0"/>
              </a:spcAft>
              <a:buClr>
                <a:srgbClr val="D16349"/>
              </a:buClr>
              <a:buSzPct val="85000"/>
              <a:buFontTx/>
              <a:buNone/>
              <a:tabLst/>
              <a:defRPr/>
            </a:pPr>
            <a:r>
              <a:rPr kumimoji="0" lang="fa-IR" sz="20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مدیرکل بازرسی استان با بیان این‌که سال قبل یک‌هزار و ۵۰۰ میلیارد تومان مناقصه دستگاه‌های اجرایی استان تصحیح شده است، افزود: میزان جرم دستگاه‌های اجرایی که تخلف در آنها مشاهده شده را دادگستری تعیین می‌کند.</a:t>
            </a:r>
          </a:p>
          <a:p>
            <a:pPr marL="0" marR="0" lvl="0" indent="0" algn="just" defTabSz="914400" rtl="1" eaLnBrk="0" fontAlgn="base" latinLnBrk="0" hangingPunct="0">
              <a:lnSpc>
                <a:spcPct val="100000"/>
              </a:lnSpc>
              <a:spcBef>
                <a:spcPct val="20000"/>
              </a:spcBef>
              <a:spcAft>
                <a:spcPct val="0"/>
              </a:spcAft>
              <a:buClr>
                <a:srgbClr val="D16349"/>
              </a:buClr>
              <a:buSzPct val="85000"/>
              <a:buFontTx/>
              <a:buNone/>
              <a:tabLst/>
              <a:defRPr/>
            </a:pPr>
            <a:r>
              <a:rPr kumimoji="0" lang="fa-IR" sz="20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وی بیان ‌کرد: </a:t>
            </a:r>
            <a:r>
              <a:rPr kumimoji="0" lang="fa-IR" sz="2400" b="0" i="0" u="sng" strike="noStrike" kern="1200" cap="none" spc="0" normalizeH="0" baseline="0" noProof="0" dirty="0">
                <a:ln>
                  <a:noFill/>
                </a:ln>
                <a:solidFill>
                  <a:srgbClr val="0000FF"/>
                </a:solidFill>
                <a:effectLst/>
                <a:uLnTx/>
                <a:uFillTx/>
                <a:latin typeface="Georgia"/>
                <a:ea typeface="+mn-ea"/>
                <a:cs typeface="B Nazanin" panose="00000400000000000000" pitchFamily="2" charset="-78"/>
              </a:rPr>
              <a:t>جهل به قانون</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 </a:t>
            </a:r>
            <a:r>
              <a:rPr kumimoji="0" lang="fa-IR" sz="2400" b="0" i="0" u="sng" strike="noStrike" kern="1200" cap="none" spc="0" normalizeH="0" baseline="0" noProof="0" dirty="0">
                <a:ln>
                  <a:noFill/>
                </a:ln>
                <a:solidFill>
                  <a:srgbClr val="0000FF"/>
                </a:solidFill>
                <a:effectLst/>
                <a:uLnTx/>
                <a:uFillTx/>
                <a:latin typeface="Georgia"/>
                <a:ea typeface="+mn-ea"/>
                <a:cs typeface="B Nazanin" panose="00000400000000000000" pitchFamily="2" charset="-78"/>
              </a:rPr>
              <a:t>تفویض اختیار بی‌مورد بدون نظارت و کنترل </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و </a:t>
            </a:r>
            <a:r>
              <a:rPr kumimoji="0" lang="fa-IR" sz="2400" b="0" i="0" u="sng" strike="noStrike" kern="1200" cap="none" spc="0" normalizeH="0" baseline="0" noProof="0" dirty="0">
                <a:ln>
                  <a:noFill/>
                </a:ln>
                <a:solidFill>
                  <a:srgbClr val="0000FF"/>
                </a:solidFill>
                <a:effectLst/>
                <a:uLnTx/>
                <a:uFillTx/>
                <a:latin typeface="Georgia"/>
                <a:ea typeface="+mn-ea"/>
                <a:cs typeface="B Nazanin" panose="00000400000000000000" pitchFamily="2" charset="-78"/>
              </a:rPr>
              <a:t>حیف‌ومیل‌های عمدی </a:t>
            </a:r>
            <a:r>
              <a:rPr kumimoji="0" lang="fa-IR" sz="20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از عمده مشکلات و ایراداتی است که در دستگاه‌های اجرایی وجود دارد.</a:t>
            </a:r>
          </a:p>
        </p:txBody>
      </p:sp>
    </p:spTree>
    <p:extLst>
      <p:ext uri="{BB962C8B-B14F-4D97-AF65-F5344CB8AC3E}">
        <p14:creationId xmlns:p14="http://schemas.microsoft.com/office/powerpoint/2010/main" val="3875383002"/>
      </p:ext>
    </p:extLst>
  </p:cSld>
  <p:clrMapOvr>
    <a:masterClrMapping/>
  </p:clrMapOvr>
  <p:transition spd="med">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E94F90E-CDF0-CEBB-24D3-49EA3796F6D8}"/>
              </a:ext>
            </a:extLst>
          </p:cNvPr>
          <p:cNvSpPr>
            <a:spLocks noGrp="1"/>
          </p:cNvSpPr>
          <p:nvPr>
            <p:ph type="ftr" sz="quarter" idx="11"/>
          </p:nvPr>
        </p:nvSpPr>
        <p:spPr/>
        <p:txBody>
          <a:bodyPr/>
          <a:lstStyle/>
          <a:p>
            <a:pPr>
              <a:defRPr/>
            </a:pPr>
            <a:r>
              <a:rPr lang="fa-IR"/>
              <a:t>آيين نامه مالي و معاملاتي </a:t>
            </a:r>
            <a:endParaRPr lang="en-US"/>
          </a:p>
        </p:txBody>
      </p:sp>
      <p:sp>
        <p:nvSpPr>
          <p:cNvPr id="3" name="Content Placeholder 2">
            <a:extLst>
              <a:ext uri="{FF2B5EF4-FFF2-40B4-BE49-F238E27FC236}">
                <a16:creationId xmlns:a16="http://schemas.microsoft.com/office/drawing/2014/main" id="{FC945024-5790-5672-4CD9-63B5D6F0B043}"/>
              </a:ext>
            </a:extLst>
          </p:cNvPr>
          <p:cNvSpPr>
            <a:spLocks noGrp="1"/>
          </p:cNvSpPr>
          <p:nvPr>
            <p:ph sz="quarter" idx="4294967295"/>
          </p:nvPr>
        </p:nvSpPr>
        <p:spPr>
          <a:xfrm>
            <a:off x="0" y="1340768"/>
            <a:ext cx="8964489" cy="6005512"/>
          </a:xfrm>
        </p:spPr>
        <p:txBody>
          <a:bodyPr/>
          <a:lstStyle/>
          <a:p>
            <a:pPr marL="0" indent="0" algn="r">
              <a:buNone/>
            </a:pPr>
            <a:r>
              <a:rPr lang="fa-IR" b="1" dirty="0">
                <a:solidFill>
                  <a:srgbClr val="212529"/>
                </a:solidFill>
                <a:highlight>
                  <a:srgbClr val="FFFF00"/>
                </a:highlight>
                <a:latin typeface="iran-sans-web"/>
                <a:cs typeface="B Titr" panose="00000700000000000000" pitchFamily="2" charset="-78"/>
              </a:rPr>
              <a:t>یکی از اصل های مسلم قضایی و حقوقی در نظام قانونی ما این بوده است که </a:t>
            </a:r>
            <a:r>
              <a:rPr lang="fa-IR" b="1" dirty="0">
                <a:solidFill>
                  <a:srgbClr val="FF0000"/>
                </a:solidFill>
                <a:highlight>
                  <a:srgbClr val="FFFF00"/>
                </a:highlight>
                <a:latin typeface="iran-sans-web"/>
                <a:cs typeface="B Titr" panose="00000700000000000000" pitchFamily="2" charset="-78"/>
              </a:rPr>
              <a:t>«نادانی به قانون رفع کننده مسئولیت  نیست» </a:t>
            </a:r>
            <a:r>
              <a:rPr lang="fa-IR" b="1" dirty="0">
                <a:solidFill>
                  <a:srgbClr val="212529"/>
                </a:solidFill>
                <a:highlight>
                  <a:srgbClr val="FFFF00"/>
                </a:highlight>
                <a:latin typeface="iran-sans-web"/>
                <a:cs typeface="B Titr" panose="00000700000000000000" pitchFamily="2" charset="-78"/>
              </a:rPr>
              <a:t>البته جهل به قانون را «جهل به حکم» هم نامگذاری کرده اند.</a:t>
            </a:r>
          </a:p>
          <a:p>
            <a:pPr marL="0" indent="0" algn="r">
              <a:buNone/>
            </a:pPr>
            <a:r>
              <a:rPr lang="fa-IR" b="1" dirty="0">
                <a:solidFill>
                  <a:srgbClr val="212529"/>
                </a:solidFill>
                <a:highlight>
                  <a:srgbClr val="FFFF00"/>
                </a:highlight>
                <a:latin typeface="iran-sans-web"/>
                <a:cs typeface="B Titr" panose="00000700000000000000" pitchFamily="2" charset="-78"/>
              </a:rPr>
              <a:t>منظور این قاعده اینست که، تمام افراد جامعه، از همه احکام و قوانین، آگاهی دارند. پس ادّعای جهل نسبت به قانون از ناحیه هیچ کس پذیرفته نمی‌شد؛ یعنی احدی در مقام اثبات نمی‌توانست بگوید که من در مورد فلان قانون آگاهی نداشتم.</a:t>
            </a:r>
          </a:p>
          <a:p>
            <a:pPr marL="0" indent="0" algn="r">
              <a:buNone/>
            </a:pPr>
            <a:r>
              <a:rPr lang="fa-IR" b="1" dirty="0">
                <a:solidFill>
                  <a:srgbClr val="212529"/>
                </a:solidFill>
                <a:highlight>
                  <a:srgbClr val="FFFF00"/>
                </a:highlight>
                <a:latin typeface="iran-sans-web"/>
                <a:cs typeface="B Titr" panose="00000700000000000000" pitchFamily="2" charset="-78"/>
              </a:rPr>
              <a:t>بنابراین نتیجه گیری  میشود که چنانچه قانون یا ترتیبات قانونی مانند آیین نامه از سوی مراجع ذیصلاح وضع و تصویب شود و لازم الاجرا گردد، کسی حق ندارد بگوید که من این قانون را یاد نگرفته‌ام و نمی‌دانم‌.</a:t>
            </a:r>
          </a:p>
          <a:p>
            <a:endParaRPr lang="en-US" dirty="0"/>
          </a:p>
        </p:txBody>
      </p:sp>
    </p:spTree>
    <p:extLst>
      <p:ext uri="{BB962C8B-B14F-4D97-AF65-F5344CB8AC3E}">
        <p14:creationId xmlns:p14="http://schemas.microsoft.com/office/powerpoint/2010/main" val="1628908636"/>
      </p:ext>
    </p:extLst>
  </p:cSld>
  <p:clrMapOvr>
    <a:masterClrMapping/>
  </p:clrMapOvr>
  <p:transition spd="med">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BD0F908-60BE-2D34-DBB7-2F2DE50ED9C2}"/>
              </a:ext>
            </a:extLst>
          </p:cNvPr>
          <p:cNvSpPr>
            <a:spLocks noGrp="1"/>
          </p:cNvSpPr>
          <p:nvPr>
            <p:ph type="ftr" sz="quarter" idx="11"/>
          </p:nvPr>
        </p:nvSpPr>
        <p:spPr/>
        <p:txBody>
          <a:bodyPr/>
          <a:lstStyle/>
          <a:p>
            <a:pPr>
              <a:defRPr/>
            </a:pPr>
            <a:r>
              <a:rPr lang="fa-IR"/>
              <a:t>آيين نامه مالي و معاملاتي </a:t>
            </a:r>
            <a:endParaRPr lang="en-US"/>
          </a:p>
        </p:txBody>
      </p:sp>
      <p:sp>
        <p:nvSpPr>
          <p:cNvPr id="4" name="TextBox 3">
            <a:extLst>
              <a:ext uri="{FF2B5EF4-FFF2-40B4-BE49-F238E27FC236}">
                <a16:creationId xmlns:a16="http://schemas.microsoft.com/office/drawing/2014/main" id="{D9A893C2-3BC7-D2F2-41A5-A63CA1698124}"/>
              </a:ext>
            </a:extLst>
          </p:cNvPr>
          <p:cNvSpPr txBox="1"/>
          <p:nvPr/>
        </p:nvSpPr>
        <p:spPr>
          <a:xfrm>
            <a:off x="304800" y="612845"/>
            <a:ext cx="8597044" cy="5539978"/>
          </a:xfrm>
          <a:prstGeom prst="rect">
            <a:avLst/>
          </a:prstGeom>
          <a:noFill/>
        </p:spPr>
        <p:txBody>
          <a:bodyPr wrap="square">
            <a:spAutoFit/>
          </a:bodyPr>
          <a:lstStyle/>
          <a:p>
            <a:pPr algn="r"/>
            <a:r>
              <a:rPr lang="fa-IR" b="1" i="0" dirty="0">
                <a:solidFill>
                  <a:srgbClr val="212529"/>
                </a:solidFill>
                <a:effectLst/>
                <a:highlight>
                  <a:srgbClr val="FFFF00"/>
                </a:highlight>
                <a:latin typeface="iran-sans-web"/>
                <a:cs typeface="B Nazanin" panose="00000400000000000000" pitchFamily="2" charset="-78"/>
              </a:rPr>
              <a:t>در متن </a:t>
            </a:r>
            <a:r>
              <a:rPr lang="fa-IR" b="1" i="0" dirty="0">
                <a:solidFill>
                  <a:srgbClr val="FF0000"/>
                </a:solidFill>
                <a:effectLst/>
                <a:highlight>
                  <a:srgbClr val="FFFF00"/>
                </a:highlight>
                <a:latin typeface="iran-sans-web"/>
                <a:cs typeface="B Nazanin" panose="00000400000000000000" pitchFamily="2" charset="-78"/>
              </a:rPr>
              <a:t>حکم مقام محترم وزارت خطاب به دکتررحیم نیا آمده </a:t>
            </a:r>
            <a:r>
              <a:rPr lang="fa-IR" b="1" i="0" dirty="0">
                <a:solidFill>
                  <a:srgbClr val="212529"/>
                </a:solidFill>
                <a:effectLst/>
                <a:highlight>
                  <a:srgbClr val="FFFF00"/>
                </a:highlight>
                <a:latin typeface="iran-sans-web"/>
                <a:cs typeface="B Nazanin" panose="00000400000000000000" pitchFamily="2" charset="-78"/>
              </a:rPr>
              <a:t>است: خدمتگزاری در نظام مقدس جمهوری اسلامی ایران فرصتی مغتنم و نعمتی بزرگ است که خداوند متعال به بندگان خویش عطا فرموده و شکر نعمت است که از این فرصت گرانقدر جهت خدمت به  مردم شریف میهن اسلامی نهایت استفاده به عمل آید امور مشروحه ذیل اهتمام لازم را به عمل آورید:</a:t>
            </a:r>
          </a:p>
          <a:p>
            <a:pPr algn="r"/>
            <a:r>
              <a:rPr lang="fa-IR" b="0" i="0" dirty="0">
                <a:solidFill>
                  <a:srgbClr val="212529"/>
                </a:solidFill>
                <a:effectLst/>
                <a:latin typeface="iran-sans-web"/>
                <a:cs typeface="B Nazanin" panose="00000400000000000000" pitchFamily="2" charset="-78"/>
              </a:rPr>
              <a:t>۱ - استقرار کامل نظام جامع مدیریت ارزیابی عملکرد با تدوین شاخص ها و نشانگری های ارزیابی درونی و بیرونی در تمامی واحدهای ستادی دانشگاه ها و دانشکده های علوم پزشکی و سازمان های وابسته در راستای تعالی عملکرد سازمانی وزارت بهداشت، درمان و آموزش پزشکی در سطوح ملی و استانی.</a:t>
            </a:r>
          </a:p>
          <a:p>
            <a:pPr algn="r"/>
            <a:r>
              <a:rPr lang="fa-IR" b="0" i="0" dirty="0">
                <a:solidFill>
                  <a:srgbClr val="212529"/>
                </a:solidFill>
                <a:effectLst/>
                <a:latin typeface="iran-sans-web"/>
                <a:cs typeface="B Nazanin" panose="00000400000000000000" pitchFamily="2" charset="-78"/>
              </a:rPr>
              <a:t>۲ - بازبینی و ارتقا و مهندسی مجدد نظام ارزیابی عملکرد مدیران در تمامی واحدهای ستادی و دانشگاه ها و سازمان های وابسته با هدف پایش و کنترل عملکرد سازمانی در راستای استقرار کامل نظام جامع ارزیابی عملکرد.</a:t>
            </a:r>
          </a:p>
          <a:p>
            <a:pPr algn="r"/>
            <a:r>
              <a:rPr lang="fa-IR" b="0" i="0" dirty="0">
                <a:solidFill>
                  <a:srgbClr val="212529"/>
                </a:solidFill>
                <a:effectLst/>
                <a:latin typeface="iran-sans-web"/>
                <a:cs typeface="B Nazanin" panose="00000400000000000000" pitchFamily="2" charset="-78"/>
              </a:rPr>
              <a:t>۳ - طراحی و استقرار سامانه مدیریت عملکرد و ارتقا آن و تهیه و ارسال گزارشات به مبادی ذیربط.</a:t>
            </a:r>
          </a:p>
          <a:p>
            <a:pPr algn="r"/>
            <a:r>
              <a:rPr lang="fa-IR" b="0" i="0" dirty="0">
                <a:solidFill>
                  <a:srgbClr val="212529"/>
                </a:solidFill>
                <a:effectLst/>
                <a:latin typeface="iran-sans-web"/>
                <a:cs typeface="B Nazanin" panose="00000400000000000000" pitchFamily="2" charset="-78"/>
              </a:rPr>
              <a:t>۴ - تدوین برنامه های بازرسی مستمر. دوره ای و یا موردی از واحدهای تابعه جهت سنجش و مطابقت عملکرد اقدام کنندگان با اهداف، برنامه ها، دستورالعمل ها، ضوابط و شاخصه های مورد ارزیابی و سنجش میران رضایت مردم.</a:t>
            </a:r>
          </a:p>
          <a:p>
            <a:pPr algn="r"/>
            <a:r>
              <a:rPr lang="fa-IR" b="0" i="0" dirty="0">
                <a:solidFill>
                  <a:srgbClr val="212529"/>
                </a:solidFill>
                <a:effectLst/>
                <a:latin typeface="iran-sans-web"/>
                <a:cs typeface="B Nazanin" panose="00000400000000000000" pitchFamily="2" charset="-78"/>
              </a:rPr>
              <a:t>۵ - انجام اقدامات لازم در زمینه کشف مفاسد اداری از طریق بازرسی های آشکار و پنهان.</a:t>
            </a:r>
          </a:p>
          <a:p>
            <a:pPr algn="r"/>
            <a:r>
              <a:rPr lang="fa-IR" sz="2400" b="0" dirty="0">
                <a:solidFill>
                  <a:srgbClr val="FF0000"/>
                </a:solidFill>
                <a:effectLst/>
                <a:latin typeface="iran-sans-web"/>
                <a:cs typeface="B Nazanin" panose="00000400000000000000" pitchFamily="2" charset="-78"/>
              </a:rPr>
              <a:t>۶</a:t>
            </a:r>
            <a:r>
              <a:rPr lang="fa-IR" sz="2400" b="0" dirty="0">
                <a:solidFill>
                  <a:srgbClr val="212529"/>
                </a:solidFill>
                <a:effectLst/>
                <a:latin typeface="iran-sans-web"/>
                <a:cs typeface="B Nazanin" panose="00000400000000000000" pitchFamily="2" charset="-78"/>
              </a:rPr>
              <a:t> - </a:t>
            </a:r>
            <a:r>
              <a:rPr lang="fa-IR" sz="2400" b="0" u="sng" dirty="0">
                <a:solidFill>
                  <a:srgbClr val="FF0000"/>
                </a:solidFill>
                <a:effectLst/>
                <a:latin typeface="iran-sans-web"/>
                <a:cs typeface="B Nazanin" panose="00000400000000000000" pitchFamily="2" charset="-78"/>
              </a:rPr>
              <a:t>نظارت بر آئین نامه های مالی، معاملاتی دانشگاه ها، مناقصات و مزایده ها و قراردادهای دستگاه، دانشگاه ها و سازمان ها و شرکت های تابعه با هماهنگی معاونت ذیربط.</a:t>
            </a:r>
          </a:p>
          <a:p>
            <a:pPr algn="r"/>
            <a:r>
              <a:rPr lang="fa-IR" b="0" i="0" dirty="0">
                <a:solidFill>
                  <a:srgbClr val="212529"/>
                </a:solidFill>
                <a:effectLst/>
                <a:latin typeface="iran-sans-web"/>
                <a:cs typeface="B Nazanin" panose="00000400000000000000" pitchFamily="2" charset="-78"/>
              </a:rPr>
              <a:t>۷ - هماهنگی و تعامل سازنده و هدفمند با واحدهای نظارتی تابعه وزارت بهداشت در راستای هم افزایی عملکردهای نظارتی.</a:t>
            </a:r>
          </a:p>
          <a:p>
            <a:pPr algn="r"/>
            <a:r>
              <a:rPr lang="fa-IR" b="0" i="0" dirty="0">
                <a:solidFill>
                  <a:srgbClr val="212529"/>
                </a:solidFill>
                <a:effectLst/>
                <a:latin typeface="iran-sans-web"/>
                <a:cs typeface="B Nazanin" panose="00000400000000000000" pitchFamily="2" charset="-78"/>
              </a:rPr>
              <a:t>۸ - ایجاد سامانه دریافت و رسیدگی به شکایات به ویژه مردم و جامعه محترم علوم پزشکی کشور.</a:t>
            </a:r>
          </a:p>
          <a:p>
            <a:pPr algn="r"/>
            <a:r>
              <a:rPr lang="fa-IR" b="0" i="0" dirty="0">
                <a:solidFill>
                  <a:srgbClr val="212529"/>
                </a:solidFill>
                <a:effectLst/>
                <a:latin typeface="iran-sans-web"/>
                <a:cs typeface="B Nazanin" panose="00000400000000000000" pitchFamily="2" charset="-78"/>
              </a:rPr>
              <a:t>۹ - آموزش و توانمندسازی مستمر کارکنان دفاتر بازرسی و رسیدگی به شکایات دانشگاه ها و سازمان های تابعه.</a:t>
            </a:r>
          </a:p>
        </p:txBody>
      </p:sp>
    </p:spTree>
    <p:extLst>
      <p:ext uri="{BB962C8B-B14F-4D97-AF65-F5344CB8AC3E}">
        <p14:creationId xmlns:p14="http://schemas.microsoft.com/office/powerpoint/2010/main" val="3341309736"/>
      </p:ext>
    </p:extLst>
  </p:cSld>
  <p:clrMapOvr>
    <a:masterClrMapping/>
  </p:clrMapOvr>
  <p:transition spd="med">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85CAD4D-C679-423B-0FF8-4A0F01C86181}"/>
              </a:ext>
            </a:extLst>
          </p:cNvPr>
          <p:cNvSpPr>
            <a:spLocks noGrp="1"/>
          </p:cNvSpPr>
          <p:nvPr>
            <p:ph type="ftr" sz="quarter" idx="11"/>
          </p:nvPr>
        </p:nvSpPr>
        <p:spPr/>
        <p:txBody>
          <a:bodyPr/>
          <a:lstStyle/>
          <a:p>
            <a:pPr>
              <a:defRPr/>
            </a:pPr>
            <a:r>
              <a:rPr lang="fa-IR"/>
              <a:t>آيين نامه مالي و معاملاتي </a:t>
            </a:r>
            <a:endParaRPr lang="en-US"/>
          </a:p>
        </p:txBody>
      </p:sp>
      <p:sp>
        <p:nvSpPr>
          <p:cNvPr id="6" name="Title 5">
            <a:extLst>
              <a:ext uri="{FF2B5EF4-FFF2-40B4-BE49-F238E27FC236}">
                <a16:creationId xmlns:a16="http://schemas.microsoft.com/office/drawing/2014/main" id="{0930A06F-F25D-075C-FEF6-B523EEB41101}"/>
              </a:ext>
            </a:extLst>
          </p:cNvPr>
          <p:cNvSpPr>
            <a:spLocks noGrp="1"/>
          </p:cNvSpPr>
          <p:nvPr>
            <p:ph type="title" idx="4294967295"/>
          </p:nvPr>
        </p:nvSpPr>
        <p:spPr>
          <a:xfrm>
            <a:off x="0" y="1141413"/>
            <a:ext cx="8534400" cy="758825"/>
          </a:xfrm>
        </p:spPr>
        <p:txBody>
          <a:bodyPr/>
          <a:lstStyle/>
          <a:p>
            <a:r>
              <a:rPr lang="ar-SA" b="0" i="0" baseline="0" dirty="0">
                <a:solidFill>
                  <a:srgbClr val="FF0000"/>
                </a:solidFill>
                <a:cs typeface="2  Titr" panose="00000700000000000000" pitchFamily="2" charset="-78"/>
              </a:rPr>
              <a:t>وظایف مدیریت بازرسی،ارزیابی عملکرد ورسیدگی به شکایات</a:t>
            </a:r>
            <a:r>
              <a:rPr lang="en-US" dirty="0">
                <a:cs typeface="2  Titr" panose="00000700000000000000" pitchFamily="2" charset="-78"/>
              </a:rPr>
              <a:t/>
            </a:r>
            <a:br>
              <a:rPr lang="en-US" dirty="0">
                <a:cs typeface="2  Titr" panose="00000700000000000000" pitchFamily="2" charset="-78"/>
              </a:rPr>
            </a:br>
            <a:endParaRPr lang="en-US" dirty="0">
              <a:cs typeface="2  Titr" panose="00000700000000000000" pitchFamily="2" charset="-78"/>
            </a:endParaRPr>
          </a:p>
        </p:txBody>
      </p:sp>
      <p:grpSp>
        <p:nvGrpSpPr>
          <p:cNvPr id="8" name="Group 7">
            <a:extLst>
              <a:ext uri="{FF2B5EF4-FFF2-40B4-BE49-F238E27FC236}">
                <a16:creationId xmlns:a16="http://schemas.microsoft.com/office/drawing/2014/main" id="{CB0819EE-1FAF-DE48-BF90-DE435CF79F21}"/>
              </a:ext>
            </a:extLst>
          </p:cNvPr>
          <p:cNvGrpSpPr/>
          <p:nvPr/>
        </p:nvGrpSpPr>
        <p:grpSpPr>
          <a:xfrm>
            <a:off x="-215044" y="1700808"/>
            <a:ext cx="8964488" cy="4464496"/>
            <a:chOff x="971603" y="2375544"/>
            <a:chExt cx="7088136" cy="3318227"/>
          </a:xfrm>
        </p:grpSpPr>
        <p:sp>
          <p:nvSpPr>
            <p:cNvPr id="9" name="Oval 8">
              <a:extLst>
                <a:ext uri="{FF2B5EF4-FFF2-40B4-BE49-F238E27FC236}">
                  <a16:creationId xmlns:a16="http://schemas.microsoft.com/office/drawing/2014/main" id="{36AB3AB6-9D16-B081-B7D3-9178CDD5B254}"/>
                </a:ext>
              </a:extLst>
            </p:cNvPr>
            <p:cNvSpPr/>
            <p:nvPr/>
          </p:nvSpPr>
          <p:spPr>
            <a:xfrm>
              <a:off x="4086179" y="3307839"/>
              <a:ext cx="1043997" cy="1044125"/>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0" name="Freeform: Shape 9">
              <a:extLst>
                <a:ext uri="{FF2B5EF4-FFF2-40B4-BE49-F238E27FC236}">
                  <a16:creationId xmlns:a16="http://schemas.microsoft.com/office/drawing/2014/main" id="{66C46595-7F9E-DFF0-C9E8-32AEE46DC9D8}"/>
                </a:ext>
              </a:extLst>
            </p:cNvPr>
            <p:cNvSpPr/>
            <p:nvPr/>
          </p:nvSpPr>
          <p:spPr>
            <a:xfrm>
              <a:off x="971603" y="2492896"/>
              <a:ext cx="7088136" cy="640175"/>
            </a:xfrm>
            <a:custGeom>
              <a:avLst/>
              <a:gdLst>
                <a:gd name="connsiteX0" fmla="*/ 0 w 7088136"/>
                <a:gd name="connsiteY0" fmla="*/ 0 h 640175"/>
                <a:gd name="connsiteX1" fmla="*/ 7088136 w 7088136"/>
                <a:gd name="connsiteY1" fmla="*/ 0 h 640175"/>
                <a:gd name="connsiteX2" fmla="*/ 7088136 w 7088136"/>
                <a:gd name="connsiteY2" fmla="*/ 640175 h 640175"/>
                <a:gd name="connsiteX3" fmla="*/ 0 w 7088136"/>
                <a:gd name="connsiteY3" fmla="*/ 640175 h 640175"/>
                <a:gd name="connsiteX4" fmla="*/ 0 w 7088136"/>
                <a:gd name="connsiteY4" fmla="*/ 0 h 64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88136" h="640175">
                  <a:moveTo>
                    <a:pt x="0" y="0"/>
                  </a:moveTo>
                  <a:lnTo>
                    <a:pt x="7088136" y="0"/>
                  </a:lnTo>
                  <a:lnTo>
                    <a:pt x="7088136" y="640175"/>
                  </a:lnTo>
                  <a:lnTo>
                    <a:pt x="0" y="640175"/>
                  </a:lnTo>
                  <a:lnTo>
                    <a:pt x="0" y="0"/>
                  </a:lnTo>
                  <a:close/>
                </a:path>
              </a:pathLst>
            </a:custGeom>
            <a:noFill/>
            <a:ln>
              <a:noFill/>
            </a:ln>
            <a:sp3d/>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US" sz="2600" kern="1200" dirty="0"/>
            </a:p>
          </p:txBody>
        </p:sp>
        <p:sp>
          <p:nvSpPr>
            <p:cNvPr id="11" name="Oval 10">
              <a:extLst>
                <a:ext uri="{FF2B5EF4-FFF2-40B4-BE49-F238E27FC236}">
                  <a16:creationId xmlns:a16="http://schemas.microsoft.com/office/drawing/2014/main" id="{D5EDB26F-1612-880E-D104-DED473967E87}"/>
                </a:ext>
              </a:extLst>
            </p:cNvPr>
            <p:cNvSpPr/>
            <p:nvPr/>
          </p:nvSpPr>
          <p:spPr>
            <a:xfrm>
              <a:off x="4392418" y="3455079"/>
              <a:ext cx="1043997" cy="1044125"/>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2" name="Freeform: Shape 11">
              <a:extLst>
                <a:ext uri="{FF2B5EF4-FFF2-40B4-BE49-F238E27FC236}">
                  <a16:creationId xmlns:a16="http://schemas.microsoft.com/office/drawing/2014/main" id="{8688060F-F24A-2CEB-322F-896B0B2B585E}"/>
                </a:ext>
              </a:extLst>
            </p:cNvPr>
            <p:cNvSpPr/>
            <p:nvPr/>
          </p:nvSpPr>
          <p:spPr>
            <a:xfrm>
              <a:off x="5565175" y="3101062"/>
              <a:ext cx="1130997" cy="704192"/>
            </a:xfrm>
            <a:custGeom>
              <a:avLst/>
              <a:gdLst>
                <a:gd name="connsiteX0" fmla="*/ 0 w 1130997"/>
                <a:gd name="connsiteY0" fmla="*/ 0 h 704192"/>
                <a:gd name="connsiteX1" fmla="*/ 1130997 w 1130997"/>
                <a:gd name="connsiteY1" fmla="*/ 0 h 704192"/>
                <a:gd name="connsiteX2" fmla="*/ 1130997 w 1130997"/>
                <a:gd name="connsiteY2" fmla="*/ 704192 h 704192"/>
                <a:gd name="connsiteX3" fmla="*/ 0 w 1130997"/>
                <a:gd name="connsiteY3" fmla="*/ 704192 h 704192"/>
                <a:gd name="connsiteX4" fmla="*/ 0 w 1130997"/>
                <a:gd name="connsiteY4" fmla="*/ 0 h 704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997" h="704192">
                  <a:moveTo>
                    <a:pt x="0" y="0"/>
                  </a:moveTo>
                  <a:lnTo>
                    <a:pt x="1130997" y="0"/>
                  </a:lnTo>
                  <a:lnTo>
                    <a:pt x="1130997" y="704192"/>
                  </a:lnTo>
                  <a:lnTo>
                    <a:pt x="0" y="704192"/>
                  </a:lnTo>
                  <a:lnTo>
                    <a:pt x="0" y="0"/>
                  </a:lnTo>
                  <a:close/>
                </a:path>
              </a:pathLst>
            </a:custGeom>
            <a:noFill/>
            <a:ln>
              <a:noFill/>
            </a:ln>
            <a:sp3d/>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US" sz="2600" kern="1200"/>
            </a:p>
          </p:txBody>
        </p:sp>
        <p:sp>
          <p:nvSpPr>
            <p:cNvPr id="13" name="Oval 12">
              <a:extLst>
                <a:ext uri="{FF2B5EF4-FFF2-40B4-BE49-F238E27FC236}">
                  <a16:creationId xmlns:a16="http://schemas.microsoft.com/office/drawing/2014/main" id="{10044A46-0557-8D79-1B94-C11EE141D810}"/>
                </a:ext>
              </a:extLst>
            </p:cNvPr>
            <p:cNvSpPr/>
            <p:nvPr/>
          </p:nvSpPr>
          <p:spPr>
            <a:xfrm>
              <a:off x="4467673" y="3786369"/>
              <a:ext cx="1043997" cy="1044125"/>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4" name="Freeform: Shape 13">
              <a:extLst>
                <a:ext uri="{FF2B5EF4-FFF2-40B4-BE49-F238E27FC236}">
                  <a16:creationId xmlns:a16="http://schemas.microsoft.com/office/drawing/2014/main" id="{E3B47C69-5B6C-2339-82CD-5F0B8F085F17}"/>
                </a:ext>
              </a:extLst>
            </p:cNvPr>
            <p:cNvSpPr/>
            <p:nvPr/>
          </p:nvSpPr>
          <p:spPr>
            <a:xfrm>
              <a:off x="5673925" y="3997307"/>
              <a:ext cx="1562374" cy="752205"/>
            </a:xfrm>
            <a:custGeom>
              <a:avLst/>
              <a:gdLst>
                <a:gd name="connsiteX0" fmla="*/ 0 w 1109247"/>
                <a:gd name="connsiteY0" fmla="*/ 0 h 752205"/>
                <a:gd name="connsiteX1" fmla="*/ 1109247 w 1109247"/>
                <a:gd name="connsiteY1" fmla="*/ 0 h 752205"/>
                <a:gd name="connsiteX2" fmla="*/ 1109247 w 1109247"/>
                <a:gd name="connsiteY2" fmla="*/ 752205 h 752205"/>
                <a:gd name="connsiteX3" fmla="*/ 0 w 1109247"/>
                <a:gd name="connsiteY3" fmla="*/ 752205 h 752205"/>
                <a:gd name="connsiteX4" fmla="*/ 0 w 1109247"/>
                <a:gd name="connsiteY4" fmla="*/ 0 h 752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9247" h="752205">
                  <a:moveTo>
                    <a:pt x="0" y="0"/>
                  </a:moveTo>
                  <a:lnTo>
                    <a:pt x="1109247" y="0"/>
                  </a:lnTo>
                  <a:lnTo>
                    <a:pt x="1109247" y="752205"/>
                  </a:lnTo>
                  <a:lnTo>
                    <a:pt x="0" y="752205"/>
                  </a:lnTo>
                  <a:lnTo>
                    <a:pt x="0" y="0"/>
                  </a:lnTo>
                  <a:close/>
                </a:path>
              </a:pathLst>
            </a:custGeom>
            <a:noFill/>
            <a:ln>
              <a:noFill/>
            </a:ln>
            <a:sp3d/>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ar-SA" sz="2800" dirty="0">
                  <a:solidFill>
                    <a:srgbClr val="66FF66"/>
                  </a:solidFill>
                  <a:latin typeface="+mj-lt"/>
                  <a:ea typeface="+mj-ea"/>
                  <a:cs typeface="2  Titr" panose="00000700000000000000" pitchFamily="2" charset="-78"/>
                </a:rPr>
                <a:t>رسیدگی به شکایات</a:t>
              </a:r>
              <a:endParaRPr lang="en-US" sz="2800" dirty="0">
                <a:solidFill>
                  <a:srgbClr val="66FF66"/>
                </a:solidFill>
                <a:latin typeface="+mj-lt"/>
                <a:ea typeface="+mj-ea"/>
                <a:cs typeface="2  Titr" panose="00000700000000000000" pitchFamily="2" charset="-78"/>
              </a:endParaRPr>
            </a:p>
          </p:txBody>
        </p:sp>
        <p:sp>
          <p:nvSpPr>
            <p:cNvPr id="15" name="Oval 14">
              <a:extLst>
                <a:ext uri="{FF2B5EF4-FFF2-40B4-BE49-F238E27FC236}">
                  <a16:creationId xmlns:a16="http://schemas.microsoft.com/office/drawing/2014/main" id="{2B1BE869-FED8-13F0-BAEE-849724413FB4}"/>
                </a:ext>
              </a:extLst>
            </p:cNvPr>
            <p:cNvSpPr/>
            <p:nvPr/>
          </p:nvSpPr>
          <p:spPr>
            <a:xfrm>
              <a:off x="4255828" y="4052042"/>
              <a:ext cx="1043997" cy="1044125"/>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6" name="Freeform: Shape 15">
              <a:extLst>
                <a:ext uri="{FF2B5EF4-FFF2-40B4-BE49-F238E27FC236}">
                  <a16:creationId xmlns:a16="http://schemas.microsoft.com/office/drawing/2014/main" id="{ED66B112-61E2-D4C0-29E1-10E8648A0AEE}"/>
                </a:ext>
              </a:extLst>
            </p:cNvPr>
            <p:cNvSpPr/>
            <p:nvPr/>
          </p:nvSpPr>
          <p:spPr>
            <a:xfrm>
              <a:off x="3943889" y="2375544"/>
              <a:ext cx="1196247" cy="688188"/>
            </a:xfrm>
            <a:custGeom>
              <a:avLst/>
              <a:gdLst>
                <a:gd name="connsiteX0" fmla="*/ 0 w 1196247"/>
                <a:gd name="connsiteY0" fmla="*/ 0 h 688188"/>
                <a:gd name="connsiteX1" fmla="*/ 1196247 w 1196247"/>
                <a:gd name="connsiteY1" fmla="*/ 0 h 688188"/>
                <a:gd name="connsiteX2" fmla="*/ 1196247 w 1196247"/>
                <a:gd name="connsiteY2" fmla="*/ 688188 h 688188"/>
                <a:gd name="connsiteX3" fmla="*/ 0 w 1196247"/>
                <a:gd name="connsiteY3" fmla="*/ 688188 h 688188"/>
                <a:gd name="connsiteX4" fmla="*/ 0 w 1196247"/>
                <a:gd name="connsiteY4" fmla="*/ 0 h 688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47" h="688188">
                  <a:moveTo>
                    <a:pt x="0" y="0"/>
                  </a:moveTo>
                  <a:lnTo>
                    <a:pt x="1196247" y="0"/>
                  </a:lnTo>
                  <a:lnTo>
                    <a:pt x="1196247" y="688188"/>
                  </a:lnTo>
                  <a:lnTo>
                    <a:pt x="0" y="688188"/>
                  </a:lnTo>
                  <a:lnTo>
                    <a:pt x="0" y="0"/>
                  </a:lnTo>
                  <a:close/>
                </a:path>
              </a:pathLst>
            </a:custGeom>
            <a:noFill/>
            <a:ln>
              <a:noFill/>
            </a:ln>
            <a:sp3d/>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ar-SA" sz="2800" dirty="0">
                  <a:solidFill>
                    <a:srgbClr val="66FF66"/>
                  </a:solidFill>
                  <a:latin typeface="+mj-lt"/>
                  <a:ea typeface="+mj-ea"/>
                  <a:cs typeface="2  Titr" panose="00000700000000000000" pitchFamily="2" charset="-78"/>
                </a:rPr>
                <a:t>بازرسی</a:t>
              </a:r>
              <a:endParaRPr lang="en-US" sz="2800" dirty="0">
                <a:solidFill>
                  <a:srgbClr val="66FF66"/>
                </a:solidFill>
                <a:latin typeface="+mj-lt"/>
                <a:ea typeface="+mj-ea"/>
                <a:cs typeface="2  Titr" panose="00000700000000000000" pitchFamily="2" charset="-78"/>
              </a:endParaRPr>
            </a:p>
          </p:txBody>
        </p:sp>
        <p:sp>
          <p:nvSpPr>
            <p:cNvPr id="17" name="Oval 16">
              <a:extLst>
                <a:ext uri="{FF2B5EF4-FFF2-40B4-BE49-F238E27FC236}">
                  <a16:creationId xmlns:a16="http://schemas.microsoft.com/office/drawing/2014/main" id="{5306F9F2-0905-64A0-2A82-701D13655A32}"/>
                </a:ext>
              </a:extLst>
            </p:cNvPr>
            <p:cNvSpPr/>
            <p:nvPr/>
          </p:nvSpPr>
          <p:spPr>
            <a:xfrm>
              <a:off x="3916529" y="4052042"/>
              <a:ext cx="1043997" cy="1044125"/>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8" name="Freeform: Shape 17">
              <a:extLst>
                <a:ext uri="{FF2B5EF4-FFF2-40B4-BE49-F238E27FC236}">
                  <a16:creationId xmlns:a16="http://schemas.microsoft.com/office/drawing/2014/main" id="{444ED516-2A81-C0D9-CBED-7BB24F60328F}"/>
                </a:ext>
              </a:extLst>
            </p:cNvPr>
            <p:cNvSpPr/>
            <p:nvPr/>
          </p:nvSpPr>
          <p:spPr>
            <a:xfrm>
              <a:off x="2824681" y="5005583"/>
              <a:ext cx="1196247" cy="688188"/>
            </a:xfrm>
            <a:custGeom>
              <a:avLst/>
              <a:gdLst>
                <a:gd name="connsiteX0" fmla="*/ 0 w 1196247"/>
                <a:gd name="connsiteY0" fmla="*/ 0 h 688188"/>
                <a:gd name="connsiteX1" fmla="*/ 1196247 w 1196247"/>
                <a:gd name="connsiteY1" fmla="*/ 0 h 688188"/>
                <a:gd name="connsiteX2" fmla="*/ 1196247 w 1196247"/>
                <a:gd name="connsiteY2" fmla="*/ 688188 h 688188"/>
                <a:gd name="connsiteX3" fmla="*/ 0 w 1196247"/>
                <a:gd name="connsiteY3" fmla="*/ 688188 h 688188"/>
                <a:gd name="connsiteX4" fmla="*/ 0 w 1196247"/>
                <a:gd name="connsiteY4" fmla="*/ 0 h 688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6247" h="688188">
                  <a:moveTo>
                    <a:pt x="0" y="0"/>
                  </a:moveTo>
                  <a:lnTo>
                    <a:pt x="1196247" y="0"/>
                  </a:lnTo>
                  <a:lnTo>
                    <a:pt x="1196247" y="688188"/>
                  </a:lnTo>
                  <a:lnTo>
                    <a:pt x="0" y="688188"/>
                  </a:lnTo>
                  <a:lnTo>
                    <a:pt x="0" y="0"/>
                  </a:lnTo>
                  <a:close/>
                </a:path>
              </a:pathLst>
            </a:custGeom>
            <a:noFill/>
            <a:ln>
              <a:noFill/>
            </a:ln>
            <a:sp3d/>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US" sz="2600" kern="1200"/>
            </a:p>
          </p:txBody>
        </p:sp>
        <p:sp>
          <p:nvSpPr>
            <p:cNvPr id="19" name="Oval 18">
              <a:extLst>
                <a:ext uri="{FF2B5EF4-FFF2-40B4-BE49-F238E27FC236}">
                  <a16:creationId xmlns:a16="http://schemas.microsoft.com/office/drawing/2014/main" id="{113F0CA1-E0B5-71DC-53A1-98C5EAFDE085}"/>
                </a:ext>
              </a:extLst>
            </p:cNvPr>
            <p:cNvSpPr/>
            <p:nvPr/>
          </p:nvSpPr>
          <p:spPr>
            <a:xfrm>
              <a:off x="3704684" y="3786369"/>
              <a:ext cx="1043997" cy="1044125"/>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0" name="Freeform: Shape 19">
              <a:extLst>
                <a:ext uri="{FF2B5EF4-FFF2-40B4-BE49-F238E27FC236}">
                  <a16:creationId xmlns:a16="http://schemas.microsoft.com/office/drawing/2014/main" id="{57AE58FD-4F04-1BD8-2FD5-6D3ACDDA5962}"/>
                </a:ext>
              </a:extLst>
            </p:cNvPr>
            <p:cNvSpPr/>
            <p:nvPr/>
          </p:nvSpPr>
          <p:spPr>
            <a:xfrm>
              <a:off x="2235693" y="3977141"/>
              <a:ext cx="1109247" cy="752205"/>
            </a:xfrm>
            <a:custGeom>
              <a:avLst/>
              <a:gdLst>
                <a:gd name="connsiteX0" fmla="*/ 0 w 1109247"/>
                <a:gd name="connsiteY0" fmla="*/ 0 h 752205"/>
                <a:gd name="connsiteX1" fmla="*/ 1109247 w 1109247"/>
                <a:gd name="connsiteY1" fmla="*/ 0 h 752205"/>
                <a:gd name="connsiteX2" fmla="*/ 1109247 w 1109247"/>
                <a:gd name="connsiteY2" fmla="*/ 752205 h 752205"/>
                <a:gd name="connsiteX3" fmla="*/ 0 w 1109247"/>
                <a:gd name="connsiteY3" fmla="*/ 752205 h 752205"/>
                <a:gd name="connsiteX4" fmla="*/ 0 w 1109247"/>
                <a:gd name="connsiteY4" fmla="*/ 0 h 752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9247" h="752205">
                  <a:moveTo>
                    <a:pt x="0" y="0"/>
                  </a:moveTo>
                  <a:lnTo>
                    <a:pt x="1109247" y="0"/>
                  </a:lnTo>
                  <a:lnTo>
                    <a:pt x="1109247" y="752205"/>
                  </a:lnTo>
                  <a:lnTo>
                    <a:pt x="0" y="752205"/>
                  </a:lnTo>
                  <a:lnTo>
                    <a:pt x="0" y="0"/>
                  </a:lnTo>
                  <a:close/>
                </a:path>
              </a:pathLst>
            </a:custGeom>
            <a:noFill/>
            <a:ln>
              <a:noFill/>
            </a:ln>
            <a:sp3d/>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algn="ctr" defTabSz="1155700">
                <a:lnSpc>
                  <a:spcPct val="90000"/>
                </a:lnSpc>
                <a:spcAft>
                  <a:spcPct val="35000"/>
                </a:spcAft>
              </a:pPr>
              <a:r>
                <a:rPr lang="ar-SA" sz="2800" dirty="0">
                  <a:solidFill>
                    <a:srgbClr val="66FF66"/>
                  </a:solidFill>
                  <a:latin typeface="+mj-lt"/>
                  <a:ea typeface="+mj-ea"/>
                  <a:cs typeface="2  Titr" panose="00000700000000000000" pitchFamily="2" charset="-78"/>
                </a:rPr>
                <a:t>ارزیابی عملکرد</a:t>
              </a:r>
              <a:endParaRPr lang="en-US" sz="2800" dirty="0">
                <a:solidFill>
                  <a:srgbClr val="66FF66"/>
                </a:solidFill>
                <a:latin typeface="+mj-lt"/>
                <a:ea typeface="+mj-ea"/>
                <a:cs typeface="2  Titr" panose="00000700000000000000" pitchFamily="2" charset="-78"/>
              </a:endParaRPr>
            </a:p>
          </p:txBody>
        </p:sp>
        <p:sp>
          <p:nvSpPr>
            <p:cNvPr id="21" name="Oval 20">
              <a:extLst>
                <a:ext uri="{FF2B5EF4-FFF2-40B4-BE49-F238E27FC236}">
                  <a16:creationId xmlns:a16="http://schemas.microsoft.com/office/drawing/2014/main" id="{3413D6A3-BAA0-8DBA-58E7-333E241224DC}"/>
                </a:ext>
              </a:extLst>
            </p:cNvPr>
            <p:cNvSpPr/>
            <p:nvPr/>
          </p:nvSpPr>
          <p:spPr>
            <a:xfrm>
              <a:off x="3779939" y="3455079"/>
              <a:ext cx="1043997" cy="1044125"/>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2" name="Freeform: Shape 21">
              <a:extLst>
                <a:ext uri="{FF2B5EF4-FFF2-40B4-BE49-F238E27FC236}">
                  <a16:creationId xmlns:a16="http://schemas.microsoft.com/office/drawing/2014/main" id="{3F95BE9E-15FE-8D5F-4B08-9627D82FD59B}"/>
                </a:ext>
              </a:extLst>
            </p:cNvPr>
            <p:cNvSpPr/>
            <p:nvPr/>
          </p:nvSpPr>
          <p:spPr>
            <a:xfrm>
              <a:off x="2520182" y="3101062"/>
              <a:ext cx="1130997" cy="704192"/>
            </a:xfrm>
            <a:custGeom>
              <a:avLst/>
              <a:gdLst>
                <a:gd name="connsiteX0" fmla="*/ 0 w 1130997"/>
                <a:gd name="connsiteY0" fmla="*/ 0 h 704192"/>
                <a:gd name="connsiteX1" fmla="*/ 1130997 w 1130997"/>
                <a:gd name="connsiteY1" fmla="*/ 0 h 704192"/>
                <a:gd name="connsiteX2" fmla="*/ 1130997 w 1130997"/>
                <a:gd name="connsiteY2" fmla="*/ 704192 h 704192"/>
                <a:gd name="connsiteX3" fmla="*/ 0 w 1130997"/>
                <a:gd name="connsiteY3" fmla="*/ 704192 h 704192"/>
                <a:gd name="connsiteX4" fmla="*/ 0 w 1130997"/>
                <a:gd name="connsiteY4" fmla="*/ 0 h 704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997" h="704192">
                  <a:moveTo>
                    <a:pt x="0" y="0"/>
                  </a:moveTo>
                  <a:lnTo>
                    <a:pt x="1130997" y="0"/>
                  </a:lnTo>
                  <a:lnTo>
                    <a:pt x="1130997" y="704192"/>
                  </a:lnTo>
                  <a:lnTo>
                    <a:pt x="0" y="704192"/>
                  </a:lnTo>
                  <a:lnTo>
                    <a:pt x="0" y="0"/>
                  </a:lnTo>
                  <a:close/>
                </a:path>
              </a:pathLst>
            </a:custGeom>
            <a:noFill/>
            <a:ln>
              <a:noFill/>
            </a:ln>
            <a:sp3d/>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US" sz="2600" kern="1200" dirty="0"/>
            </a:p>
          </p:txBody>
        </p:sp>
      </p:grpSp>
    </p:spTree>
    <p:extLst>
      <p:ext uri="{BB962C8B-B14F-4D97-AF65-F5344CB8AC3E}">
        <p14:creationId xmlns:p14="http://schemas.microsoft.com/office/powerpoint/2010/main" val="657761866"/>
      </p:ext>
    </p:extLst>
  </p:cSld>
  <p:clrMapOvr>
    <a:masterClrMapping/>
  </p:clrMapOvr>
  <p:transition spd="med">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8059453-C9D9-5AD3-0CD5-CE5A5F7C0C6B}"/>
              </a:ext>
            </a:extLst>
          </p:cNvPr>
          <p:cNvSpPr>
            <a:spLocks noGrp="1"/>
          </p:cNvSpPr>
          <p:nvPr>
            <p:ph type="ftr" sz="quarter" idx="11"/>
          </p:nvPr>
        </p:nvSpPr>
        <p:spPr/>
        <p:txBody>
          <a:bodyPr/>
          <a:lstStyle/>
          <a:p>
            <a:pPr>
              <a:defRPr/>
            </a:pPr>
            <a:r>
              <a:rPr lang="fa-IR"/>
              <a:t>آيين نامه مالي و معاملاتي </a:t>
            </a:r>
            <a:endParaRPr lang="en-US"/>
          </a:p>
        </p:txBody>
      </p:sp>
      <p:pic>
        <p:nvPicPr>
          <p:cNvPr id="1026" name="Picture 2">
            <a:extLst>
              <a:ext uri="{FF2B5EF4-FFF2-40B4-BE49-F238E27FC236}">
                <a16:creationId xmlns:a16="http://schemas.microsoft.com/office/drawing/2014/main" id="{920FCF4B-047C-088F-E9E7-142DA1B976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410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6947883"/>
      </p:ext>
    </p:extLst>
  </p:cSld>
  <p:clrMapOvr>
    <a:masterClrMapping/>
  </p:clrMapOvr>
  <p:transition spd="med">
    <p:zo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EBD1E66-67AB-0253-6121-087AB338242E}"/>
              </a:ext>
            </a:extLst>
          </p:cNvPr>
          <p:cNvSpPr>
            <a:spLocks noGrp="1"/>
          </p:cNvSpPr>
          <p:nvPr>
            <p:ph type="ftr" sz="quarter" idx="11"/>
          </p:nvPr>
        </p:nvSpPr>
        <p:spPr/>
        <p:txBody>
          <a:bodyPr/>
          <a:lstStyle/>
          <a:p>
            <a:pPr>
              <a:defRPr/>
            </a:pPr>
            <a:r>
              <a:rPr lang="fa-IR"/>
              <a:t>آيين نامه مالي و معاملاتي </a:t>
            </a:r>
            <a:endParaRPr lang="en-US"/>
          </a:p>
        </p:txBody>
      </p:sp>
      <p:pic>
        <p:nvPicPr>
          <p:cNvPr id="2050" name="Picture 2" descr="نحوه تهیه و ارسال صورت معاملات فصلی (گزارش معاملات فصلی) - بهکانت">
            <a:extLst>
              <a:ext uri="{FF2B5EF4-FFF2-40B4-BE49-F238E27FC236}">
                <a16:creationId xmlns:a16="http://schemas.microsoft.com/office/drawing/2014/main" id="{01E0D29E-AFE3-B811-96E2-C1FC55DCA0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40"/>
            <a:ext cx="8784976" cy="6221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5925379"/>
      </p:ext>
    </p:extLst>
  </p:cSld>
  <p:clrMapOvr>
    <a:masterClrMapping/>
  </p:clrMapOvr>
  <p:transition spd="med">
    <p:zoom/>
  </p:transition>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F65D45D0-E305-66C6-196C-9FF2A09DE4BE}"/>
              </a:ext>
            </a:extLst>
          </p:cNvPr>
          <p:cNvSpPr txBox="1">
            <a:spLocks/>
          </p:cNvSpPr>
          <p:nvPr/>
        </p:nvSpPr>
        <p:spPr bwMode="auto">
          <a:xfrm>
            <a:off x="628650" y="1825624"/>
            <a:ext cx="7886700"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Clr>
                <a:schemeClr val="accent1"/>
              </a:buClr>
              <a:buSzPct val="85000"/>
              <a:buFont typeface="Wingdings 2" panose="05020102010507070707" pitchFamily="18" charset="2"/>
              <a:buNone/>
              <a:defRPr sz="1600" b="1" kern="1200" cap="all" spc="250" baseline="0">
                <a:solidFill>
                  <a:schemeClr val="tx2"/>
                </a:solidFill>
                <a:latin typeface="+mn-lt"/>
                <a:ea typeface="+mn-ea"/>
                <a:cs typeface="B Nazanin" panose="00000400000000000000" pitchFamily="2" charset="-78"/>
              </a:defRPr>
            </a:lvl1pPr>
            <a:lvl2pPr marL="457200" indent="0" algn="ctr" rtl="0" eaLnBrk="0" fontAlgn="base" hangingPunct="0">
              <a:spcBef>
                <a:spcPct val="20000"/>
              </a:spcBef>
              <a:spcAft>
                <a:spcPct val="0"/>
              </a:spcAft>
              <a:buClr>
                <a:schemeClr val="accent2"/>
              </a:buClr>
              <a:buSzPct val="70000"/>
              <a:buFont typeface="Wingdings" panose="05000000000000000000" pitchFamily="2" charset="2"/>
              <a:buNone/>
              <a:defRPr sz="2200" kern="1200">
                <a:solidFill>
                  <a:schemeClr val="tx2"/>
                </a:solidFill>
                <a:latin typeface="+mn-lt"/>
                <a:ea typeface="+mn-ea"/>
                <a:cs typeface="B Nazanin" panose="00000400000000000000" pitchFamily="2" charset="-78"/>
              </a:defRPr>
            </a:lvl2pPr>
            <a:lvl3pPr marL="914400" indent="0" algn="ctr" rtl="0" eaLnBrk="0" fontAlgn="base" hangingPunct="0">
              <a:spcBef>
                <a:spcPct val="20000"/>
              </a:spcBef>
              <a:spcAft>
                <a:spcPct val="0"/>
              </a:spcAft>
              <a:buClr>
                <a:srgbClr val="8CADAE"/>
              </a:buClr>
              <a:buSzPct val="75000"/>
              <a:buFont typeface="Wingdings 2" panose="05020102010507070707" pitchFamily="18" charset="2"/>
              <a:buNone/>
              <a:defRPr sz="2000" kern="1200">
                <a:solidFill>
                  <a:schemeClr val="tx1"/>
                </a:solidFill>
                <a:latin typeface="+mn-lt"/>
                <a:ea typeface="+mn-ea"/>
                <a:cs typeface="B Nazanin" panose="00000400000000000000" pitchFamily="2" charset="-78"/>
              </a:defRPr>
            </a:lvl3pPr>
            <a:lvl4pPr marL="1371600" indent="0" algn="ctr" rtl="0" eaLnBrk="0" fontAlgn="base" hangingPunct="0">
              <a:spcBef>
                <a:spcPct val="20000"/>
              </a:spcBef>
              <a:spcAft>
                <a:spcPct val="0"/>
              </a:spcAft>
              <a:buClr>
                <a:srgbClr val="8C7B70"/>
              </a:buClr>
              <a:buSzPct val="70000"/>
              <a:buFont typeface="Wingdings" panose="05000000000000000000" pitchFamily="2" charset="2"/>
              <a:buNone/>
              <a:defRPr sz="2000" kern="1200">
                <a:solidFill>
                  <a:schemeClr val="tx2"/>
                </a:solidFill>
                <a:latin typeface="+mn-lt"/>
                <a:ea typeface="+mn-ea"/>
                <a:cs typeface="B Nazanin" panose="00000400000000000000" pitchFamily="2" charset="-78"/>
              </a:defRPr>
            </a:lvl4pPr>
            <a:lvl5pPr marL="1828800" indent="0" algn="ctr" rtl="0" eaLnBrk="0" fontAlgn="base" hangingPunct="0">
              <a:spcBef>
                <a:spcPct val="20000"/>
              </a:spcBef>
              <a:spcAft>
                <a:spcPct val="0"/>
              </a:spcAft>
              <a:buClr>
                <a:srgbClr val="8FB08C"/>
              </a:buClr>
              <a:buNone/>
              <a:defRPr kern="1200">
                <a:solidFill>
                  <a:schemeClr val="tx1"/>
                </a:solidFill>
                <a:latin typeface="+mn-lt"/>
                <a:ea typeface="+mn-ea"/>
                <a:cs typeface="B Nazanin" panose="00000400000000000000" pitchFamily="2" charset="-78"/>
              </a:defRPr>
            </a:lvl5pPr>
            <a:lvl6pPr marL="2286000" indent="0" algn="ctr" rtl="0" eaLnBrk="1" latinLnBrk="0" hangingPunct="1">
              <a:spcBef>
                <a:spcPct val="20000"/>
              </a:spcBef>
              <a:buClr>
                <a:schemeClr val="accent6"/>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1">
                  <a:shade val="75000"/>
                </a:schemeClr>
              </a:buClr>
              <a:buSzPct val="90000"/>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accent4">
                  <a:shade val="75000"/>
                </a:schemeClr>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accent2">
                  <a:shade val="75000"/>
                </a:schemeClr>
              </a:buClr>
              <a:buSzPct val="90000"/>
              <a:buNone/>
              <a:defRPr kumimoji="0" sz="1400" kern="1200" cap="all" baseline="0">
                <a:solidFill>
                  <a:schemeClr val="tx1"/>
                </a:solidFill>
                <a:latin typeface="+mn-lt"/>
                <a:ea typeface="+mn-ea"/>
                <a:cs typeface="+mn-cs"/>
              </a:defRPr>
            </a:lvl9pPr>
          </a:lstStyle>
          <a:p>
            <a:pPr marL="342900" marR="0" lvl="0" indent="-342900" algn="just" defTabSz="914400" rtl="1" eaLnBrk="0" fontAlgn="base" latinLnBrk="0" hangingPunct="0">
              <a:lnSpc>
                <a:spcPct val="100000"/>
              </a:lnSpc>
              <a:spcBef>
                <a:spcPct val="20000"/>
              </a:spcBef>
              <a:spcAft>
                <a:spcPct val="0"/>
              </a:spcAft>
              <a:buClr>
                <a:srgbClr val="0000FF"/>
              </a:buClr>
              <a:buSzPct val="85000"/>
              <a:buFont typeface="Wingdings" panose="05000000000000000000" pitchFamily="2" charset="2"/>
              <a:buChar char="v"/>
              <a:tabLst/>
              <a:defRPr/>
            </a:pPr>
            <a:r>
              <a:rPr kumimoji="0" lang="fa-IR" sz="2400" b="1" i="0" u="none" strike="noStrike" kern="1200" cap="all" spc="250" normalizeH="0" baseline="0" noProof="0" dirty="0">
                <a:ln>
                  <a:noFill/>
                </a:ln>
                <a:solidFill>
                  <a:srgbClr val="FF0000"/>
                </a:solidFill>
                <a:effectLst/>
                <a:uLnTx/>
                <a:uFillTx/>
                <a:latin typeface="Georgia"/>
                <a:cs typeface="B Titr" panose="00000700000000000000" pitchFamily="2" charset="-78"/>
                <a:hlinkClick r:id="rId3" action="ppaction://hlinkfile">
                  <a:extLst>
                    <a:ext uri="{A12FA001-AC4F-418D-AE19-62706E023703}">
                      <ahyp:hlinkClr xmlns:ahyp="http://schemas.microsoft.com/office/drawing/2018/hyperlinkcolor" xmlns="" val="tx"/>
                    </a:ext>
                  </a:extLst>
                </a:hlinkClick>
              </a:rPr>
              <a:t>قانون تشکیل هیأت‌های امناء دانشگاه‌ها و مؤسسات آموزش عالی و پژوهش</a:t>
            </a:r>
            <a:endParaRPr kumimoji="0" lang="fa-IR" sz="2400" b="1" i="0" u="none" strike="noStrike" kern="1200" cap="all" spc="250" normalizeH="0" baseline="0" noProof="0" dirty="0">
              <a:ln>
                <a:noFill/>
              </a:ln>
              <a:solidFill>
                <a:srgbClr val="FF0000"/>
              </a:solidFill>
              <a:effectLst/>
              <a:uLnTx/>
              <a:uFillTx/>
              <a:latin typeface="Georgia"/>
              <a:cs typeface="B Titr" panose="00000700000000000000" pitchFamily="2" charset="-78"/>
            </a:endParaRPr>
          </a:p>
          <a:p>
            <a:pPr marL="342900" marR="0" lvl="0" indent="-342900" algn="just" defTabSz="914400" rtl="1" eaLnBrk="0" fontAlgn="base" latinLnBrk="0" hangingPunct="0">
              <a:lnSpc>
                <a:spcPct val="100000"/>
              </a:lnSpc>
              <a:spcBef>
                <a:spcPct val="20000"/>
              </a:spcBef>
              <a:spcAft>
                <a:spcPct val="0"/>
              </a:spcAft>
              <a:buClr>
                <a:srgbClr val="0000FF"/>
              </a:buClr>
              <a:buSzPct val="85000"/>
              <a:buFont typeface="Wingdings" panose="05000000000000000000" pitchFamily="2" charset="2"/>
              <a:buChar char="v"/>
              <a:tabLst/>
              <a:defRPr/>
            </a:pPr>
            <a:r>
              <a:rPr kumimoji="0" lang="fa-IR" sz="2400" b="1" i="0" u="none" strike="noStrike" kern="1200" cap="all" spc="250" normalizeH="0" baseline="0" noProof="0" dirty="0">
                <a:ln>
                  <a:noFill/>
                </a:ln>
                <a:solidFill>
                  <a:srgbClr val="FF0000"/>
                </a:solidFill>
                <a:effectLst/>
                <a:uLnTx/>
                <a:uFillTx/>
                <a:latin typeface="Georgia"/>
                <a:cs typeface="B Titr" panose="00000700000000000000" pitchFamily="2" charset="-78"/>
                <a:hlinkClick r:id="rId4" action="ppaction://hlinkfile">
                  <a:extLst>
                    <a:ext uri="{A12FA001-AC4F-418D-AE19-62706E023703}">
                      <ahyp:hlinkClr xmlns:ahyp="http://schemas.microsoft.com/office/drawing/2018/hyperlinkcolor" xmlns="" val="tx"/>
                    </a:ext>
                  </a:extLst>
                </a:hlinkClick>
              </a:rPr>
              <a:t>قانون نحوه انجام امور مالی و معاملاتی دانشگاه‌ها و مؤسسات آموزش عالی و تحقیقاتی </a:t>
            </a:r>
            <a:endParaRPr kumimoji="0" lang="fa-IR" sz="2400" b="1" i="0" u="none" strike="noStrike" kern="1200" cap="all" spc="250" normalizeH="0" baseline="0" noProof="0" dirty="0">
              <a:ln>
                <a:noFill/>
              </a:ln>
              <a:solidFill>
                <a:srgbClr val="FF0000"/>
              </a:solidFill>
              <a:effectLst/>
              <a:uLnTx/>
              <a:uFillTx/>
              <a:latin typeface="Georgia"/>
              <a:cs typeface="B Titr" panose="00000700000000000000" pitchFamily="2" charset="-78"/>
            </a:endParaRPr>
          </a:p>
          <a:p>
            <a:pPr marL="342900" marR="0" lvl="0" indent="-342900" algn="just" defTabSz="914400" rtl="1" eaLnBrk="0" fontAlgn="base" latinLnBrk="0" hangingPunct="0">
              <a:lnSpc>
                <a:spcPct val="100000"/>
              </a:lnSpc>
              <a:spcBef>
                <a:spcPct val="20000"/>
              </a:spcBef>
              <a:spcAft>
                <a:spcPct val="0"/>
              </a:spcAft>
              <a:buClr>
                <a:srgbClr val="0000FF"/>
              </a:buClr>
              <a:buSzPct val="85000"/>
              <a:buFont typeface="Wingdings" panose="05000000000000000000" pitchFamily="2" charset="2"/>
              <a:buChar char="v"/>
              <a:tabLst/>
              <a:defRPr/>
            </a:pPr>
            <a:r>
              <a:rPr kumimoji="0" lang="fa-IR" sz="2400" b="1" i="0" u="none" strike="noStrike" kern="1200" cap="all" spc="250" normalizeH="0" baseline="0" noProof="0" dirty="0">
                <a:ln>
                  <a:noFill/>
                </a:ln>
                <a:solidFill>
                  <a:srgbClr val="FF0000"/>
                </a:solidFill>
                <a:effectLst/>
                <a:uLnTx/>
                <a:uFillTx/>
                <a:latin typeface="Georgia"/>
                <a:cs typeface="B Titr" panose="00000700000000000000" pitchFamily="2" charset="-78"/>
                <a:hlinkClick r:id="rId5" action="ppaction://hlinkfile">
                  <a:extLst>
                    <a:ext uri="{A12FA001-AC4F-418D-AE19-62706E023703}">
                      <ahyp:hlinkClr xmlns:ahyp="http://schemas.microsoft.com/office/drawing/2018/hyperlinkcolor" xmlns="" val="tx"/>
                    </a:ext>
                  </a:extLst>
                </a:hlinkClick>
              </a:rPr>
              <a:t>قانون محاسبات عمومی</a:t>
            </a:r>
            <a:endParaRPr kumimoji="0" lang="fa-IR" sz="2400" b="1" i="0" u="none" strike="noStrike" kern="1200" cap="all" spc="250" normalizeH="0" baseline="0" noProof="0" dirty="0">
              <a:ln>
                <a:noFill/>
              </a:ln>
              <a:solidFill>
                <a:srgbClr val="FF0000"/>
              </a:solidFill>
              <a:effectLst/>
              <a:uLnTx/>
              <a:uFillTx/>
              <a:latin typeface="Georgia"/>
              <a:cs typeface="B Titr" panose="00000700000000000000" pitchFamily="2" charset="-78"/>
            </a:endParaRPr>
          </a:p>
          <a:p>
            <a:pPr marL="342900" marR="0" lvl="0" indent="-342900" algn="just" defTabSz="914400" rtl="1" eaLnBrk="0" fontAlgn="base" latinLnBrk="0" hangingPunct="0">
              <a:lnSpc>
                <a:spcPct val="100000"/>
              </a:lnSpc>
              <a:spcBef>
                <a:spcPct val="20000"/>
              </a:spcBef>
              <a:spcAft>
                <a:spcPct val="0"/>
              </a:spcAft>
              <a:buClr>
                <a:srgbClr val="0000FF"/>
              </a:buClr>
              <a:buSzPct val="85000"/>
              <a:buFont typeface="Wingdings" panose="05000000000000000000" pitchFamily="2" charset="2"/>
              <a:buChar char="v"/>
              <a:tabLst/>
              <a:defRPr/>
            </a:pPr>
            <a:r>
              <a:rPr lang="fa-IR" sz="2400" dirty="0">
                <a:solidFill>
                  <a:srgbClr val="FF0000"/>
                </a:solidFill>
                <a:latin typeface="Georgia"/>
                <a:cs typeface="B Titr" panose="00000700000000000000" pitchFamily="2" charset="-78"/>
              </a:rPr>
              <a:t>قوانین برنامه پنج ساله توسعه کشور(چهارم وپنجم)</a:t>
            </a:r>
            <a:endParaRPr kumimoji="0" lang="fa-IR" sz="2400" b="1" i="0" u="none" strike="noStrike" kern="1200" cap="all" spc="250" normalizeH="0" baseline="0" noProof="0" dirty="0">
              <a:ln>
                <a:noFill/>
              </a:ln>
              <a:solidFill>
                <a:srgbClr val="FF0000"/>
              </a:solidFill>
              <a:effectLst/>
              <a:uLnTx/>
              <a:uFillTx/>
              <a:latin typeface="Georgia"/>
              <a:cs typeface="B Titr" panose="00000700000000000000" pitchFamily="2" charset="-78"/>
            </a:endParaRPr>
          </a:p>
          <a:p>
            <a:pPr marL="342900" marR="0" lvl="0" indent="-342900" algn="just" defTabSz="914400" rtl="1" eaLnBrk="0" fontAlgn="base" latinLnBrk="0" hangingPunct="0">
              <a:lnSpc>
                <a:spcPct val="100000"/>
              </a:lnSpc>
              <a:spcBef>
                <a:spcPct val="20000"/>
              </a:spcBef>
              <a:spcAft>
                <a:spcPct val="0"/>
              </a:spcAft>
              <a:buClr>
                <a:srgbClr val="0000FF"/>
              </a:buClr>
              <a:buSzPct val="85000"/>
              <a:buFont typeface="Wingdings" panose="05000000000000000000" pitchFamily="2" charset="2"/>
              <a:buChar char="v"/>
              <a:tabLst/>
              <a:defRPr/>
            </a:pPr>
            <a:r>
              <a:rPr kumimoji="0" lang="fa-IR" sz="2400" b="1" i="0" u="none" strike="noStrike" kern="1200" cap="all" spc="250" normalizeH="0" baseline="0" noProof="0" dirty="0">
                <a:ln>
                  <a:noFill/>
                </a:ln>
                <a:solidFill>
                  <a:srgbClr val="FF0000"/>
                </a:solidFill>
                <a:effectLst/>
                <a:uLnTx/>
                <a:uFillTx/>
                <a:latin typeface="Georgia"/>
                <a:cs typeface="B Titr" panose="00000700000000000000" pitchFamily="2" charset="-78"/>
                <a:hlinkClick r:id="rId6" action="ppaction://hlinkfile">
                  <a:extLst>
                    <a:ext uri="{A12FA001-AC4F-418D-AE19-62706E023703}">
                      <ahyp:hlinkClr xmlns:ahyp="http://schemas.microsoft.com/office/drawing/2018/hyperlinkcolor" xmlns="" val="tx"/>
                    </a:ext>
                  </a:extLst>
                </a:hlinkClick>
              </a:rPr>
              <a:t>قانون احکام دائمی برنامه های توسعه کشور</a:t>
            </a:r>
            <a:r>
              <a:rPr kumimoji="0" lang="fa-IR" sz="2400" b="1" i="0" u="none" strike="noStrike" kern="1200" cap="all" spc="250" normalizeH="0" baseline="0" noProof="0" dirty="0">
                <a:ln>
                  <a:noFill/>
                </a:ln>
                <a:solidFill>
                  <a:srgbClr val="FF0000"/>
                </a:solidFill>
                <a:effectLst/>
                <a:uLnTx/>
                <a:uFillTx/>
                <a:latin typeface="Georgia"/>
                <a:cs typeface="B Titr" panose="00000700000000000000" pitchFamily="2" charset="-78"/>
              </a:rPr>
              <a:t> (ماده یک)</a:t>
            </a:r>
          </a:p>
          <a:p>
            <a:pPr marL="342900" marR="0" lvl="0" indent="-342900" algn="just" defTabSz="914400" rtl="1" eaLnBrk="0" fontAlgn="base" latinLnBrk="0" hangingPunct="0">
              <a:lnSpc>
                <a:spcPct val="100000"/>
              </a:lnSpc>
              <a:spcBef>
                <a:spcPct val="20000"/>
              </a:spcBef>
              <a:spcAft>
                <a:spcPct val="0"/>
              </a:spcAft>
              <a:buClr>
                <a:srgbClr val="0000FF"/>
              </a:buClr>
              <a:buSzPct val="85000"/>
              <a:buFont typeface="Wingdings" panose="05000000000000000000" pitchFamily="2" charset="2"/>
              <a:buChar char="v"/>
              <a:tabLst/>
              <a:defRPr/>
            </a:pPr>
            <a:r>
              <a:rPr kumimoji="0" lang="fa-IR" sz="2400" b="1" i="0" u="none" strike="noStrike" kern="1200" cap="all" spc="250" normalizeH="0" baseline="0" noProof="0" dirty="0">
                <a:ln>
                  <a:noFill/>
                </a:ln>
                <a:solidFill>
                  <a:srgbClr val="FF0000"/>
                </a:solidFill>
                <a:effectLst/>
                <a:uLnTx/>
                <a:uFillTx/>
                <a:latin typeface="Georgia"/>
                <a:cs typeface="B Titr" panose="00000700000000000000" pitchFamily="2" charset="-78"/>
                <a:hlinkClick r:id="rId7" action="ppaction://hlinkfile">
                  <a:extLst>
                    <a:ext uri="{A12FA001-AC4F-418D-AE19-62706E023703}">
                      <ahyp:hlinkClr xmlns:ahyp="http://schemas.microsoft.com/office/drawing/2018/hyperlinkcolor" xmlns="" val="tx"/>
                    </a:ext>
                  </a:extLst>
                </a:hlinkClick>
              </a:rPr>
              <a:t>ایین نامه مالی و معاملاتی گذشته</a:t>
            </a:r>
            <a:endParaRPr kumimoji="0" lang="fa-IR" sz="2400" b="1" i="0" u="none" strike="noStrike" kern="1200" cap="all" spc="250" normalizeH="0" baseline="0" noProof="0" dirty="0">
              <a:ln>
                <a:noFill/>
              </a:ln>
              <a:solidFill>
                <a:srgbClr val="FF0000"/>
              </a:solidFill>
              <a:effectLst/>
              <a:uLnTx/>
              <a:uFillTx/>
              <a:latin typeface="Georgia"/>
              <a:cs typeface="B Titr" panose="00000700000000000000" pitchFamily="2" charset="-78"/>
            </a:endParaRPr>
          </a:p>
          <a:p>
            <a:pPr marL="342900" marR="0" lvl="0" indent="-342900" algn="just" defTabSz="914400" rtl="1" eaLnBrk="0" fontAlgn="base" latinLnBrk="0" hangingPunct="0">
              <a:lnSpc>
                <a:spcPct val="100000"/>
              </a:lnSpc>
              <a:spcBef>
                <a:spcPct val="20000"/>
              </a:spcBef>
              <a:spcAft>
                <a:spcPct val="0"/>
              </a:spcAft>
              <a:buClr>
                <a:srgbClr val="0000FF"/>
              </a:buClr>
              <a:buSzPct val="85000"/>
              <a:buFont typeface="Wingdings" panose="05000000000000000000" pitchFamily="2" charset="2"/>
              <a:buChar char="v"/>
              <a:tabLst/>
              <a:defRPr/>
            </a:pPr>
            <a:r>
              <a:rPr kumimoji="0" lang="fa-IR" sz="2400" b="1" i="0" u="none" strike="noStrike" kern="1200" cap="all" spc="250" normalizeH="0" baseline="0" noProof="0" dirty="0">
                <a:ln>
                  <a:noFill/>
                </a:ln>
                <a:solidFill>
                  <a:srgbClr val="FF0000"/>
                </a:solidFill>
                <a:effectLst/>
                <a:uLnTx/>
                <a:uFillTx/>
                <a:latin typeface="Georgia"/>
                <a:cs typeface="B Titr" panose="00000700000000000000" pitchFamily="2" charset="-78"/>
              </a:rPr>
              <a:t>مفهوم قانون و آیین نامه</a:t>
            </a:r>
          </a:p>
        </p:txBody>
      </p:sp>
      <p:sp>
        <p:nvSpPr>
          <p:cNvPr id="4" name="Title 1">
            <a:extLst>
              <a:ext uri="{FF2B5EF4-FFF2-40B4-BE49-F238E27FC236}">
                <a16:creationId xmlns:a16="http://schemas.microsoft.com/office/drawing/2014/main" id="{18A768F3-315C-91DF-5D67-7A38F3B0B972}"/>
              </a:ext>
            </a:extLst>
          </p:cNvPr>
          <p:cNvSpPr txBox="1">
            <a:spLocks/>
          </p:cNvSpPr>
          <p:nvPr/>
        </p:nvSpPr>
        <p:spPr bwMode="auto">
          <a:xfrm>
            <a:off x="657038" y="-6011"/>
            <a:ext cx="7886700" cy="97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a:bodyPr>
          <a:lstStyle>
            <a:lvl1pPr algn="ctr" rtl="0" eaLnBrk="0" fontAlgn="base" hangingPunct="0">
              <a:spcBef>
                <a:spcPct val="0"/>
              </a:spcBef>
              <a:spcAft>
                <a:spcPct val="0"/>
              </a:spcAft>
              <a:defRPr sz="4200" kern="1200">
                <a:solidFill>
                  <a:schemeClr val="accent1"/>
                </a:solidFill>
                <a:effectLst>
                  <a:outerShdw blurRad="38100" dist="38100" dir="2700000" algn="tl">
                    <a:srgbClr val="000000">
                      <a:alpha val="43137"/>
                    </a:srgbClr>
                  </a:outerShdw>
                </a:effectLst>
                <a:latin typeface="+mj-lt"/>
                <a:ea typeface="+mj-ea"/>
                <a:cs typeface="B Titr" panose="00000700000000000000" pitchFamily="2" charset="-78"/>
              </a:defRPr>
            </a:lvl1pPr>
            <a:lvl2pPr algn="ctr" rtl="0" eaLnBrk="0" fontAlgn="base" hangingPunct="0">
              <a:spcBef>
                <a:spcPct val="0"/>
              </a:spcBef>
              <a:spcAft>
                <a:spcPct val="0"/>
              </a:spcAft>
              <a:defRPr sz="3300">
                <a:solidFill>
                  <a:srgbClr val="7B9899"/>
                </a:solidFill>
                <a:latin typeface="Georgia" pitchFamily="18" charset="0"/>
                <a:cs typeface="Arial" pitchFamily="34" charset="0"/>
              </a:defRPr>
            </a:lvl2pPr>
            <a:lvl3pPr algn="ctr" rtl="0" eaLnBrk="0" fontAlgn="base" hangingPunct="0">
              <a:spcBef>
                <a:spcPct val="0"/>
              </a:spcBef>
              <a:spcAft>
                <a:spcPct val="0"/>
              </a:spcAft>
              <a:defRPr sz="3300">
                <a:solidFill>
                  <a:srgbClr val="7B9899"/>
                </a:solidFill>
                <a:latin typeface="Georgia" pitchFamily="18" charset="0"/>
                <a:cs typeface="Arial" pitchFamily="34" charset="0"/>
              </a:defRPr>
            </a:lvl3pPr>
            <a:lvl4pPr algn="ctr" rtl="0" eaLnBrk="0" fontAlgn="base" hangingPunct="0">
              <a:spcBef>
                <a:spcPct val="0"/>
              </a:spcBef>
              <a:spcAft>
                <a:spcPct val="0"/>
              </a:spcAft>
              <a:defRPr sz="3300">
                <a:solidFill>
                  <a:srgbClr val="7B9899"/>
                </a:solidFill>
                <a:latin typeface="Georgia" pitchFamily="18" charset="0"/>
                <a:cs typeface="Arial" pitchFamily="34" charset="0"/>
              </a:defRPr>
            </a:lvl4pPr>
            <a:lvl5pPr algn="ctr" rtl="0" eaLnBrk="0" fontAlgn="base" hangingPunct="0">
              <a:spcBef>
                <a:spcPct val="0"/>
              </a:spcBef>
              <a:spcAft>
                <a:spcPct val="0"/>
              </a:spcAft>
              <a:defRPr sz="3300">
                <a:solidFill>
                  <a:srgbClr val="7B9899"/>
                </a:solidFill>
                <a:latin typeface="Georgia" pitchFamily="18" charset="0"/>
                <a:cs typeface="Arial" pitchFamily="34" charset="0"/>
              </a:defRPr>
            </a:lvl5pPr>
            <a:lvl6pPr marL="457200" algn="ctr" rtl="0" fontAlgn="base">
              <a:spcBef>
                <a:spcPct val="0"/>
              </a:spcBef>
              <a:spcAft>
                <a:spcPct val="0"/>
              </a:spcAft>
              <a:defRPr sz="3300">
                <a:solidFill>
                  <a:srgbClr val="7B9899"/>
                </a:solidFill>
                <a:latin typeface="Georgia" pitchFamily="18" charset="0"/>
                <a:cs typeface="Arial" pitchFamily="34" charset="0"/>
              </a:defRPr>
            </a:lvl6pPr>
            <a:lvl7pPr marL="914400" algn="ctr" rtl="0" fontAlgn="base">
              <a:spcBef>
                <a:spcPct val="0"/>
              </a:spcBef>
              <a:spcAft>
                <a:spcPct val="0"/>
              </a:spcAft>
              <a:defRPr sz="3300">
                <a:solidFill>
                  <a:srgbClr val="7B9899"/>
                </a:solidFill>
                <a:latin typeface="Georgia" pitchFamily="18" charset="0"/>
                <a:cs typeface="Arial" pitchFamily="34" charset="0"/>
              </a:defRPr>
            </a:lvl7pPr>
            <a:lvl8pPr marL="1371600" algn="ctr" rtl="0" fontAlgn="base">
              <a:spcBef>
                <a:spcPct val="0"/>
              </a:spcBef>
              <a:spcAft>
                <a:spcPct val="0"/>
              </a:spcAft>
              <a:defRPr sz="3300">
                <a:solidFill>
                  <a:srgbClr val="7B9899"/>
                </a:solidFill>
                <a:latin typeface="Georgia" pitchFamily="18" charset="0"/>
                <a:cs typeface="Arial" pitchFamily="34" charset="0"/>
              </a:defRPr>
            </a:lvl8pPr>
            <a:lvl9pPr marL="1828800" algn="ctr" rtl="0" fontAlgn="base">
              <a:spcBef>
                <a:spcPct val="0"/>
              </a:spcBef>
              <a:spcAft>
                <a:spcPct val="0"/>
              </a:spcAft>
              <a:defRPr sz="3300">
                <a:solidFill>
                  <a:srgbClr val="7B9899"/>
                </a:solidFill>
                <a:latin typeface="Georgia" pitchFamily="18" charset="0"/>
                <a:cs typeface="Arial" pitchFamily="34" charset="0"/>
              </a:defRPr>
            </a:lvl9p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sz="3600" b="0" i="0" u="none" strike="noStrike" kern="1200" cap="none" spc="0" normalizeH="0" baseline="0" noProof="0" dirty="0">
                <a:ln>
                  <a:noFill/>
                </a:ln>
                <a:solidFill>
                  <a:prstClr val="black"/>
                </a:solidFill>
                <a:effectLst/>
                <a:uLnTx/>
                <a:uFillTx/>
                <a:latin typeface="Georgia"/>
                <a:ea typeface="+mj-ea"/>
                <a:cs typeface="B Titr" panose="00000700000000000000" pitchFamily="2" charset="-78"/>
              </a:rPr>
              <a:t>مقدمه</a:t>
            </a:r>
            <a:endParaRPr kumimoji="0" lang="en-US" sz="3600" b="0" i="0" u="none" strike="noStrike" kern="1200" cap="none" spc="0" normalizeH="0" baseline="0" noProof="0" dirty="0">
              <a:ln>
                <a:noFill/>
              </a:ln>
              <a:solidFill>
                <a:prstClr val="black"/>
              </a:solidFill>
              <a:effectLst/>
              <a:uLnTx/>
              <a:uFillTx/>
              <a:latin typeface="Georgia"/>
              <a:ea typeface="+mj-ea"/>
              <a:cs typeface="B Titr" panose="00000700000000000000" pitchFamily="2" charset="-78"/>
            </a:endParaRPr>
          </a:p>
        </p:txBody>
      </p:sp>
    </p:spTree>
    <p:extLst>
      <p:ext uri="{BB962C8B-B14F-4D97-AF65-F5344CB8AC3E}">
        <p14:creationId xmlns:p14="http://schemas.microsoft.com/office/powerpoint/2010/main" val="2192352683"/>
      </p:ext>
    </p:extLst>
  </p:cSld>
  <p:clrMapOvr>
    <a:masterClrMapping/>
  </p:clrMapOvr>
  <p:transition spd="med">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6665B-5DCC-8223-B74A-CC565E4136D6}"/>
              </a:ext>
            </a:extLst>
          </p:cNvPr>
          <p:cNvSpPr>
            <a:spLocks noGrp="1"/>
          </p:cNvSpPr>
          <p:nvPr>
            <p:ph type="title"/>
          </p:nvPr>
        </p:nvSpPr>
        <p:spPr/>
        <p:txBody>
          <a:bodyPr/>
          <a:lstStyle/>
          <a:p>
            <a:r>
              <a:rPr lang="fa-IR" dirty="0"/>
              <a:t>قانون برنامه چهارم توسعه</a:t>
            </a:r>
            <a:endParaRPr lang="en-US" dirty="0"/>
          </a:p>
        </p:txBody>
      </p:sp>
      <p:sp>
        <p:nvSpPr>
          <p:cNvPr id="3" name="Content Placeholder 2">
            <a:extLst>
              <a:ext uri="{FF2B5EF4-FFF2-40B4-BE49-F238E27FC236}">
                <a16:creationId xmlns:a16="http://schemas.microsoft.com/office/drawing/2014/main" id="{97FF075B-F7DD-A9F6-3856-5720CE96B3BC}"/>
              </a:ext>
            </a:extLst>
          </p:cNvPr>
          <p:cNvSpPr>
            <a:spLocks noGrp="1"/>
          </p:cNvSpPr>
          <p:nvPr>
            <p:ph sz="quarter" idx="1"/>
          </p:nvPr>
        </p:nvSpPr>
        <p:spPr/>
        <p:txBody>
          <a:bodyPr/>
          <a:lstStyle/>
          <a:p>
            <a:endParaRPr lang="en-US" dirty="0"/>
          </a:p>
        </p:txBody>
      </p:sp>
      <p:sp>
        <p:nvSpPr>
          <p:cNvPr id="4" name="Footer Placeholder 3">
            <a:extLst>
              <a:ext uri="{FF2B5EF4-FFF2-40B4-BE49-F238E27FC236}">
                <a16:creationId xmlns:a16="http://schemas.microsoft.com/office/drawing/2014/main" id="{BBD461C3-215E-462A-23F7-7DD990642D57}"/>
              </a:ext>
            </a:extLst>
          </p:cNvPr>
          <p:cNvSpPr>
            <a:spLocks noGrp="1"/>
          </p:cNvSpPr>
          <p:nvPr>
            <p:ph type="ftr" sz="quarter" idx="11"/>
          </p:nvPr>
        </p:nvSpPr>
        <p:spPr/>
        <p:txBody>
          <a:bodyPr/>
          <a:lstStyle/>
          <a:p>
            <a:pPr>
              <a:defRPr/>
            </a:pPr>
            <a:r>
              <a:rPr lang="fa-IR"/>
              <a:t>آيين نامه مالي و معاملاتي </a:t>
            </a:r>
            <a:endParaRPr lang="en-US"/>
          </a:p>
        </p:txBody>
      </p:sp>
      <p:sp>
        <p:nvSpPr>
          <p:cNvPr id="6" name="TextBox 5">
            <a:extLst>
              <a:ext uri="{FF2B5EF4-FFF2-40B4-BE49-F238E27FC236}">
                <a16:creationId xmlns:a16="http://schemas.microsoft.com/office/drawing/2014/main" id="{6C0EED37-2841-3C8A-B1C7-DA5BB0C7B836}"/>
              </a:ext>
            </a:extLst>
          </p:cNvPr>
          <p:cNvSpPr txBox="1"/>
          <p:nvPr/>
        </p:nvSpPr>
        <p:spPr>
          <a:xfrm>
            <a:off x="223633" y="1390551"/>
            <a:ext cx="8534400" cy="4616648"/>
          </a:xfrm>
          <a:prstGeom prst="rect">
            <a:avLst/>
          </a:prstGeom>
          <a:blipFill>
            <a:blip r:embed="rId2"/>
            <a:tile tx="0" ty="0" sx="100000" sy="100000" flip="none" algn="tl"/>
          </a:blipFill>
        </p:spPr>
        <p:txBody>
          <a:bodyPr wrap="square">
            <a:spAutoFit/>
          </a:bodyPr>
          <a:lstStyle/>
          <a:p>
            <a:pPr algn="r"/>
            <a:r>
              <a:rPr lang="fa-IR" b="0" i="0" dirty="0">
                <a:solidFill>
                  <a:srgbClr val="212529"/>
                </a:solidFill>
                <a:effectLst/>
                <a:latin typeface="mitra"/>
              </a:rPr>
              <a:t>ماده 49</a:t>
            </a:r>
            <a:r>
              <a:rPr lang="fa-IR" dirty="0"/>
              <a:t/>
            </a:r>
            <a:br>
              <a:rPr lang="fa-IR" dirty="0"/>
            </a:br>
            <a:r>
              <a:rPr lang="fa-IR" dirty="0"/>
              <a:t/>
            </a:r>
            <a:br>
              <a:rPr lang="fa-IR" dirty="0"/>
            </a:br>
            <a:r>
              <a:rPr lang="fa-IR" sz="2000" i="0" dirty="0">
                <a:solidFill>
                  <a:srgbClr val="212529"/>
                </a:solidFill>
                <a:effectLst/>
                <a:latin typeface="mitra"/>
                <a:cs typeface="B Titr" panose="00000700000000000000" pitchFamily="2" charset="-78"/>
              </a:rPr>
              <a:t>‌الف - دانشگاهها و مؤسسات آموزش عالی و پژوهشی دولتی و همچنین‌فرهنگستان‌های</a:t>
            </a:r>
            <a:r>
              <a:rPr lang="fa-IR" sz="2000" dirty="0">
                <a:cs typeface="B Titr" panose="00000700000000000000" pitchFamily="2" charset="-78"/>
              </a:rPr>
              <a:t/>
            </a:r>
            <a:br>
              <a:rPr lang="fa-IR" sz="2000" dirty="0">
                <a:cs typeface="B Titr" panose="00000700000000000000" pitchFamily="2" charset="-78"/>
              </a:rPr>
            </a:br>
            <a:r>
              <a:rPr lang="fa-IR" sz="2000" i="0" dirty="0">
                <a:solidFill>
                  <a:srgbClr val="212529"/>
                </a:solidFill>
                <a:effectLst/>
                <a:latin typeface="mitra"/>
                <a:cs typeface="B Titr" panose="00000700000000000000" pitchFamily="2" charset="-78"/>
              </a:rPr>
              <a:t>تخصصی که دارای مجوز از شورای گسترش آموزش عالی وزارتخانه‌های‌علوم، تحقیقات و</a:t>
            </a:r>
            <a:r>
              <a:rPr lang="fa-IR" sz="2000" dirty="0">
                <a:cs typeface="B Titr" panose="00000700000000000000" pitchFamily="2" charset="-78"/>
              </a:rPr>
              <a:t/>
            </a:r>
            <a:br>
              <a:rPr lang="fa-IR" sz="2000" dirty="0">
                <a:cs typeface="B Titr" panose="00000700000000000000" pitchFamily="2" charset="-78"/>
              </a:rPr>
            </a:br>
            <a:r>
              <a:rPr lang="fa-IR" sz="2000" i="0" dirty="0">
                <a:solidFill>
                  <a:srgbClr val="212529"/>
                </a:solidFill>
                <a:effectLst/>
                <a:latin typeface="mitra"/>
                <a:cs typeface="B Titr" panose="00000700000000000000" pitchFamily="2" charset="-78"/>
              </a:rPr>
              <a:t>فناوری و بهداشت، درمان و آموزش پزشکی و سایر مراجع قانونی‌ذی‌ربط می‌باشند </a:t>
            </a:r>
            <a:r>
              <a:rPr lang="fa-IR" sz="2000" i="0" dirty="0">
                <a:solidFill>
                  <a:srgbClr val="FF0000"/>
                </a:solidFill>
                <a:effectLst/>
                <a:latin typeface="mitra"/>
                <a:cs typeface="B Titr" panose="00000700000000000000" pitchFamily="2" charset="-78"/>
              </a:rPr>
              <a:t>صرفاً</a:t>
            </a:r>
            <a:r>
              <a:rPr lang="fa-IR" sz="2000" dirty="0">
                <a:solidFill>
                  <a:srgbClr val="FF0000"/>
                </a:solidFill>
                <a:cs typeface="B Titr" panose="00000700000000000000" pitchFamily="2" charset="-78"/>
              </a:rPr>
              <a:t/>
            </a:r>
            <a:br>
              <a:rPr lang="fa-IR" sz="2000" dirty="0">
                <a:solidFill>
                  <a:srgbClr val="FF0000"/>
                </a:solidFill>
                <a:cs typeface="B Titr" panose="00000700000000000000" pitchFamily="2" charset="-78"/>
              </a:rPr>
            </a:br>
            <a:r>
              <a:rPr lang="fa-IR" sz="2000" i="0" dirty="0">
                <a:solidFill>
                  <a:srgbClr val="FF0000"/>
                </a:solidFill>
                <a:effectLst/>
                <a:latin typeface="mitra"/>
                <a:cs typeface="B Titr" panose="00000700000000000000" pitchFamily="2" charset="-78"/>
              </a:rPr>
              <a:t>براساس آیین‌نامه‌ها و مقررات اداری، مالی، استخدامی و‌تشکیلاتی خاص، مصوب</a:t>
            </a:r>
            <a:r>
              <a:rPr lang="fa-IR" sz="2000" dirty="0">
                <a:solidFill>
                  <a:srgbClr val="FF0000"/>
                </a:solidFill>
                <a:cs typeface="B Titr" panose="00000700000000000000" pitchFamily="2" charset="-78"/>
              </a:rPr>
              <a:t/>
            </a:r>
            <a:br>
              <a:rPr lang="fa-IR" sz="2000" dirty="0">
                <a:solidFill>
                  <a:srgbClr val="FF0000"/>
                </a:solidFill>
                <a:cs typeface="B Titr" panose="00000700000000000000" pitchFamily="2" charset="-78"/>
              </a:rPr>
            </a:br>
            <a:r>
              <a:rPr lang="fa-IR" sz="2000" i="0" dirty="0">
                <a:solidFill>
                  <a:srgbClr val="FF0000"/>
                </a:solidFill>
                <a:effectLst/>
                <a:latin typeface="mitra"/>
                <a:cs typeface="B Titr" panose="00000700000000000000" pitchFamily="2" charset="-78"/>
              </a:rPr>
              <a:t>هیأت‌های امنای مربوط که به تأیید وزرای علوم، تحقیقات و‌فناوری و بهداشت، درمان و</a:t>
            </a:r>
            <a:r>
              <a:rPr lang="fa-IR" sz="2000" dirty="0">
                <a:solidFill>
                  <a:srgbClr val="FF0000"/>
                </a:solidFill>
                <a:cs typeface="B Titr" panose="00000700000000000000" pitchFamily="2" charset="-78"/>
              </a:rPr>
              <a:t/>
            </a:r>
            <a:br>
              <a:rPr lang="fa-IR" sz="2000" dirty="0">
                <a:solidFill>
                  <a:srgbClr val="FF0000"/>
                </a:solidFill>
                <a:cs typeface="B Titr" panose="00000700000000000000" pitchFamily="2" charset="-78"/>
              </a:rPr>
            </a:br>
            <a:r>
              <a:rPr lang="fa-IR" sz="2000" i="0" dirty="0">
                <a:solidFill>
                  <a:srgbClr val="FF0000"/>
                </a:solidFill>
                <a:effectLst/>
                <a:latin typeface="mitra"/>
                <a:cs typeface="B Titr" panose="00000700000000000000" pitchFamily="2" charset="-78"/>
              </a:rPr>
              <a:t>آموزش پزشکی حسب مورد می‌رسد، بدون الزام به رعایت‌قانون محاسبات عمومی، قانون</a:t>
            </a:r>
            <a:r>
              <a:rPr lang="fa-IR" sz="2000" dirty="0">
                <a:solidFill>
                  <a:srgbClr val="FF0000"/>
                </a:solidFill>
                <a:cs typeface="B Titr" panose="00000700000000000000" pitchFamily="2" charset="-78"/>
              </a:rPr>
              <a:t/>
            </a:r>
            <a:br>
              <a:rPr lang="fa-IR" sz="2000" dirty="0">
                <a:solidFill>
                  <a:srgbClr val="FF0000"/>
                </a:solidFill>
                <a:cs typeface="B Titr" panose="00000700000000000000" pitchFamily="2" charset="-78"/>
              </a:rPr>
            </a:br>
            <a:r>
              <a:rPr lang="fa-IR" sz="2000" i="0" dirty="0">
                <a:solidFill>
                  <a:srgbClr val="FF0000"/>
                </a:solidFill>
                <a:effectLst/>
                <a:latin typeface="mitra"/>
                <a:cs typeface="B Titr" panose="00000700000000000000" pitchFamily="2" charset="-78"/>
              </a:rPr>
              <a:t>استخدام کشوری و سایر قوانین و مقررات عمومی اداری‌و مالی و استخدامی</a:t>
            </a:r>
            <a:r>
              <a:rPr lang="fa-IR" sz="2000" i="0" dirty="0">
                <a:solidFill>
                  <a:srgbClr val="212529"/>
                </a:solidFill>
                <a:effectLst/>
                <a:latin typeface="mitra"/>
                <a:cs typeface="B Titr" panose="00000700000000000000" pitchFamily="2" charset="-78"/>
              </a:rPr>
              <a:t> اداره خواهند</a:t>
            </a:r>
            <a:r>
              <a:rPr lang="fa-IR" sz="2000" dirty="0">
                <a:cs typeface="B Titr" panose="00000700000000000000" pitchFamily="2" charset="-78"/>
              </a:rPr>
              <a:t/>
            </a:r>
            <a:br>
              <a:rPr lang="fa-IR" sz="2000" dirty="0">
                <a:cs typeface="B Titr" panose="00000700000000000000" pitchFamily="2" charset="-78"/>
              </a:rPr>
            </a:br>
            <a:r>
              <a:rPr lang="fa-IR" sz="2000" i="0" dirty="0">
                <a:solidFill>
                  <a:srgbClr val="212529"/>
                </a:solidFill>
                <a:effectLst/>
                <a:latin typeface="mitra"/>
                <a:cs typeface="B Titr" panose="00000700000000000000" pitchFamily="2" charset="-78"/>
              </a:rPr>
              <a:t>شد و تا زمانی که آیین‌نامه‌ها و مقررات موردنیاز به‌تصویب هیأت امناء نرسیده است</a:t>
            </a:r>
            <a:r>
              <a:rPr lang="fa-IR" sz="2000" dirty="0">
                <a:cs typeface="B Titr" panose="00000700000000000000" pitchFamily="2" charset="-78"/>
              </a:rPr>
              <a:t/>
            </a:r>
            <a:br>
              <a:rPr lang="fa-IR" sz="2000" dirty="0">
                <a:cs typeface="B Titr" panose="00000700000000000000" pitchFamily="2" charset="-78"/>
              </a:rPr>
            </a:br>
            <a:r>
              <a:rPr lang="fa-IR" sz="2000" i="0" dirty="0">
                <a:solidFill>
                  <a:srgbClr val="212529"/>
                </a:solidFill>
                <a:effectLst/>
                <a:latin typeface="mitra"/>
                <a:cs typeface="B Titr" panose="00000700000000000000" pitchFamily="2" charset="-78"/>
              </a:rPr>
              <a:t>طبق مقررات سابق عمل خواهد شد. اعتبارات هزینه‌ای‌از محل بودجه عمومی دولت براساس</a:t>
            </a:r>
            <a:r>
              <a:rPr lang="fa-IR" sz="2000" dirty="0">
                <a:cs typeface="B Titr" panose="00000700000000000000" pitchFamily="2" charset="-78"/>
              </a:rPr>
              <a:t/>
            </a:r>
            <a:br>
              <a:rPr lang="fa-IR" sz="2000" dirty="0">
                <a:cs typeface="B Titr" panose="00000700000000000000" pitchFamily="2" charset="-78"/>
              </a:rPr>
            </a:br>
            <a:r>
              <a:rPr lang="fa-IR" sz="2000" i="0" dirty="0">
                <a:solidFill>
                  <a:srgbClr val="212529"/>
                </a:solidFill>
                <a:effectLst/>
                <a:latin typeface="mitra"/>
                <a:cs typeface="B Titr" panose="00000700000000000000" pitchFamily="2" charset="-78"/>
              </a:rPr>
              <a:t>قیمت تمام شده به دستگاههای اجرایی یادشده‌اختصاص می‌یابد. اعتبارات هزینه‌ای،</a:t>
            </a:r>
            <a:r>
              <a:rPr lang="fa-IR" sz="2000" dirty="0">
                <a:cs typeface="B Titr" panose="00000700000000000000" pitchFamily="2" charset="-78"/>
              </a:rPr>
              <a:t/>
            </a:r>
            <a:br>
              <a:rPr lang="fa-IR" sz="2000" dirty="0">
                <a:cs typeface="B Titr" panose="00000700000000000000" pitchFamily="2" charset="-78"/>
              </a:rPr>
            </a:br>
            <a:r>
              <a:rPr lang="fa-IR" sz="2000" i="0" dirty="0">
                <a:solidFill>
                  <a:srgbClr val="212529"/>
                </a:solidFill>
                <a:effectLst/>
                <a:latin typeface="mitra"/>
                <a:cs typeface="B Titr" panose="00000700000000000000" pitchFamily="2" charset="-78"/>
              </a:rPr>
              <a:t>تملک دارائی‌های سرمایه‌ای و اختصاصی این‌مؤسسات کمک تلقی شده و پس از پرداخت به</a:t>
            </a:r>
            <a:r>
              <a:rPr lang="fa-IR" sz="2000" dirty="0">
                <a:cs typeface="B Titr" panose="00000700000000000000" pitchFamily="2" charset="-78"/>
              </a:rPr>
              <a:t/>
            </a:r>
            <a:br>
              <a:rPr lang="fa-IR" sz="2000" dirty="0">
                <a:cs typeface="B Titr" panose="00000700000000000000" pitchFamily="2" charset="-78"/>
              </a:rPr>
            </a:br>
            <a:r>
              <a:rPr lang="fa-IR" sz="2000" i="0" dirty="0">
                <a:solidFill>
                  <a:srgbClr val="212529"/>
                </a:solidFill>
                <a:effectLst/>
                <a:latin typeface="mitra"/>
                <a:cs typeface="B Titr" panose="00000700000000000000" pitchFamily="2" charset="-78"/>
              </a:rPr>
              <a:t>هزینه قطعی منظور می‌گردد. </a:t>
            </a:r>
            <a:endParaRPr lang="fa-IR" sz="2000" i="0" dirty="0">
              <a:solidFill>
                <a:schemeClr val="accent2">
                  <a:lumMod val="60000"/>
                  <a:lumOff val="40000"/>
                </a:schemeClr>
              </a:solidFill>
              <a:effectLst>
                <a:outerShdw blurRad="50800" dist="50800" dir="5400000" algn="ctr" rotWithShape="0">
                  <a:schemeClr val="accent2">
                    <a:lumMod val="40000"/>
                    <a:lumOff val="60000"/>
                    <a:alpha val="77000"/>
                  </a:schemeClr>
                </a:outerShdw>
              </a:effectLst>
              <a:latin typeface="mitra"/>
              <a:cs typeface="B Titr" panose="00000700000000000000" pitchFamily="2" charset="-78"/>
            </a:endParaRPr>
          </a:p>
          <a:p>
            <a:pPr algn="r"/>
            <a:endParaRPr lang="en-US" dirty="0">
              <a:blipFill>
                <a:blip r:embed="rId2"/>
                <a:tile tx="0" ty="0" sx="100000" sy="100000" flip="none" algn="tl"/>
              </a:blipFill>
            </a:endParaRPr>
          </a:p>
        </p:txBody>
      </p:sp>
    </p:spTree>
    <p:extLst>
      <p:ext uri="{BB962C8B-B14F-4D97-AF65-F5344CB8AC3E}">
        <p14:creationId xmlns:p14="http://schemas.microsoft.com/office/powerpoint/2010/main" val="2162198787"/>
      </p:ext>
    </p:extLst>
  </p:cSld>
  <p:clrMapOvr>
    <a:masterClrMapping/>
  </p:clrMapOvr>
  <p:transition spd="med">
    <p:zo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43203-0B31-2147-4DD3-4195D862A84D}"/>
              </a:ext>
            </a:extLst>
          </p:cNvPr>
          <p:cNvSpPr>
            <a:spLocks noGrp="1"/>
          </p:cNvSpPr>
          <p:nvPr>
            <p:ph type="title"/>
          </p:nvPr>
        </p:nvSpPr>
        <p:spPr/>
        <p:txBody>
          <a:bodyPr/>
          <a:lstStyle/>
          <a:p>
            <a:r>
              <a:rPr lang="fa-IR" dirty="0"/>
              <a:t>قانون برنامه پنجم توسعه</a:t>
            </a:r>
            <a:endParaRPr lang="en-US" dirty="0"/>
          </a:p>
        </p:txBody>
      </p:sp>
      <p:sp>
        <p:nvSpPr>
          <p:cNvPr id="3" name="Content Placeholder 2">
            <a:extLst>
              <a:ext uri="{FF2B5EF4-FFF2-40B4-BE49-F238E27FC236}">
                <a16:creationId xmlns:a16="http://schemas.microsoft.com/office/drawing/2014/main" id="{6F5D2206-6EA9-0566-E48E-C37002665EBB}"/>
              </a:ext>
            </a:extLst>
          </p:cNvPr>
          <p:cNvSpPr>
            <a:spLocks noGrp="1"/>
          </p:cNvSpPr>
          <p:nvPr>
            <p:ph sz="quarter" idx="1"/>
          </p:nvPr>
        </p:nvSpPr>
        <p:spPr>
          <a:blipFill>
            <a:blip r:embed="rId2"/>
            <a:tile tx="0" ty="0" sx="100000" sy="100000" flip="none" algn="tl"/>
          </a:blipFill>
        </p:spPr>
        <p:txBody>
          <a:bodyPr/>
          <a:lstStyle/>
          <a:p>
            <a:pPr algn="r"/>
            <a:r>
              <a:rPr lang="fa-IR" b="0" i="0" dirty="0">
                <a:solidFill>
                  <a:srgbClr val="212529"/>
                </a:solidFill>
                <a:effectLst/>
                <a:latin typeface="mitra"/>
              </a:rPr>
              <a:t>ماده20ـ</a:t>
            </a:r>
            <a:r>
              <a:rPr lang="fa-IR" sz="1400" dirty="0"/>
              <a:t/>
            </a:r>
            <a:br>
              <a:rPr lang="fa-IR" sz="1400" dirty="0"/>
            </a:br>
            <a:r>
              <a:rPr lang="fa-IR" sz="2000" dirty="0">
                <a:solidFill>
                  <a:srgbClr val="212529"/>
                </a:solidFill>
                <a:latin typeface="mitra"/>
                <a:cs typeface="B Titr" panose="00000700000000000000" pitchFamily="2" charset="-78"/>
              </a:rPr>
              <a:t>ب ـ دانشگاهها، مراکز و مؤسسات آموزش عالی و پژوهشی و فرهنگستانهایی که دارای مجوز از شورای گسترش آموزش عالی وزارتخانه‌های علوم، تحقیقات و فناوری و بهداشت، درمان و آموزش پزشکی و سایر مراجع قانونی ذی‌ربط می‌باشند </a:t>
            </a:r>
            <a:r>
              <a:rPr lang="fa-IR" sz="2000" dirty="0">
                <a:solidFill>
                  <a:srgbClr val="FF0000"/>
                </a:solidFill>
                <a:latin typeface="mitra"/>
                <a:cs typeface="B Titr" panose="00000700000000000000" pitchFamily="2" charset="-78"/>
              </a:rPr>
              <a:t>بدون الزام به رعایت قوانین و مقررات عمومی حاکم بر دستگاههای دولتی به ویژه قانون محاسبات عمومی، قانون مدیریت خدمات کشوری، قانون برگزاری مناقصات و اصلاحات و الحاقات بعدی آنها و فقط در چهارچوب مصوبات و آئین‌نامه‌های مالی، معاملاتی و اداری ـ استخدامی ـ تشکیلاتی مصوب هیأت امناء که حسب مورد به تأیید وزراء علوم، تحقیقات و فناوری و بهداشت، درمان و آموزش پزشکی و در مورد فرهنگستانها به تأیید رئیس‌جمهور می‌رسد، عمل می‌نمایند</a:t>
            </a:r>
            <a:r>
              <a:rPr lang="fa-IR" sz="2000" dirty="0">
                <a:solidFill>
                  <a:srgbClr val="212529"/>
                </a:solidFill>
                <a:latin typeface="mitra"/>
                <a:cs typeface="B Titr" panose="00000700000000000000" pitchFamily="2" charset="-78"/>
              </a:rPr>
              <a:t>. اعضاء هیأت علمی ستادی وزارتخانه‌های علوم، تحقیقات و فناوری و بهداشت، درمان و آموزش پزشکی نیز مشمول حکم این بند هستند. حکم این بند شامل مصوبات، تصمیمات و آئین‌نامه‌های قبلی نیز می‌گردد و مصوبات یادشده مادام که اصلاح نگردیده به قوت خود باقی هستند</a:t>
            </a:r>
            <a:r>
              <a:rPr lang="fa-IR" sz="2400" b="0" i="0" dirty="0">
                <a:solidFill>
                  <a:srgbClr val="212529"/>
                </a:solidFill>
                <a:effectLst/>
                <a:latin typeface="mitra"/>
              </a:rPr>
              <a:t>.</a:t>
            </a:r>
            <a:endParaRPr lang="en-US" sz="2400" dirty="0"/>
          </a:p>
        </p:txBody>
      </p:sp>
      <p:sp>
        <p:nvSpPr>
          <p:cNvPr id="4" name="Footer Placeholder 3">
            <a:extLst>
              <a:ext uri="{FF2B5EF4-FFF2-40B4-BE49-F238E27FC236}">
                <a16:creationId xmlns:a16="http://schemas.microsoft.com/office/drawing/2014/main" id="{7983FC0D-4BF9-1154-B3C9-0E8563F45C1C}"/>
              </a:ext>
            </a:extLst>
          </p:cNvPr>
          <p:cNvSpPr>
            <a:spLocks noGrp="1"/>
          </p:cNvSpPr>
          <p:nvPr>
            <p:ph type="ftr" sz="quarter" idx="11"/>
          </p:nvPr>
        </p:nvSpPr>
        <p:spPr/>
        <p:txBody>
          <a:bodyPr/>
          <a:lstStyle/>
          <a:p>
            <a:pPr>
              <a:defRPr/>
            </a:pPr>
            <a:r>
              <a:rPr lang="fa-IR"/>
              <a:t>آيين نامه مالي و معاملاتي </a:t>
            </a:r>
            <a:endParaRPr lang="en-US"/>
          </a:p>
        </p:txBody>
      </p:sp>
    </p:spTree>
    <p:extLst>
      <p:ext uri="{BB962C8B-B14F-4D97-AF65-F5344CB8AC3E}">
        <p14:creationId xmlns:p14="http://schemas.microsoft.com/office/powerpoint/2010/main" val="2246328505"/>
      </p:ext>
    </p:extLst>
  </p:cSld>
  <p:clrMapOvr>
    <a:masterClrMapping/>
  </p:clrMapOvr>
  <p:transition spd="med">
    <p:zoom/>
  </p:transition>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8A768F3-315C-91DF-5D67-7A38F3B0B972}"/>
              </a:ext>
            </a:extLst>
          </p:cNvPr>
          <p:cNvSpPr txBox="1">
            <a:spLocks/>
          </p:cNvSpPr>
          <p:nvPr/>
        </p:nvSpPr>
        <p:spPr bwMode="auto">
          <a:xfrm>
            <a:off x="628650" y="365127"/>
            <a:ext cx="7886700" cy="97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a:bodyPr>
          <a:lstStyle>
            <a:lvl1pPr algn="ctr" rtl="0" eaLnBrk="0" fontAlgn="base" hangingPunct="0">
              <a:spcBef>
                <a:spcPct val="0"/>
              </a:spcBef>
              <a:spcAft>
                <a:spcPct val="0"/>
              </a:spcAft>
              <a:defRPr sz="4200" kern="1200">
                <a:solidFill>
                  <a:schemeClr val="accent1"/>
                </a:solidFill>
                <a:effectLst>
                  <a:outerShdw blurRad="38100" dist="38100" dir="2700000" algn="tl">
                    <a:srgbClr val="000000">
                      <a:alpha val="43137"/>
                    </a:srgbClr>
                  </a:outerShdw>
                </a:effectLst>
                <a:latin typeface="+mj-lt"/>
                <a:ea typeface="+mj-ea"/>
                <a:cs typeface="B Titr" panose="00000700000000000000" pitchFamily="2" charset="-78"/>
              </a:defRPr>
            </a:lvl1pPr>
            <a:lvl2pPr algn="ctr" rtl="0" eaLnBrk="0" fontAlgn="base" hangingPunct="0">
              <a:spcBef>
                <a:spcPct val="0"/>
              </a:spcBef>
              <a:spcAft>
                <a:spcPct val="0"/>
              </a:spcAft>
              <a:defRPr sz="3300">
                <a:solidFill>
                  <a:srgbClr val="7B9899"/>
                </a:solidFill>
                <a:latin typeface="Georgia" pitchFamily="18" charset="0"/>
                <a:cs typeface="Arial" pitchFamily="34" charset="0"/>
              </a:defRPr>
            </a:lvl2pPr>
            <a:lvl3pPr algn="ctr" rtl="0" eaLnBrk="0" fontAlgn="base" hangingPunct="0">
              <a:spcBef>
                <a:spcPct val="0"/>
              </a:spcBef>
              <a:spcAft>
                <a:spcPct val="0"/>
              </a:spcAft>
              <a:defRPr sz="3300">
                <a:solidFill>
                  <a:srgbClr val="7B9899"/>
                </a:solidFill>
                <a:latin typeface="Georgia" pitchFamily="18" charset="0"/>
                <a:cs typeface="Arial" pitchFamily="34" charset="0"/>
              </a:defRPr>
            </a:lvl3pPr>
            <a:lvl4pPr algn="ctr" rtl="0" eaLnBrk="0" fontAlgn="base" hangingPunct="0">
              <a:spcBef>
                <a:spcPct val="0"/>
              </a:spcBef>
              <a:spcAft>
                <a:spcPct val="0"/>
              </a:spcAft>
              <a:defRPr sz="3300">
                <a:solidFill>
                  <a:srgbClr val="7B9899"/>
                </a:solidFill>
                <a:latin typeface="Georgia" pitchFamily="18" charset="0"/>
                <a:cs typeface="Arial" pitchFamily="34" charset="0"/>
              </a:defRPr>
            </a:lvl4pPr>
            <a:lvl5pPr algn="ctr" rtl="0" eaLnBrk="0" fontAlgn="base" hangingPunct="0">
              <a:spcBef>
                <a:spcPct val="0"/>
              </a:spcBef>
              <a:spcAft>
                <a:spcPct val="0"/>
              </a:spcAft>
              <a:defRPr sz="3300">
                <a:solidFill>
                  <a:srgbClr val="7B9899"/>
                </a:solidFill>
                <a:latin typeface="Georgia" pitchFamily="18" charset="0"/>
                <a:cs typeface="Arial" pitchFamily="34" charset="0"/>
              </a:defRPr>
            </a:lvl5pPr>
            <a:lvl6pPr marL="457200" algn="ctr" rtl="0" fontAlgn="base">
              <a:spcBef>
                <a:spcPct val="0"/>
              </a:spcBef>
              <a:spcAft>
                <a:spcPct val="0"/>
              </a:spcAft>
              <a:defRPr sz="3300">
                <a:solidFill>
                  <a:srgbClr val="7B9899"/>
                </a:solidFill>
                <a:latin typeface="Georgia" pitchFamily="18" charset="0"/>
                <a:cs typeface="Arial" pitchFamily="34" charset="0"/>
              </a:defRPr>
            </a:lvl6pPr>
            <a:lvl7pPr marL="914400" algn="ctr" rtl="0" fontAlgn="base">
              <a:spcBef>
                <a:spcPct val="0"/>
              </a:spcBef>
              <a:spcAft>
                <a:spcPct val="0"/>
              </a:spcAft>
              <a:defRPr sz="3300">
                <a:solidFill>
                  <a:srgbClr val="7B9899"/>
                </a:solidFill>
                <a:latin typeface="Georgia" pitchFamily="18" charset="0"/>
                <a:cs typeface="Arial" pitchFamily="34" charset="0"/>
              </a:defRPr>
            </a:lvl7pPr>
            <a:lvl8pPr marL="1371600" algn="ctr" rtl="0" fontAlgn="base">
              <a:spcBef>
                <a:spcPct val="0"/>
              </a:spcBef>
              <a:spcAft>
                <a:spcPct val="0"/>
              </a:spcAft>
              <a:defRPr sz="3300">
                <a:solidFill>
                  <a:srgbClr val="7B9899"/>
                </a:solidFill>
                <a:latin typeface="Georgia" pitchFamily="18" charset="0"/>
                <a:cs typeface="Arial" pitchFamily="34" charset="0"/>
              </a:defRPr>
            </a:lvl8pPr>
            <a:lvl9pPr marL="1828800" algn="ctr" rtl="0" fontAlgn="base">
              <a:spcBef>
                <a:spcPct val="0"/>
              </a:spcBef>
              <a:spcAft>
                <a:spcPct val="0"/>
              </a:spcAft>
              <a:defRPr sz="3300">
                <a:solidFill>
                  <a:srgbClr val="7B9899"/>
                </a:solidFill>
                <a:latin typeface="Georgia" pitchFamily="18" charset="0"/>
                <a:cs typeface="Arial" pitchFamily="34" charset="0"/>
              </a:defRPr>
            </a:lvl9p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sz="3600" b="0" i="0" u="none" strike="noStrike" kern="1200" cap="none" spc="0" normalizeH="0" baseline="0" noProof="0" dirty="0">
                <a:ln>
                  <a:noFill/>
                </a:ln>
                <a:solidFill>
                  <a:prstClr val="black"/>
                </a:solidFill>
                <a:effectLst/>
                <a:uLnTx/>
                <a:uFillTx/>
                <a:latin typeface="Georgia"/>
                <a:ea typeface="+mj-ea"/>
                <a:cs typeface="B Titr" panose="00000700000000000000" pitchFamily="2" charset="-78"/>
              </a:rPr>
              <a:t>مفهوم قانون و آیین نامه</a:t>
            </a:r>
            <a:endParaRPr kumimoji="0" lang="en-US" sz="3600" b="0" i="0" u="none" strike="noStrike" kern="1200" cap="none" spc="0" normalizeH="0" baseline="0" noProof="0" dirty="0">
              <a:ln>
                <a:noFill/>
              </a:ln>
              <a:solidFill>
                <a:prstClr val="black"/>
              </a:solidFill>
              <a:effectLst/>
              <a:uLnTx/>
              <a:uFillTx/>
              <a:latin typeface="Georgia"/>
              <a:ea typeface="+mj-ea"/>
              <a:cs typeface="B Titr" panose="00000700000000000000" pitchFamily="2" charset="-78"/>
            </a:endParaRPr>
          </a:p>
        </p:txBody>
      </p:sp>
      <p:sp>
        <p:nvSpPr>
          <p:cNvPr id="3" name="Content Placeholder 2">
            <a:extLst>
              <a:ext uri="{FF2B5EF4-FFF2-40B4-BE49-F238E27FC236}">
                <a16:creationId xmlns:a16="http://schemas.microsoft.com/office/drawing/2014/main" id="{5A16E042-CBD7-6B95-264F-7762FB40FCD0}"/>
              </a:ext>
            </a:extLst>
          </p:cNvPr>
          <p:cNvSpPr txBox="1">
            <a:spLocks/>
          </p:cNvSpPr>
          <p:nvPr/>
        </p:nvSpPr>
        <p:spPr>
          <a:xfrm>
            <a:off x="628650" y="1690690"/>
            <a:ext cx="7886700" cy="505067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r" defTabSz="685800" rtl="1"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fa-IR" sz="2400" b="0" i="0" u="none" strike="noStrike" kern="1200" cap="none" spc="0" normalizeH="0" baseline="0" noProof="0" dirty="0">
                <a:ln>
                  <a:noFill/>
                </a:ln>
                <a:solidFill>
                  <a:srgbClr val="FF0000"/>
                </a:solidFill>
                <a:effectLst/>
                <a:uLnTx/>
                <a:uFillTx/>
                <a:latin typeface="Georgia"/>
                <a:ea typeface="+mn-ea"/>
                <a:cs typeface="B Nazanin" panose="00000400000000000000" pitchFamily="2" charset="-78"/>
              </a:rPr>
              <a:t>قانون</a:t>
            </a:r>
          </a:p>
          <a:p>
            <a:pPr marL="171450" marR="0" lvl="0" indent="-171450" algn="just" defTabSz="685800" rtl="1"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ks-Arab"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فرهنگ فارسی عمید</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 </a:t>
            </a:r>
            <a:r>
              <a:rPr kumimoji="0" lang="ks-Arab"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جمع</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 </a:t>
            </a:r>
            <a:r>
              <a:rPr kumimoji="0" lang="ks-Arab"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قوانین</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 </a:t>
            </a:r>
            <a:r>
              <a:rPr kumimoji="0" lang="ks-Arab"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دستورها، مقررات، و احکامی که از طرف مجلس برای برقراری نظم و اداره کردن امور جامعه وضع شود.</a:t>
            </a:r>
            <a:endPar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endParaRPr>
          </a:p>
          <a:p>
            <a:pPr marL="0" marR="0" lvl="0" indent="0" algn="just" defTabSz="685800" rtl="1" eaLnBrk="1" fontAlgn="base" latinLnBrk="0" hangingPunct="1">
              <a:lnSpc>
                <a:spcPct val="90000"/>
              </a:lnSpc>
              <a:spcBef>
                <a:spcPts val="750"/>
              </a:spcBef>
              <a:spcAft>
                <a:spcPts val="0"/>
              </a:spcAft>
              <a:buClrTx/>
              <a:buSzTx/>
              <a:buFont typeface="Arial" panose="020B0604020202020204" pitchFamily="34" charset="0"/>
              <a:buNone/>
              <a:tabLst/>
              <a:defRPr/>
            </a:pPr>
            <a:r>
              <a:rPr kumimoji="0" lang="fa-IR" sz="2400" b="0" i="0" u="none" strike="noStrike" kern="1200" cap="none" spc="0" normalizeH="0" baseline="0" noProof="0" dirty="0">
                <a:ln>
                  <a:noFill/>
                </a:ln>
                <a:solidFill>
                  <a:srgbClr val="FF0000"/>
                </a:solidFill>
                <a:effectLst/>
                <a:uLnTx/>
                <a:uFillTx/>
                <a:latin typeface="Georgia"/>
                <a:ea typeface="+mn-ea"/>
                <a:cs typeface="B Nazanin" panose="00000400000000000000" pitchFamily="2" charset="-78"/>
              </a:rPr>
              <a:t>آیین نامه</a:t>
            </a:r>
          </a:p>
          <a:p>
            <a:pPr marL="171450" marR="0" lvl="0" indent="-171450" algn="just" defTabSz="685800" rtl="1" eaLnBrk="1" fontAlgn="base" latinLnBrk="0" hangingPunct="1">
              <a:lnSpc>
                <a:spcPct val="90000"/>
              </a:lnSpc>
              <a:spcBef>
                <a:spcPts val="750"/>
              </a:spcBef>
              <a:spcAft>
                <a:spcPts val="0"/>
              </a:spcAft>
              <a:buClrTx/>
              <a:buSzTx/>
              <a:buFont typeface="Arial" panose="020B0604020202020204" pitchFamily="34" charset="0"/>
              <a:buChar char="•"/>
              <a:tabLst/>
              <a:defRPr/>
            </a:pP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مقرراتی که مقامات صلاحیتدار مانند وزیر و غیره وضع و در معرض اجراء می‌گذارند خواه هدف آن تسهیل اجراء و تشریح قانونی از قوانین موضوعه باشد خواه در مواردی باشد که اساساً قانونی وضع نشده است.</a:t>
            </a:r>
          </a:p>
          <a:p>
            <a:pPr marL="0" marR="0" lvl="0" indent="0" algn="just" defTabSz="685800" rtl="1"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fa-IR" sz="2400" b="0" i="0" u="none" strike="noStrike" kern="1200" cap="none" spc="0" normalizeH="0" baseline="0" noProof="0" dirty="0">
                <a:ln>
                  <a:noFill/>
                </a:ln>
                <a:solidFill>
                  <a:srgbClr val="0000FF"/>
                </a:solidFill>
                <a:effectLst/>
                <a:uLnTx/>
                <a:uFillTx/>
                <a:latin typeface="Georgia"/>
                <a:ea typeface="+mn-ea"/>
                <a:cs typeface="B Nazanin" panose="00000400000000000000" pitchFamily="2" charset="-78"/>
              </a:rPr>
              <a:t>آیین نامه در جایی که مخالف یا مغایر با قانون است، تاب مقاومت در برابر قانون را ندارد. تفاوت اساسی قانون و آیین نامه در مراجع تصویب کننده آنها است</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 به طوری که قانون از مجاری مجالس تنقیح و تصویب می‌گردد، ولی آیین نامه توسط سازمان‌های دولتی مصوب می‌گردد؛ ضمن این که ابطال آیین نامه‌های مغایر با قانون با دیوان عدالت اداری است.</a:t>
            </a:r>
          </a:p>
        </p:txBody>
      </p:sp>
    </p:spTree>
    <p:extLst>
      <p:ext uri="{BB962C8B-B14F-4D97-AF65-F5344CB8AC3E}">
        <p14:creationId xmlns:p14="http://schemas.microsoft.com/office/powerpoint/2010/main" val="511799761"/>
      </p:ext>
    </p:extLst>
  </p:cSld>
  <p:clrMapOvr>
    <a:masterClrMapping/>
  </p:clrMapOvr>
  <p:transition spd="med">
    <p:zoom/>
  </p:transition>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8A768F3-315C-91DF-5D67-7A38F3B0B972}"/>
              </a:ext>
            </a:extLst>
          </p:cNvPr>
          <p:cNvSpPr txBox="1">
            <a:spLocks/>
          </p:cNvSpPr>
          <p:nvPr/>
        </p:nvSpPr>
        <p:spPr bwMode="auto">
          <a:xfrm>
            <a:off x="628650" y="365127"/>
            <a:ext cx="7886700" cy="97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a:bodyPr>
          <a:lstStyle>
            <a:lvl1pPr algn="ctr" rtl="0" eaLnBrk="0" fontAlgn="base" hangingPunct="0">
              <a:spcBef>
                <a:spcPct val="0"/>
              </a:spcBef>
              <a:spcAft>
                <a:spcPct val="0"/>
              </a:spcAft>
              <a:defRPr sz="4200" kern="1200">
                <a:solidFill>
                  <a:schemeClr val="accent1"/>
                </a:solidFill>
                <a:effectLst>
                  <a:outerShdw blurRad="38100" dist="38100" dir="2700000" algn="tl">
                    <a:srgbClr val="000000">
                      <a:alpha val="43137"/>
                    </a:srgbClr>
                  </a:outerShdw>
                </a:effectLst>
                <a:latin typeface="+mj-lt"/>
                <a:ea typeface="+mj-ea"/>
                <a:cs typeface="B Titr" panose="00000700000000000000" pitchFamily="2" charset="-78"/>
              </a:defRPr>
            </a:lvl1pPr>
            <a:lvl2pPr algn="ctr" rtl="0" eaLnBrk="0" fontAlgn="base" hangingPunct="0">
              <a:spcBef>
                <a:spcPct val="0"/>
              </a:spcBef>
              <a:spcAft>
                <a:spcPct val="0"/>
              </a:spcAft>
              <a:defRPr sz="3300">
                <a:solidFill>
                  <a:srgbClr val="7B9899"/>
                </a:solidFill>
                <a:latin typeface="Georgia" pitchFamily="18" charset="0"/>
                <a:cs typeface="Arial" pitchFamily="34" charset="0"/>
              </a:defRPr>
            </a:lvl2pPr>
            <a:lvl3pPr algn="ctr" rtl="0" eaLnBrk="0" fontAlgn="base" hangingPunct="0">
              <a:spcBef>
                <a:spcPct val="0"/>
              </a:spcBef>
              <a:spcAft>
                <a:spcPct val="0"/>
              </a:spcAft>
              <a:defRPr sz="3300">
                <a:solidFill>
                  <a:srgbClr val="7B9899"/>
                </a:solidFill>
                <a:latin typeface="Georgia" pitchFamily="18" charset="0"/>
                <a:cs typeface="Arial" pitchFamily="34" charset="0"/>
              </a:defRPr>
            </a:lvl3pPr>
            <a:lvl4pPr algn="ctr" rtl="0" eaLnBrk="0" fontAlgn="base" hangingPunct="0">
              <a:spcBef>
                <a:spcPct val="0"/>
              </a:spcBef>
              <a:spcAft>
                <a:spcPct val="0"/>
              </a:spcAft>
              <a:defRPr sz="3300">
                <a:solidFill>
                  <a:srgbClr val="7B9899"/>
                </a:solidFill>
                <a:latin typeface="Georgia" pitchFamily="18" charset="0"/>
                <a:cs typeface="Arial" pitchFamily="34" charset="0"/>
              </a:defRPr>
            </a:lvl4pPr>
            <a:lvl5pPr algn="ctr" rtl="0" eaLnBrk="0" fontAlgn="base" hangingPunct="0">
              <a:spcBef>
                <a:spcPct val="0"/>
              </a:spcBef>
              <a:spcAft>
                <a:spcPct val="0"/>
              </a:spcAft>
              <a:defRPr sz="3300">
                <a:solidFill>
                  <a:srgbClr val="7B9899"/>
                </a:solidFill>
                <a:latin typeface="Georgia" pitchFamily="18" charset="0"/>
                <a:cs typeface="Arial" pitchFamily="34" charset="0"/>
              </a:defRPr>
            </a:lvl5pPr>
            <a:lvl6pPr marL="457200" algn="ctr" rtl="0" fontAlgn="base">
              <a:spcBef>
                <a:spcPct val="0"/>
              </a:spcBef>
              <a:spcAft>
                <a:spcPct val="0"/>
              </a:spcAft>
              <a:defRPr sz="3300">
                <a:solidFill>
                  <a:srgbClr val="7B9899"/>
                </a:solidFill>
                <a:latin typeface="Georgia" pitchFamily="18" charset="0"/>
                <a:cs typeface="Arial" pitchFamily="34" charset="0"/>
              </a:defRPr>
            </a:lvl6pPr>
            <a:lvl7pPr marL="914400" algn="ctr" rtl="0" fontAlgn="base">
              <a:spcBef>
                <a:spcPct val="0"/>
              </a:spcBef>
              <a:spcAft>
                <a:spcPct val="0"/>
              </a:spcAft>
              <a:defRPr sz="3300">
                <a:solidFill>
                  <a:srgbClr val="7B9899"/>
                </a:solidFill>
                <a:latin typeface="Georgia" pitchFamily="18" charset="0"/>
                <a:cs typeface="Arial" pitchFamily="34" charset="0"/>
              </a:defRPr>
            </a:lvl7pPr>
            <a:lvl8pPr marL="1371600" algn="ctr" rtl="0" fontAlgn="base">
              <a:spcBef>
                <a:spcPct val="0"/>
              </a:spcBef>
              <a:spcAft>
                <a:spcPct val="0"/>
              </a:spcAft>
              <a:defRPr sz="3300">
                <a:solidFill>
                  <a:srgbClr val="7B9899"/>
                </a:solidFill>
                <a:latin typeface="Georgia" pitchFamily="18" charset="0"/>
                <a:cs typeface="Arial" pitchFamily="34" charset="0"/>
              </a:defRPr>
            </a:lvl8pPr>
            <a:lvl9pPr marL="1828800" algn="ctr" rtl="0" fontAlgn="base">
              <a:spcBef>
                <a:spcPct val="0"/>
              </a:spcBef>
              <a:spcAft>
                <a:spcPct val="0"/>
              </a:spcAft>
              <a:defRPr sz="3300">
                <a:solidFill>
                  <a:srgbClr val="7B9899"/>
                </a:solidFill>
                <a:latin typeface="Georgia" pitchFamily="18" charset="0"/>
                <a:cs typeface="Arial" pitchFamily="34" charset="0"/>
              </a:defRPr>
            </a:lvl9p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sz="3600" b="0" i="0" u="none" strike="noStrike" kern="1200" cap="none" spc="0" normalizeH="0" baseline="0" noProof="0" dirty="0">
                <a:ln>
                  <a:noFill/>
                </a:ln>
                <a:solidFill>
                  <a:prstClr val="black"/>
                </a:solidFill>
                <a:effectLst/>
                <a:uLnTx/>
                <a:uFillTx/>
                <a:latin typeface="Georgia"/>
                <a:ea typeface="+mj-ea"/>
                <a:cs typeface="B Titr" panose="00000700000000000000" pitchFamily="2" charset="-78"/>
              </a:rPr>
              <a:t>انواع آیین نامه</a:t>
            </a:r>
            <a:endParaRPr kumimoji="0" lang="en-US" sz="3600" b="0" i="0" u="none" strike="noStrike" kern="1200" cap="none" spc="0" normalizeH="0" baseline="0" noProof="0" dirty="0">
              <a:ln>
                <a:noFill/>
              </a:ln>
              <a:solidFill>
                <a:prstClr val="black"/>
              </a:solidFill>
              <a:effectLst/>
              <a:uLnTx/>
              <a:uFillTx/>
              <a:latin typeface="Georgia"/>
              <a:ea typeface="+mj-ea"/>
              <a:cs typeface="B Titr" panose="00000700000000000000" pitchFamily="2" charset="-78"/>
            </a:endParaRPr>
          </a:p>
        </p:txBody>
      </p:sp>
      <p:sp>
        <p:nvSpPr>
          <p:cNvPr id="3" name="Content Placeholder 2">
            <a:extLst>
              <a:ext uri="{FF2B5EF4-FFF2-40B4-BE49-F238E27FC236}">
                <a16:creationId xmlns:a16="http://schemas.microsoft.com/office/drawing/2014/main" id="{5A16E042-CBD7-6B95-264F-7762FB40FCD0}"/>
              </a:ext>
            </a:extLst>
          </p:cNvPr>
          <p:cNvSpPr txBox="1">
            <a:spLocks/>
          </p:cNvSpPr>
          <p:nvPr/>
        </p:nvSpPr>
        <p:spPr>
          <a:xfrm>
            <a:off x="628650" y="1690690"/>
            <a:ext cx="7886700" cy="505067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r" defTabSz="685800" rtl="1"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endParaRPr>
          </a:p>
        </p:txBody>
      </p:sp>
      <p:sp>
        <p:nvSpPr>
          <p:cNvPr id="2" name="Content Placeholder 2">
            <a:extLst>
              <a:ext uri="{FF2B5EF4-FFF2-40B4-BE49-F238E27FC236}">
                <a16:creationId xmlns:a16="http://schemas.microsoft.com/office/drawing/2014/main" id="{8A427EF7-6AFE-8DC3-5420-E11E466FE5D5}"/>
              </a:ext>
            </a:extLst>
          </p:cNvPr>
          <p:cNvSpPr txBox="1">
            <a:spLocks/>
          </p:cNvSpPr>
          <p:nvPr/>
        </p:nvSpPr>
        <p:spPr>
          <a:xfrm>
            <a:off x="628650" y="1556792"/>
            <a:ext cx="7886700" cy="5301207"/>
          </a:xfrm>
          <a:prstGeom prst="rect">
            <a:avLst/>
          </a:prstGeom>
        </p:spPr>
        <p:txBody>
          <a:bodyPr vert="horz" lIns="91440" tIns="45720" rIns="91440" bIns="45720" rtlCol="0">
            <a:normAutofit fontScale="925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just" defTabSz="685800" rtl="1" eaLnBrk="1" fontAlgn="auto" latinLnBrk="0" hangingPunct="1">
              <a:lnSpc>
                <a:spcPct val="150000"/>
              </a:lnSpc>
              <a:spcBef>
                <a:spcPts val="750"/>
              </a:spcBef>
              <a:spcAft>
                <a:spcPts val="0"/>
              </a:spcAft>
              <a:buClrTx/>
              <a:buSzTx/>
              <a:buFont typeface="Arial" panose="020B0604020202020204" pitchFamily="34" charset="0"/>
              <a:buNone/>
              <a:tabLst/>
              <a:defRPr/>
            </a:pP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الف) </a:t>
            </a:r>
            <a:r>
              <a:rPr kumimoji="0" lang="fa-IR" sz="2400" b="0" i="0" u="none" strike="noStrike" kern="1200" cap="none" spc="0" normalizeH="0" baseline="0" noProof="0" dirty="0">
                <a:ln>
                  <a:noFill/>
                </a:ln>
                <a:solidFill>
                  <a:srgbClr val="FF0000"/>
                </a:solidFill>
                <a:effectLst/>
                <a:uLnTx/>
                <a:uFillTx/>
                <a:latin typeface="Georgia"/>
                <a:ea typeface="+mn-ea"/>
                <a:cs typeface="B Nazanin" panose="00000400000000000000" pitchFamily="2" charset="-78"/>
              </a:rPr>
              <a:t>آیین نامه‌های اجرایی</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 مقرراتی هستند که به حکم صریح یا ضمنی قانونگذار برای تکمیل قانون وضع می‌شوند. به علت عدم استقلال ذاتی آنها به آنها آیین نامه‌های غیرمستقل نیز می‌گویند.</a:t>
            </a:r>
          </a:p>
          <a:p>
            <a:pPr marL="0" marR="0" lvl="0" indent="0" algn="just" defTabSz="685800" rtl="1" eaLnBrk="1" fontAlgn="auto" latinLnBrk="0" hangingPunct="1">
              <a:lnSpc>
                <a:spcPct val="150000"/>
              </a:lnSpc>
              <a:spcBef>
                <a:spcPts val="750"/>
              </a:spcBef>
              <a:spcAft>
                <a:spcPts val="0"/>
              </a:spcAft>
              <a:buClrTx/>
              <a:buSzTx/>
              <a:buFont typeface="Arial" panose="020B0604020202020204" pitchFamily="34" charset="0"/>
              <a:buNone/>
              <a:tabLst/>
              <a:defRPr/>
            </a:pP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ب) </a:t>
            </a:r>
            <a:r>
              <a:rPr kumimoji="0" lang="fa-IR" sz="2400" b="0" i="0" u="none" strike="noStrike" kern="1200" cap="none" spc="0" normalizeH="0" baseline="0" noProof="0" dirty="0">
                <a:ln>
                  <a:noFill/>
                </a:ln>
                <a:solidFill>
                  <a:srgbClr val="FF0000"/>
                </a:solidFill>
                <a:effectLst/>
                <a:uLnTx/>
                <a:uFillTx/>
                <a:latin typeface="Georgia"/>
                <a:ea typeface="+mn-ea"/>
                <a:cs typeface="B Nazanin" panose="00000400000000000000" pitchFamily="2" charset="-78"/>
              </a:rPr>
              <a:t>آیین نامه جایگزین قانون یا آیین نامه‌های تفویضی</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 مقرراتی که با اذن صریح قانونگذار توسط قوه مجریه تدوین می‌شوند اما ماهیتاً با قانون فرقی ندارند.</a:t>
            </a:r>
          </a:p>
          <a:p>
            <a:pPr marL="0" marR="0" lvl="0" indent="0" algn="just" defTabSz="685800" rtl="1" eaLnBrk="1" fontAlgn="auto" latinLnBrk="0" hangingPunct="1">
              <a:lnSpc>
                <a:spcPct val="150000"/>
              </a:lnSpc>
              <a:spcBef>
                <a:spcPts val="750"/>
              </a:spcBef>
              <a:spcAft>
                <a:spcPts val="0"/>
              </a:spcAft>
              <a:buClrTx/>
              <a:buSzTx/>
              <a:buFont typeface="Arial" panose="020B0604020202020204" pitchFamily="34" charset="0"/>
              <a:buNone/>
              <a:tabLst/>
              <a:defRPr/>
            </a:pP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ج) </a:t>
            </a:r>
            <a:r>
              <a:rPr kumimoji="0" lang="fa-IR" sz="2400" b="0" i="0" u="none" strike="noStrike" kern="1200" cap="none" spc="0" normalizeH="0" baseline="0" noProof="0" dirty="0">
                <a:ln>
                  <a:noFill/>
                </a:ln>
                <a:solidFill>
                  <a:srgbClr val="FF0000"/>
                </a:solidFill>
                <a:effectLst/>
                <a:uLnTx/>
                <a:uFillTx/>
                <a:latin typeface="Georgia"/>
                <a:ea typeface="+mn-ea"/>
                <a:cs typeface="B Nazanin" panose="00000400000000000000" pitchFamily="2" charset="-78"/>
              </a:rPr>
              <a:t>آیین نامه مستقل</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 مقامات اجرایی به موجب اصل 138 می‌توانند در حدود اختیاراتشان اقدام به وضع آیین نامه نمایند. این نوع آیین نامه‌ها مستقل از قانون برای انتظام روابط افراد به کار می‌روند و بسیار متنوع‌اند، مانند آیین نامه‌های انتخاباتی، شهرداری، امور مالی، استخدامی و … و مقامات واضع آن هیأت وزیران، وزیر، و … می‌باشند.</a:t>
            </a:r>
            <a:endParaRPr kumimoji="0" lang="en-US"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endParaRPr>
          </a:p>
        </p:txBody>
      </p:sp>
    </p:spTree>
    <p:extLst>
      <p:ext uri="{BB962C8B-B14F-4D97-AF65-F5344CB8AC3E}">
        <p14:creationId xmlns:p14="http://schemas.microsoft.com/office/powerpoint/2010/main" val="3142953513"/>
      </p:ext>
    </p:extLst>
  </p:cSld>
  <p:clrMapOvr>
    <a:masterClrMapping/>
  </p:clrMapOvr>
  <p:transition spd="med">
    <p:zoom/>
  </p:transition>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8A768F3-315C-91DF-5D67-7A38F3B0B972}"/>
              </a:ext>
            </a:extLst>
          </p:cNvPr>
          <p:cNvSpPr txBox="1">
            <a:spLocks/>
          </p:cNvSpPr>
          <p:nvPr/>
        </p:nvSpPr>
        <p:spPr bwMode="auto">
          <a:xfrm>
            <a:off x="628650" y="-99392"/>
            <a:ext cx="7886700" cy="97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a:bodyPr>
          <a:lstStyle>
            <a:lvl1pPr algn="ctr" rtl="0" eaLnBrk="0" fontAlgn="base" hangingPunct="0">
              <a:spcBef>
                <a:spcPct val="0"/>
              </a:spcBef>
              <a:spcAft>
                <a:spcPct val="0"/>
              </a:spcAft>
              <a:defRPr sz="4200" kern="1200">
                <a:solidFill>
                  <a:schemeClr val="accent1"/>
                </a:solidFill>
                <a:effectLst>
                  <a:outerShdw blurRad="38100" dist="38100" dir="2700000" algn="tl">
                    <a:srgbClr val="000000">
                      <a:alpha val="43137"/>
                    </a:srgbClr>
                  </a:outerShdw>
                </a:effectLst>
                <a:latin typeface="+mj-lt"/>
                <a:ea typeface="+mj-ea"/>
                <a:cs typeface="B Titr" panose="00000700000000000000" pitchFamily="2" charset="-78"/>
              </a:defRPr>
            </a:lvl1pPr>
            <a:lvl2pPr algn="ctr" rtl="0" eaLnBrk="0" fontAlgn="base" hangingPunct="0">
              <a:spcBef>
                <a:spcPct val="0"/>
              </a:spcBef>
              <a:spcAft>
                <a:spcPct val="0"/>
              </a:spcAft>
              <a:defRPr sz="3300">
                <a:solidFill>
                  <a:srgbClr val="7B9899"/>
                </a:solidFill>
                <a:latin typeface="Georgia" pitchFamily="18" charset="0"/>
                <a:cs typeface="Arial" pitchFamily="34" charset="0"/>
              </a:defRPr>
            </a:lvl2pPr>
            <a:lvl3pPr algn="ctr" rtl="0" eaLnBrk="0" fontAlgn="base" hangingPunct="0">
              <a:spcBef>
                <a:spcPct val="0"/>
              </a:spcBef>
              <a:spcAft>
                <a:spcPct val="0"/>
              </a:spcAft>
              <a:defRPr sz="3300">
                <a:solidFill>
                  <a:srgbClr val="7B9899"/>
                </a:solidFill>
                <a:latin typeface="Georgia" pitchFamily="18" charset="0"/>
                <a:cs typeface="Arial" pitchFamily="34" charset="0"/>
              </a:defRPr>
            </a:lvl3pPr>
            <a:lvl4pPr algn="ctr" rtl="0" eaLnBrk="0" fontAlgn="base" hangingPunct="0">
              <a:spcBef>
                <a:spcPct val="0"/>
              </a:spcBef>
              <a:spcAft>
                <a:spcPct val="0"/>
              </a:spcAft>
              <a:defRPr sz="3300">
                <a:solidFill>
                  <a:srgbClr val="7B9899"/>
                </a:solidFill>
                <a:latin typeface="Georgia" pitchFamily="18" charset="0"/>
                <a:cs typeface="Arial" pitchFamily="34" charset="0"/>
              </a:defRPr>
            </a:lvl4pPr>
            <a:lvl5pPr algn="ctr" rtl="0" eaLnBrk="0" fontAlgn="base" hangingPunct="0">
              <a:spcBef>
                <a:spcPct val="0"/>
              </a:spcBef>
              <a:spcAft>
                <a:spcPct val="0"/>
              </a:spcAft>
              <a:defRPr sz="3300">
                <a:solidFill>
                  <a:srgbClr val="7B9899"/>
                </a:solidFill>
                <a:latin typeface="Georgia" pitchFamily="18" charset="0"/>
                <a:cs typeface="Arial" pitchFamily="34" charset="0"/>
              </a:defRPr>
            </a:lvl5pPr>
            <a:lvl6pPr marL="457200" algn="ctr" rtl="0" fontAlgn="base">
              <a:spcBef>
                <a:spcPct val="0"/>
              </a:spcBef>
              <a:spcAft>
                <a:spcPct val="0"/>
              </a:spcAft>
              <a:defRPr sz="3300">
                <a:solidFill>
                  <a:srgbClr val="7B9899"/>
                </a:solidFill>
                <a:latin typeface="Georgia" pitchFamily="18" charset="0"/>
                <a:cs typeface="Arial" pitchFamily="34" charset="0"/>
              </a:defRPr>
            </a:lvl6pPr>
            <a:lvl7pPr marL="914400" algn="ctr" rtl="0" fontAlgn="base">
              <a:spcBef>
                <a:spcPct val="0"/>
              </a:spcBef>
              <a:spcAft>
                <a:spcPct val="0"/>
              </a:spcAft>
              <a:defRPr sz="3300">
                <a:solidFill>
                  <a:srgbClr val="7B9899"/>
                </a:solidFill>
                <a:latin typeface="Georgia" pitchFamily="18" charset="0"/>
                <a:cs typeface="Arial" pitchFamily="34" charset="0"/>
              </a:defRPr>
            </a:lvl7pPr>
            <a:lvl8pPr marL="1371600" algn="ctr" rtl="0" fontAlgn="base">
              <a:spcBef>
                <a:spcPct val="0"/>
              </a:spcBef>
              <a:spcAft>
                <a:spcPct val="0"/>
              </a:spcAft>
              <a:defRPr sz="3300">
                <a:solidFill>
                  <a:srgbClr val="7B9899"/>
                </a:solidFill>
                <a:latin typeface="Georgia" pitchFamily="18" charset="0"/>
                <a:cs typeface="Arial" pitchFamily="34" charset="0"/>
              </a:defRPr>
            </a:lvl8pPr>
            <a:lvl9pPr marL="1828800" algn="ctr" rtl="0" fontAlgn="base">
              <a:spcBef>
                <a:spcPct val="0"/>
              </a:spcBef>
              <a:spcAft>
                <a:spcPct val="0"/>
              </a:spcAft>
              <a:defRPr sz="3300">
                <a:solidFill>
                  <a:srgbClr val="7B9899"/>
                </a:solidFill>
                <a:latin typeface="Georgia" pitchFamily="18" charset="0"/>
                <a:cs typeface="Arial" pitchFamily="34" charset="0"/>
              </a:defRPr>
            </a:lvl9p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sz="3600" b="0" i="0" u="none" strike="noStrike" kern="1200" cap="none" spc="0" normalizeH="0" baseline="0" noProof="0" dirty="0">
                <a:ln>
                  <a:noFill/>
                </a:ln>
                <a:solidFill>
                  <a:prstClr val="black"/>
                </a:solidFill>
                <a:effectLst/>
                <a:uLnTx/>
                <a:uFillTx/>
                <a:latin typeface="Georgia"/>
                <a:ea typeface="+mj-ea"/>
                <a:cs typeface="B Titr" panose="00000700000000000000" pitchFamily="2" charset="-78"/>
              </a:rPr>
              <a:t>اصل ۱۳۸ قانون اساسی جمهوری اسلامی ایران</a:t>
            </a:r>
            <a:endParaRPr kumimoji="0" lang="en-US" sz="3600" b="0" i="0" u="none" strike="noStrike" kern="1200" cap="none" spc="0" normalizeH="0" baseline="0" noProof="0" dirty="0">
              <a:ln>
                <a:noFill/>
              </a:ln>
              <a:solidFill>
                <a:prstClr val="black"/>
              </a:solidFill>
              <a:effectLst/>
              <a:uLnTx/>
              <a:uFillTx/>
              <a:latin typeface="Georgia"/>
              <a:ea typeface="+mj-ea"/>
              <a:cs typeface="B Titr" panose="00000700000000000000" pitchFamily="2" charset="-78"/>
            </a:endParaRPr>
          </a:p>
        </p:txBody>
      </p:sp>
      <p:sp>
        <p:nvSpPr>
          <p:cNvPr id="3" name="Content Placeholder 2">
            <a:extLst>
              <a:ext uri="{FF2B5EF4-FFF2-40B4-BE49-F238E27FC236}">
                <a16:creationId xmlns:a16="http://schemas.microsoft.com/office/drawing/2014/main" id="{5A16E042-CBD7-6B95-264F-7762FB40FCD0}"/>
              </a:ext>
            </a:extLst>
          </p:cNvPr>
          <p:cNvSpPr txBox="1">
            <a:spLocks/>
          </p:cNvSpPr>
          <p:nvPr/>
        </p:nvSpPr>
        <p:spPr>
          <a:xfrm>
            <a:off x="628650" y="1690690"/>
            <a:ext cx="7886700" cy="505067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r" defTabSz="685800" rtl="1"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endParaRPr>
          </a:p>
        </p:txBody>
      </p:sp>
      <p:sp>
        <p:nvSpPr>
          <p:cNvPr id="2" name="Content Placeholder 2">
            <a:extLst>
              <a:ext uri="{FF2B5EF4-FFF2-40B4-BE49-F238E27FC236}">
                <a16:creationId xmlns:a16="http://schemas.microsoft.com/office/drawing/2014/main" id="{8A427EF7-6AFE-8DC3-5420-E11E466FE5D5}"/>
              </a:ext>
            </a:extLst>
          </p:cNvPr>
          <p:cNvSpPr txBox="1">
            <a:spLocks/>
          </p:cNvSpPr>
          <p:nvPr/>
        </p:nvSpPr>
        <p:spPr>
          <a:xfrm>
            <a:off x="628650" y="876250"/>
            <a:ext cx="7886700" cy="5981749"/>
          </a:xfrm>
          <a:prstGeom prst="rect">
            <a:avLst/>
          </a:prstGeom>
        </p:spPr>
        <p:txBody>
          <a:bodyPr vert="horz" lIns="91440" tIns="45720" rIns="91440" bIns="45720" rtlCol="0">
            <a:normAutofit fontScale="925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just" defTabSz="914400" rtl="1" eaLnBrk="0" fontAlgn="base" latinLnBrk="0" hangingPunct="0">
              <a:lnSpc>
                <a:spcPct val="150000"/>
              </a:lnSpc>
              <a:spcBef>
                <a:spcPct val="20000"/>
              </a:spcBef>
              <a:spcAft>
                <a:spcPct val="0"/>
              </a:spcAft>
              <a:buClr>
                <a:srgbClr val="D16349"/>
              </a:buClr>
              <a:buSzPct val="85000"/>
              <a:buFont typeface="Arial" panose="020B0604020202020204" pitchFamily="34" charset="0"/>
              <a:buNone/>
              <a:tabLst/>
              <a:defRPr/>
            </a:pP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علاوه بر مواردی که </a:t>
            </a:r>
            <a:r>
              <a:rPr kumimoji="0" lang="fa-IR" sz="2400" b="0" i="0" u="none" strike="noStrike" kern="1200" cap="none" spc="0" normalizeH="0" baseline="0" noProof="0" dirty="0">
                <a:ln>
                  <a:noFill/>
                </a:ln>
                <a:solidFill>
                  <a:srgbClr val="FF0000"/>
                </a:solidFill>
                <a:effectLst/>
                <a:uLnTx/>
                <a:uFillTx/>
                <a:latin typeface="Georgia"/>
                <a:ea typeface="+mn-ea"/>
                <a:cs typeface="B Nazanin" panose="00000400000000000000" pitchFamily="2" charset="-78"/>
              </a:rPr>
              <a:t>هیات وزیران یا وزیری </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مامور تدوین آیین‌نامه‌های اجرایی قوانین می‌شود، </a:t>
            </a:r>
            <a:r>
              <a:rPr kumimoji="0" lang="fa-IR" sz="2400" b="0" i="0" u="none" strike="noStrike" kern="1200" cap="none" spc="0" normalizeH="0" baseline="0" noProof="0" dirty="0">
                <a:ln>
                  <a:noFill/>
                </a:ln>
                <a:solidFill>
                  <a:srgbClr val="FF0000"/>
                </a:solidFill>
                <a:effectLst/>
                <a:uLnTx/>
                <a:uFillTx/>
                <a:latin typeface="Georgia"/>
                <a:ea typeface="+mn-ea"/>
                <a:cs typeface="B Nazanin" panose="00000400000000000000" pitchFamily="2" charset="-78"/>
              </a:rPr>
              <a:t>هیات وزیران </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حق دارد برای انجام وظایف اداری و تامین اجرای قوانین و تنظیم سازمان‌های اداری به وضع تصویب‌نامه و آیین‌نامه بپردازد. </a:t>
            </a:r>
            <a:r>
              <a:rPr kumimoji="0" lang="fa-IR" sz="2400" b="0" i="0" u="none" strike="noStrike" kern="1200" cap="none" spc="0" normalizeH="0" baseline="0" noProof="0" dirty="0">
                <a:ln>
                  <a:noFill/>
                </a:ln>
                <a:solidFill>
                  <a:srgbClr val="FF0000"/>
                </a:solidFill>
                <a:effectLst/>
                <a:uLnTx/>
                <a:uFillTx/>
                <a:latin typeface="Georgia"/>
                <a:ea typeface="+mn-ea"/>
                <a:cs typeface="B Nazanin" panose="00000400000000000000" pitchFamily="2" charset="-78"/>
              </a:rPr>
              <a:t>هر یک از وزیران نیز در حدود وظایف خویش و مصوبات هیات وزیران </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حق وضع آیین‌نامه و صدور بخشنامه را دارد </a:t>
            </a:r>
            <a:r>
              <a:rPr kumimoji="0" lang="fa-IR" sz="2400" b="0" i="0" u="sng" strike="noStrike" kern="1200" cap="none" spc="0" normalizeH="0" baseline="0" noProof="0" dirty="0">
                <a:ln>
                  <a:noFill/>
                </a:ln>
                <a:solidFill>
                  <a:srgbClr val="0000FF"/>
                </a:solidFill>
                <a:effectLst/>
                <a:uLnTx/>
                <a:uFillTx/>
                <a:latin typeface="Georgia"/>
                <a:ea typeface="+mn-ea"/>
                <a:cs typeface="B Nazanin" panose="00000400000000000000" pitchFamily="2" charset="-78"/>
              </a:rPr>
              <a:t>ولی مفاد این مقررات نباید با متن و روح قوانین مخالف باشد.</a:t>
            </a:r>
          </a:p>
          <a:p>
            <a:pPr marL="0" marR="0" lvl="0" indent="0" algn="just" defTabSz="914400" rtl="1" eaLnBrk="0" fontAlgn="base" latinLnBrk="0" hangingPunct="0">
              <a:lnSpc>
                <a:spcPct val="150000"/>
              </a:lnSpc>
              <a:spcBef>
                <a:spcPct val="20000"/>
              </a:spcBef>
              <a:spcAft>
                <a:spcPct val="0"/>
              </a:spcAft>
              <a:buClr>
                <a:srgbClr val="D16349"/>
              </a:buClr>
              <a:buSzPct val="85000"/>
              <a:buFont typeface="Arial" panose="020B0604020202020204" pitchFamily="34" charset="0"/>
              <a:buNone/>
              <a:tabLst/>
              <a:defRPr/>
            </a:pP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دولت می‌تواند تصویب برخی از امور مربوط به وظایف خود را به کمیسیون‌های متشکل از چند وزیر واگذار نماید. مصوبات این کمیسیون‌ها در محدوده قوانین </a:t>
            </a:r>
            <a:r>
              <a:rPr kumimoji="0" lang="fa-IR" sz="2400" b="0" i="0" u="none" strike="noStrike" kern="1200" cap="none" spc="0" normalizeH="0" baseline="0" noProof="0" dirty="0">
                <a:ln>
                  <a:noFill/>
                </a:ln>
                <a:solidFill>
                  <a:srgbClr val="0000FF"/>
                </a:solidFill>
                <a:effectLst/>
                <a:uLnTx/>
                <a:uFillTx/>
                <a:latin typeface="Georgia"/>
                <a:ea typeface="+mn-ea"/>
                <a:cs typeface="B Nazanin" panose="00000400000000000000" pitchFamily="2" charset="-78"/>
              </a:rPr>
              <a:t>پس از تایید رئیس جمهور</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 لازم‌الاجرا است.</a:t>
            </a:r>
          </a:p>
          <a:p>
            <a:pPr marL="0" marR="0" lvl="0" indent="0" algn="just" defTabSz="914400" rtl="1" eaLnBrk="0" fontAlgn="base" latinLnBrk="0" hangingPunct="0">
              <a:lnSpc>
                <a:spcPct val="150000"/>
              </a:lnSpc>
              <a:spcBef>
                <a:spcPct val="20000"/>
              </a:spcBef>
              <a:spcAft>
                <a:spcPct val="0"/>
              </a:spcAft>
              <a:buClr>
                <a:srgbClr val="D16349"/>
              </a:buClr>
              <a:buSzPct val="85000"/>
              <a:buFont typeface="Arial" panose="020B0604020202020204" pitchFamily="34" charset="0"/>
              <a:buNone/>
              <a:tabLst/>
              <a:defRPr/>
            </a:pPr>
            <a:r>
              <a:rPr kumimoji="0" lang="fa-IR" sz="2400" b="0" i="0" u="sng" strike="noStrike" kern="1200" cap="none" spc="0" normalizeH="0" baseline="0" noProof="0" dirty="0">
                <a:ln>
                  <a:noFill/>
                </a:ln>
                <a:solidFill>
                  <a:prstClr val="black"/>
                </a:solidFill>
                <a:effectLst/>
                <a:uLnTx/>
                <a:uFillTx/>
                <a:latin typeface="Georgia"/>
                <a:ea typeface="+mn-ea"/>
                <a:cs typeface="B Nazanin" panose="00000400000000000000" pitchFamily="2" charset="-78"/>
              </a:rPr>
              <a:t>تصویب‌نامه‌ها و آیین‌نامه‌های دولت و مصوبات کمیسیون‌های مذکور در این اصل‏، ضمن ابلاغ برای اجرا به اطلاع رئیس مجلس شورای اسلامی می‌رسد تا در صورتی که آنها را بر خلاف قوانین بیابد با ذکر دلیل برای تجدیدنظر به هیات وزیران بفرستند.</a:t>
            </a:r>
          </a:p>
        </p:txBody>
      </p:sp>
    </p:spTree>
    <p:extLst>
      <p:ext uri="{BB962C8B-B14F-4D97-AF65-F5344CB8AC3E}">
        <p14:creationId xmlns:p14="http://schemas.microsoft.com/office/powerpoint/2010/main" val="4030011481"/>
      </p:ext>
    </p:extLst>
  </p:cSld>
  <p:clrMapOvr>
    <a:masterClrMapping/>
  </p:clrMapOvr>
  <p:transition spd="med">
    <p:zo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rtl="1" eaLnBrk="1" hangingPunct="1"/>
            <a:r>
              <a:rPr lang="fa-IR" altLang="fa-IR" sz="4800" dirty="0"/>
              <a:t>فهرست قانون محاسبات عمومی</a:t>
            </a:r>
            <a:endParaRPr lang="en-US" altLang="fa-IR" dirty="0">
              <a:cs typeface="2  Nazanin" pitchFamily="2" charset="-78"/>
            </a:endParaRPr>
          </a:p>
        </p:txBody>
      </p:sp>
      <p:sp>
        <p:nvSpPr>
          <p:cNvPr id="15363"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fa-IR" altLang="fa-IR" sz="1200" b="0" i="0" u="none" strike="noStrike" kern="1200" cap="none" spc="0" normalizeH="0" baseline="0" noProof="0">
                <a:ln>
                  <a:noFill/>
                </a:ln>
                <a:solidFill>
                  <a:srgbClr val="FFFFFF"/>
                </a:solidFill>
                <a:effectLst/>
                <a:uLnTx/>
                <a:uFillTx/>
                <a:latin typeface="Verdana" panose="020B0604030504040204" pitchFamily="34" charset="0"/>
                <a:ea typeface="+mn-ea"/>
                <a:cs typeface="2  Nazanin" pitchFamily="2" charset="-78"/>
              </a:rPr>
              <a:t>آيين نامه مالي و معاملاتي </a:t>
            </a:r>
            <a:endParaRPr kumimoji="0" lang="en-US" altLang="fa-IR" sz="1200" b="0" i="0" u="none" strike="noStrike" kern="1200" cap="none" spc="0" normalizeH="0" baseline="0" noProof="0">
              <a:ln>
                <a:noFill/>
              </a:ln>
              <a:solidFill>
                <a:srgbClr val="FFFFFF"/>
              </a:solidFill>
              <a:effectLst/>
              <a:uLnTx/>
              <a:uFillTx/>
              <a:latin typeface="Verdana" panose="020B0604030504040204" pitchFamily="34" charset="0"/>
              <a:ea typeface="+mn-ea"/>
              <a:cs typeface="2  Nazanin" pitchFamily="2" charset="-78"/>
            </a:endParaRPr>
          </a:p>
        </p:txBody>
      </p:sp>
      <p:sp>
        <p:nvSpPr>
          <p:cNvPr id="4" name="Content Placeholder 3"/>
          <p:cNvSpPr>
            <a:spLocks noGrp="1"/>
          </p:cNvSpPr>
          <p:nvPr>
            <p:ph sz="quarter" idx="4294967295"/>
          </p:nvPr>
        </p:nvSpPr>
        <p:spPr>
          <a:xfrm>
            <a:off x="0" y="1268760"/>
            <a:ext cx="8504238" cy="4830415"/>
          </a:xfrm>
        </p:spPr>
        <p:txBody>
          <a:bodyPr>
            <a:normAutofit/>
          </a:bodyPr>
          <a:lstStyle/>
          <a:p>
            <a:pPr marL="514350" indent="-514350" algn="r" rtl="1" eaLnBrk="1" fontAlgn="auto" hangingPunct="1">
              <a:spcAft>
                <a:spcPts val="0"/>
              </a:spcAft>
              <a:buClr>
                <a:srgbClr val="0000FF"/>
              </a:buClr>
              <a:buFont typeface="+mj-lt"/>
              <a:buAutoNum type="arabicParenR"/>
              <a:defRPr/>
            </a:pPr>
            <a:endParaRPr lang="fa-IR" dirty="0">
              <a:solidFill>
                <a:schemeClr val="tx1">
                  <a:lumMod val="95000"/>
                  <a:lumOff val="5000"/>
                </a:schemeClr>
              </a:solidFill>
              <a:effectLst>
                <a:outerShdw blurRad="38100" dist="38100" dir="2700000" algn="tl">
                  <a:srgbClr val="000000">
                    <a:alpha val="43137"/>
                  </a:srgbClr>
                </a:outerShdw>
              </a:effectLst>
              <a:cs typeface="B Nazanin" panose="00000400000000000000" pitchFamily="2" charset="-78"/>
            </a:endParaRPr>
          </a:p>
          <a:p>
            <a:pPr marL="0" indent="0" algn="r" rtl="1" eaLnBrk="1" fontAlgn="auto" hangingPunct="1">
              <a:spcAft>
                <a:spcPts val="0"/>
              </a:spcAft>
              <a:buClr>
                <a:srgbClr val="0000FF"/>
              </a:buClr>
              <a:buNone/>
              <a:defRPr/>
            </a:pPr>
            <a:r>
              <a:rPr lang="fa-IR" dirty="0">
                <a:solidFill>
                  <a:srgbClr val="00B0F0"/>
                </a:solidFill>
                <a:effectLst>
                  <a:outerShdw blurRad="38100" dist="38100" dir="2700000" algn="tl">
                    <a:srgbClr val="000000">
                      <a:alpha val="43137"/>
                    </a:srgbClr>
                  </a:outerShdw>
                </a:effectLst>
              </a:rPr>
              <a:t>فصل اول : تعاریف</a:t>
            </a:r>
          </a:p>
          <a:p>
            <a:pPr marL="0" indent="0" algn="r" rtl="1" eaLnBrk="1" fontAlgn="auto" hangingPunct="1">
              <a:spcAft>
                <a:spcPts val="0"/>
              </a:spcAft>
              <a:buClr>
                <a:srgbClr val="0000FF"/>
              </a:buClr>
              <a:buNone/>
              <a:defRPr/>
            </a:pPr>
            <a:r>
              <a:rPr lang="fa-IR" dirty="0">
                <a:solidFill>
                  <a:srgbClr val="00B0F0"/>
                </a:solidFill>
                <a:effectLst>
                  <a:outerShdw blurRad="38100" dist="38100" dir="2700000" algn="tl">
                    <a:srgbClr val="000000">
                      <a:alpha val="43137"/>
                    </a:srgbClr>
                  </a:outerShdw>
                </a:effectLst>
              </a:rPr>
              <a:t>فصل دوم : </a:t>
            </a:r>
            <a:r>
              <a:rPr lang="ar-SA" dirty="0">
                <a:solidFill>
                  <a:srgbClr val="00B0F0"/>
                </a:solidFill>
                <a:effectLst>
                  <a:outerShdw blurRad="38100" dist="38100" dir="2700000" algn="tl">
                    <a:srgbClr val="000000">
                      <a:alpha val="43137"/>
                    </a:srgbClr>
                  </a:outerShdw>
                </a:effectLst>
              </a:rPr>
              <a:t>اجراي بودجه</a:t>
            </a:r>
            <a:endParaRPr lang="fa-IR" dirty="0">
              <a:solidFill>
                <a:srgbClr val="00B0F0"/>
              </a:solidFill>
              <a:effectLst>
                <a:outerShdw blurRad="38100" dist="38100" dir="2700000" algn="tl">
                  <a:srgbClr val="000000">
                    <a:alpha val="43137"/>
                  </a:srgbClr>
                </a:outerShdw>
              </a:effectLst>
            </a:endParaRPr>
          </a:p>
          <a:p>
            <a:pPr marL="442913" indent="0" algn="r" rtl="1" eaLnBrk="1" fontAlgn="auto" hangingPunct="1">
              <a:spcAft>
                <a:spcPts val="0"/>
              </a:spcAft>
              <a:buClr>
                <a:srgbClr val="0000FF"/>
              </a:buClr>
              <a:buNone/>
              <a:defRPr/>
            </a:pPr>
            <a:r>
              <a:rPr lang="ar-SA" sz="1800" dirty="0">
                <a:solidFill>
                  <a:srgbClr val="0000FF"/>
                </a:solidFill>
                <a:effectLst>
                  <a:outerShdw blurRad="38100" dist="38100" dir="2700000" algn="tl">
                    <a:srgbClr val="000000">
                      <a:alpha val="43137"/>
                    </a:srgbClr>
                  </a:outerShdw>
                </a:effectLst>
              </a:rPr>
              <a:t>بخش 1 - درآمدها و ساير منابع تأمين اعتبار</a:t>
            </a:r>
            <a:endParaRPr lang="fa-IR" sz="1800" dirty="0">
              <a:solidFill>
                <a:srgbClr val="0000FF"/>
              </a:solidFill>
              <a:effectLst>
                <a:outerShdw blurRad="38100" dist="38100" dir="2700000" algn="tl">
                  <a:srgbClr val="000000">
                    <a:alpha val="43137"/>
                  </a:srgbClr>
                </a:outerShdw>
              </a:effectLst>
            </a:endParaRPr>
          </a:p>
          <a:p>
            <a:pPr marL="442913" indent="0" algn="r" rtl="1" eaLnBrk="1" fontAlgn="auto" hangingPunct="1">
              <a:spcAft>
                <a:spcPts val="0"/>
              </a:spcAft>
              <a:buClr>
                <a:srgbClr val="0000FF"/>
              </a:buClr>
              <a:buNone/>
              <a:defRPr/>
            </a:pPr>
            <a:r>
              <a:rPr lang="ar-SA" sz="1800" dirty="0">
                <a:solidFill>
                  <a:srgbClr val="0000FF"/>
                </a:solidFill>
                <a:effectLst>
                  <a:outerShdw blurRad="38100" dist="38100" dir="2700000" algn="tl">
                    <a:srgbClr val="000000">
                      <a:alpha val="43137"/>
                    </a:srgbClr>
                  </a:outerShdw>
                </a:effectLst>
              </a:rPr>
              <a:t>‌بخش 2 - هزينه‌ها و ساير پرداخت</a:t>
            </a:r>
            <a:r>
              <a:rPr lang="fa-IR" sz="1800" dirty="0">
                <a:solidFill>
                  <a:srgbClr val="0000FF"/>
                </a:solidFill>
                <a:effectLst>
                  <a:outerShdw blurRad="38100" dist="38100" dir="2700000" algn="tl">
                    <a:srgbClr val="000000">
                      <a:alpha val="43137"/>
                    </a:srgbClr>
                  </a:outerShdw>
                </a:effectLst>
              </a:rPr>
              <a:t>‌</a:t>
            </a:r>
            <a:r>
              <a:rPr lang="ar-SA" sz="1800" dirty="0">
                <a:solidFill>
                  <a:srgbClr val="0000FF"/>
                </a:solidFill>
                <a:effectLst>
                  <a:outerShdw blurRad="38100" dist="38100" dir="2700000" algn="tl">
                    <a:srgbClr val="000000">
                      <a:alpha val="43137"/>
                    </a:srgbClr>
                  </a:outerShdw>
                </a:effectLst>
              </a:rPr>
              <a:t>ها</a:t>
            </a:r>
            <a:endParaRPr lang="fa-IR" sz="1800" dirty="0">
              <a:solidFill>
                <a:srgbClr val="0000FF"/>
              </a:solidFill>
              <a:effectLst>
                <a:outerShdw blurRad="38100" dist="38100" dir="2700000" algn="tl">
                  <a:srgbClr val="000000">
                    <a:alpha val="43137"/>
                  </a:srgbClr>
                </a:outerShdw>
              </a:effectLst>
            </a:endParaRPr>
          </a:p>
          <a:p>
            <a:pPr marL="442913" indent="0" algn="r" rtl="1" eaLnBrk="1" fontAlgn="auto" hangingPunct="1">
              <a:spcAft>
                <a:spcPts val="0"/>
              </a:spcAft>
              <a:buClr>
                <a:srgbClr val="0000FF"/>
              </a:buClr>
              <a:buNone/>
              <a:defRPr/>
            </a:pPr>
            <a:r>
              <a:rPr lang="ar-SA" sz="1800" dirty="0">
                <a:solidFill>
                  <a:srgbClr val="0000FF"/>
                </a:solidFill>
                <a:effectLst>
                  <a:outerShdw blurRad="38100" dist="38100" dir="2700000" algn="tl">
                    <a:srgbClr val="000000">
                      <a:alpha val="43137"/>
                    </a:srgbClr>
                  </a:outerShdw>
                </a:effectLst>
              </a:rPr>
              <a:t>‌بخش 3 - معاملات دولتي</a:t>
            </a:r>
            <a:endParaRPr lang="fa-IR" sz="1800" dirty="0">
              <a:solidFill>
                <a:srgbClr val="0000FF"/>
              </a:solidFill>
              <a:effectLst>
                <a:outerShdw blurRad="38100" dist="38100" dir="2700000" algn="tl">
                  <a:srgbClr val="000000">
                    <a:alpha val="43137"/>
                  </a:srgbClr>
                </a:outerShdw>
              </a:effectLst>
            </a:endParaRPr>
          </a:p>
          <a:p>
            <a:pPr marL="0" indent="0" algn="r" rtl="1" eaLnBrk="1" fontAlgn="auto" hangingPunct="1">
              <a:spcAft>
                <a:spcPts val="0"/>
              </a:spcAft>
              <a:buClr>
                <a:srgbClr val="0000FF"/>
              </a:buClr>
              <a:buNone/>
              <a:defRPr/>
            </a:pPr>
            <a:r>
              <a:rPr lang="fa-IR" dirty="0">
                <a:solidFill>
                  <a:srgbClr val="00B0F0"/>
                </a:solidFill>
                <a:effectLst>
                  <a:outerShdw blurRad="38100" dist="38100" dir="2700000" algn="tl">
                    <a:srgbClr val="000000">
                      <a:alpha val="43137"/>
                    </a:srgbClr>
                  </a:outerShdw>
                </a:effectLst>
              </a:rPr>
              <a:t>فصل سوم : </a:t>
            </a:r>
            <a:r>
              <a:rPr lang="ar-SA" dirty="0">
                <a:solidFill>
                  <a:srgbClr val="00B0F0"/>
                </a:solidFill>
                <a:effectLst>
                  <a:outerShdw blurRad="38100" dist="38100" dir="2700000" algn="tl">
                    <a:srgbClr val="000000">
                      <a:alpha val="43137"/>
                    </a:srgbClr>
                  </a:outerShdw>
                </a:effectLst>
              </a:rPr>
              <a:t>نظارت مالي</a:t>
            </a:r>
            <a:endParaRPr lang="fa-IR" dirty="0">
              <a:solidFill>
                <a:srgbClr val="00B0F0"/>
              </a:solidFill>
              <a:effectLst>
                <a:outerShdw blurRad="38100" dist="38100" dir="2700000" algn="tl">
                  <a:srgbClr val="000000">
                    <a:alpha val="43137"/>
                  </a:srgbClr>
                </a:outerShdw>
              </a:effectLst>
            </a:endParaRPr>
          </a:p>
          <a:p>
            <a:pPr marL="0" indent="0" algn="r" rtl="1" eaLnBrk="1" fontAlgn="auto" hangingPunct="1">
              <a:spcAft>
                <a:spcPts val="0"/>
              </a:spcAft>
              <a:buClr>
                <a:srgbClr val="0000FF"/>
              </a:buClr>
              <a:buNone/>
              <a:defRPr/>
            </a:pPr>
            <a:r>
              <a:rPr lang="fa-IR" dirty="0">
                <a:solidFill>
                  <a:srgbClr val="00B0F0"/>
                </a:solidFill>
                <a:effectLst>
                  <a:outerShdw blurRad="38100" dist="38100" dir="2700000" algn="tl">
                    <a:srgbClr val="000000">
                      <a:alpha val="43137"/>
                    </a:srgbClr>
                  </a:outerShdw>
                </a:effectLst>
              </a:rPr>
              <a:t>فصل چهارم : </a:t>
            </a:r>
            <a:r>
              <a:rPr lang="ar-SA" dirty="0">
                <a:solidFill>
                  <a:srgbClr val="00B0F0"/>
                </a:solidFill>
                <a:effectLst>
                  <a:outerShdw blurRad="38100" dist="38100" dir="2700000" algn="tl">
                    <a:srgbClr val="000000">
                      <a:alpha val="43137"/>
                    </a:srgbClr>
                  </a:outerShdw>
                </a:effectLst>
              </a:rPr>
              <a:t>تنظيم حساب و تفريغ بودجه</a:t>
            </a:r>
            <a:r>
              <a:rPr lang="fa-IR" dirty="0">
                <a:solidFill>
                  <a:srgbClr val="00B0F0"/>
                </a:solidFill>
                <a:effectLst>
                  <a:outerShdw blurRad="38100" dist="38100" dir="2700000" algn="tl">
                    <a:srgbClr val="000000">
                      <a:alpha val="43137"/>
                    </a:srgbClr>
                  </a:outerShdw>
                </a:effectLst>
                <a:hlinkClick r:id="rId2" action="ppaction://hlinksldjump">
                  <a:extLst>
                    <a:ext uri="{A12FA001-AC4F-418D-AE19-62706E023703}">
                      <ahyp:hlinkClr xmlns:ahyp="http://schemas.microsoft.com/office/drawing/2018/hyperlinkcolor" xmlns="" val="tx"/>
                    </a:ext>
                  </a:extLst>
                </a:hlinkClick>
              </a:rPr>
              <a:t> </a:t>
            </a:r>
            <a:endParaRPr lang="fa-IR" dirty="0">
              <a:solidFill>
                <a:srgbClr val="00B0F0"/>
              </a:solidFill>
              <a:effectLst>
                <a:outerShdw blurRad="38100" dist="38100" dir="2700000" algn="tl">
                  <a:srgbClr val="000000">
                    <a:alpha val="43137"/>
                  </a:srgbClr>
                </a:outerShdw>
              </a:effectLst>
            </a:endParaRPr>
          </a:p>
          <a:p>
            <a:pPr marL="0" indent="0" algn="r" rtl="1" eaLnBrk="1" fontAlgn="auto" hangingPunct="1">
              <a:spcAft>
                <a:spcPts val="0"/>
              </a:spcAft>
              <a:buClr>
                <a:srgbClr val="0000FF"/>
              </a:buClr>
              <a:buNone/>
              <a:defRPr/>
            </a:pPr>
            <a:r>
              <a:rPr lang="fa-IR" dirty="0">
                <a:solidFill>
                  <a:srgbClr val="00B0F0"/>
                </a:solidFill>
                <a:effectLst>
                  <a:outerShdw blurRad="38100" dist="38100" dir="2700000" algn="tl">
                    <a:srgbClr val="000000">
                      <a:alpha val="43137"/>
                    </a:srgbClr>
                  </a:outerShdw>
                </a:effectLst>
              </a:rPr>
              <a:t>فصل پنجم : </a:t>
            </a:r>
            <a:r>
              <a:rPr lang="ar-SA" dirty="0">
                <a:solidFill>
                  <a:srgbClr val="00B0F0"/>
                </a:solidFill>
                <a:effectLst>
                  <a:outerShdw blurRad="38100" dist="38100" dir="2700000" algn="tl">
                    <a:srgbClr val="000000">
                      <a:alpha val="43137"/>
                    </a:srgbClr>
                  </a:outerShdw>
                </a:effectLst>
              </a:rPr>
              <a:t>اموال دولتي</a:t>
            </a:r>
            <a:endParaRPr lang="fa-IR" dirty="0">
              <a:solidFill>
                <a:srgbClr val="00B0F0"/>
              </a:solidFill>
              <a:effectLst>
                <a:outerShdw blurRad="38100" dist="38100" dir="2700000" algn="tl">
                  <a:srgbClr val="000000">
                    <a:alpha val="43137"/>
                  </a:srgbClr>
                </a:outerShdw>
              </a:effectLst>
            </a:endParaRPr>
          </a:p>
          <a:p>
            <a:pPr marL="0" indent="0" algn="r" rtl="1" eaLnBrk="1" fontAlgn="auto" hangingPunct="1">
              <a:spcAft>
                <a:spcPts val="0"/>
              </a:spcAft>
              <a:buClr>
                <a:srgbClr val="0000FF"/>
              </a:buClr>
              <a:buNone/>
              <a:defRPr/>
            </a:pPr>
            <a:r>
              <a:rPr lang="fa-IR" dirty="0">
                <a:solidFill>
                  <a:srgbClr val="00B0F0"/>
                </a:solidFill>
                <a:effectLst>
                  <a:outerShdw blurRad="38100" dist="38100" dir="2700000" algn="tl">
                    <a:srgbClr val="000000">
                      <a:alpha val="43137"/>
                    </a:srgbClr>
                  </a:outerShdw>
                </a:effectLst>
              </a:rPr>
              <a:t>فصل ششم : </a:t>
            </a:r>
            <a:r>
              <a:rPr lang="ar-SA" dirty="0">
                <a:solidFill>
                  <a:srgbClr val="00B0F0"/>
                </a:solidFill>
                <a:effectLst>
                  <a:outerShdw blurRad="38100" dist="38100" dir="2700000" algn="tl">
                    <a:srgbClr val="000000">
                      <a:alpha val="43137"/>
                    </a:srgbClr>
                  </a:outerShdw>
                </a:effectLst>
              </a:rPr>
              <a:t>مقررات متفرقه</a:t>
            </a:r>
            <a:endParaRPr lang="fa-IR" dirty="0">
              <a:solidFill>
                <a:srgbClr val="00B0F0"/>
              </a:solidFill>
              <a:effectLst>
                <a:outerShdw blurRad="38100" dist="38100" dir="2700000" algn="tl">
                  <a:srgbClr val="000000">
                    <a:alpha val="43137"/>
                  </a:srgbClr>
                </a:outerShdw>
              </a:effectLst>
            </a:endParaRPr>
          </a:p>
          <a:p>
            <a:pPr marL="0" indent="0" algn="r" rtl="1" eaLnBrk="1" fontAlgn="auto" hangingPunct="1">
              <a:spcAft>
                <a:spcPts val="0"/>
              </a:spcAft>
              <a:buNone/>
              <a:defRPr/>
            </a:pPr>
            <a:endParaRPr lang="en-US" dirty="0">
              <a:solidFill>
                <a:schemeClr val="accent1"/>
              </a:solidFill>
              <a:cs typeface="B Nazanin" panose="00000400000000000000" pitchFamily="2" charset="-78"/>
            </a:endParaRPr>
          </a:p>
        </p:txBody>
      </p:sp>
    </p:spTree>
    <p:extLst>
      <p:ext uri="{BB962C8B-B14F-4D97-AF65-F5344CB8AC3E}">
        <p14:creationId xmlns:p14="http://schemas.microsoft.com/office/powerpoint/2010/main" val="479521674"/>
      </p:ext>
    </p:extLst>
  </p:cSld>
  <p:clrMapOvr>
    <a:masterClrMapping/>
  </p:clrMapOvr>
  <p:transition spd="med">
    <p:zo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rtl="1" eaLnBrk="1" hangingPunct="1"/>
            <a:r>
              <a:rPr lang="fa-IR" altLang="fa-IR" sz="4800" dirty="0"/>
              <a:t>فهرست آیین نامه مالی و معاملاتی</a:t>
            </a:r>
            <a:endParaRPr lang="en-US" altLang="fa-IR" dirty="0">
              <a:cs typeface="2  Nazanin" pitchFamily="2" charset="-78"/>
            </a:endParaRPr>
          </a:p>
        </p:txBody>
      </p:sp>
      <p:sp>
        <p:nvSpPr>
          <p:cNvPr id="15363"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fa-IR" altLang="fa-IR" sz="1200" b="0" i="0" u="none" strike="noStrike" kern="1200" cap="none" spc="0" normalizeH="0" baseline="0" noProof="0">
                <a:ln>
                  <a:noFill/>
                </a:ln>
                <a:solidFill>
                  <a:srgbClr val="FFFFFF"/>
                </a:solidFill>
                <a:effectLst/>
                <a:uLnTx/>
                <a:uFillTx/>
                <a:latin typeface="Verdana" panose="020B0604030504040204" pitchFamily="34" charset="0"/>
                <a:ea typeface="+mn-ea"/>
                <a:cs typeface="2  Nazanin" pitchFamily="2" charset="-78"/>
              </a:rPr>
              <a:t>آيين نامه مالي و معاملاتي </a:t>
            </a:r>
            <a:endParaRPr kumimoji="0" lang="en-US" altLang="fa-IR" sz="1200" b="0" i="0" u="none" strike="noStrike" kern="1200" cap="none" spc="0" normalizeH="0" baseline="0" noProof="0">
              <a:ln>
                <a:noFill/>
              </a:ln>
              <a:solidFill>
                <a:srgbClr val="FFFFFF"/>
              </a:solidFill>
              <a:effectLst/>
              <a:uLnTx/>
              <a:uFillTx/>
              <a:latin typeface="Verdana" panose="020B0604030504040204" pitchFamily="34" charset="0"/>
              <a:ea typeface="+mn-ea"/>
              <a:cs typeface="2  Nazanin" pitchFamily="2" charset="-78"/>
            </a:endParaRPr>
          </a:p>
        </p:txBody>
      </p:sp>
      <p:sp>
        <p:nvSpPr>
          <p:cNvPr id="5" name="Content Placeholder 3"/>
          <p:cNvSpPr txBox="1">
            <a:spLocks/>
          </p:cNvSpPr>
          <p:nvPr/>
        </p:nvSpPr>
        <p:spPr bwMode="auto">
          <a:xfrm>
            <a:off x="0" y="1527175"/>
            <a:ext cx="850423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B Nazanin" panose="00000400000000000000" pitchFamily="2" charset="-78"/>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B Nazanin" panose="00000400000000000000" pitchFamily="2" charset="-78"/>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B Nazanin" panose="00000400000000000000" pitchFamily="2" charset="-78"/>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B Nazanin" panose="00000400000000000000" pitchFamily="2" charset="-78"/>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B Nazanin" panose="00000400000000000000" pitchFamily="2" charset="-78"/>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514350" indent="-514350" algn="r" rtl="1" eaLnBrk="1" fontAlgn="auto" hangingPunct="1">
              <a:spcAft>
                <a:spcPts val="0"/>
              </a:spcAft>
              <a:buClr>
                <a:srgbClr val="0000FF"/>
              </a:buClr>
              <a:buFont typeface="+mj-lt"/>
              <a:buAutoNum type="arabicParenR"/>
              <a:defRPr/>
            </a:pPr>
            <a:endParaRPr lang="fa-IR" dirty="0">
              <a:solidFill>
                <a:schemeClr val="tx1">
                  <a:lumMod val="95000"/>
                  <a:lumOff val="5000"/>
                </a:schemeClr>
              </a:solidFill>
              <a:effectLst>
                <a:outerShdw blurRad="38100" dist="38100" dir="2700000" algn="tl">
                  <a:srgbClr val="000000">
                    <a:alpha val="43137"/>
                  </a:srgbClr>
                </a:outerShdw>
              </a:effectLst>
              <a:hlinkClick r:id="rId2" action="ppaction://hlinksldjump">
                <a:extLst>
                  <a:ext uri="{A12FA001-AC4F-418D-AE19-62706E023703}">
                    <ahyp:hlinkClr xmlns:ahyp="http://schemas.microsoft.com/office/drawing/2018/hyperlinkcolor" xmlns="" val="tx"/>
                  </a:ext>
                </a:extLst>
              </a:hlinkClick>
            </a:endParaRPr>
          </a:p>
          <a:p>
            <a:pPr marL="514350" indent="-514350" algn="r" rtl="1" eaLnBrk="1" fontAlgn="auto" hangingPunct="1">
              <a:spcAft>
                <a:spcPts val="0"/>
              </a:spcAft>
              <a:buClr>
                <a:srgbClr val="0000FF"/>
              </a:buClr>
              <a:buFont typeface="+mj-lt"/>
              <a:buAutoNum type="arabicParenR"/>
              <a:defRPr/>
            </a:pPr>
            <a:r>
              <a:rPr lang="fa-IR" dirty="0">
                <a:solidFill>
                  <a:srgbClr val="00B0F0"/>
                </a:solidFill>
                <a:effectLst>
                  <a:outerShdw blurRad="38100" dist="38100" dir="2700000" algn="tl">
                    <a:srgbClr val="000000">
                      <a:alpha val="43137"/>
                    </a:srgbClr>
                  </a:outerShdw>
                </a:effectLst>
                <a:hlinkClick r:id="rId2" action="ppaction://hlinksldjump">
                  <a:extLst>
                    <a:ext uri="{A12FA001-AC4F-418D-AE19-62706E023703}">
                      <ahyp:hlinkClr xmlns:ahyp="http://schemas.microsoft.com/office/drawing/2018/hyperlinkcolor" xmlns="" val="tx"/>
                    </a:ext>
                  </a:extLst>
                </a:hlinkClick>
              </a:rPr>
              <a:t>فصل اول: كليات </a:t>
            </a:r>
            <a:endParaRPr lang="fa-IR" dirty="0">
              <a:solidFill>
                <a:srgbClr val="00B0F0"/>
              </a:solidFill>
              <a:effectLst>
                <a:outerShdw blurRad="38100" dist="38100" dir="2700000" algn="tl">
                  <a:srgbClr val="000000">
                    <a:alpha val="43137"/>
                  </a:srgbClr>
                </a:outerShdw>
              </a:effectLst>
            </a:endParaRPr>
          </a:p>
          <a:p>
            <a:pPr marL="514350" indent="-514350" algn="r" rtl="1" eaLnBrk="1" fontAlgn="auto" hangingPunct="1">
              <a:spcAft>
                <a:spcPts val="0"/>
              </a:spcAft>
              <a:buClr>
                <a:srgbClr val="0000FF"/>
              </a:buClr>
              <a:buFont typeface="+mj-lt"/>
              <a:buAutoNum type="arabicParenR"/>
              <a:defRPr/>
            </a:pPr>
            <a:r>
              <a:rPr lang="fa-IR" dirty="0">
                <a:solidFill>
                  <a:srgbClr val="00B0F0"/>
                </a:solidFill>
                <a:effectLst>
                  <a:outerShdw blurRad="38100" dist="38100" dir="2700000" algn="tl">
                    <a:srgbClr val="000000">
                      <a:alpha val="43137"/>
                    </a:srgbClr>
                  </a:outerShdw>
                </a:effectLst>
                <a:hlinkClick r:id="rId3" action="ppaction://hlinksldjump">
                  <a:extLst>
                    <a:ext uri="{A12FA001-AC4F-418D-AE19-62706E023703}">
                      <ahyp:hlinkClr xmlns:ahyp="http://schemas.microsoft.com/office/drawing/2018/hyperlinkcolor" xmlns="" val="tx"/>
                    </a:ext>
                  </a:extLst>
                </a:hlinkClick>
              </a:rPr>
              <a:t>فصل دوم: بودجه و منابع مالي درآمد </a:t>
            </a:r>
            <a:endParaRPr lang="fa-IR" dirty="0">
              <a:solidFill>
                <a:srgbClr val="00B0F0"/>
              </a:solidFill>
              <a:effectLst>
                <a:outerShdw blurRad="38100" dist="38100" dir="2700000" algn="tl">
                  <a:srgbClr val="000000">
                    <a:alpha val="43137"/>
                  </a:srgbClr>
                </a:outerShdw>
              </a:effectLst>
            </a:endParaRPr>
          </a:p>
          <a:p>
            <a:pPr marL="514350" indent="-514350" algn="r" rtl="1" eaLnBrk="1" fontAlgn="auto" hangingPunct="1">
              <a:spcAft>
                <a:spcPts val="0"/>
              </a:spcAft>
              <a:buClr>
                <a:srgbClr val="0000FF"/>
              </a:buClr>
              <a:buFont typeface="+mj-lt"/>
              <a:buAutoNum type="arabicParenR"/>
              <a:defRPr/>
            </a:pPr>
            <a:r>
              <a:rPr lang="fa-IR" dirty="0">
                <a:solidFill>
                  <a:srgbClr val="00B0F0"/>
                </a:solidFill>
                <a:effectLst>
                  <a:outerShdw blurRad="38100" dist="38100" dir="2700000" algn="tl">
                    <a:srgbClr val="000000">
                      <a:alpha val="43137"/>
                    </a:srgbClr>
                  </a:outerShdw>
                </a:effectLst>
                <a:hlinkClick r:id="rId4" action="ppaction://hlinksldjump">
                  <a:extLst>
                    <a:ext uri="{A12FA001-AC4F-418D-AE19-62706E023703}">
                      <ahyp:hlinkClr xmlns:ahyp="http://schemas.microsoft.com/office/drawing/2018/hyperlinkcolor" xmlns="" val="tx"/>
                    </a:ext>
                  </a:extLst>
                </a:hlinkClick>
              </a:rPr>
              <a:t>فصل سوم: پرداخت‌ها وهزينه‌ها</a:t>
            </a:r>
            <a:endParaRPr lang="fa-IR" dirty="0">
              <a:solidFill>
                <a:srgbClr val="00B0F0"/>
              </a:solidFill>
              <a:effectLst>
                <a:outerShdw blurRad="38100" dist="38100" dir="2700000" algn="tl">
                  <a:srgbClr val="000000">
                    <a:alpha val="43137"/>
                  </a:srgbClr>
                </a:outerShdw>
              </a:effectLst>
            </a:endParaRPr>
          </a:p>
          <a:p>
            <a:pPr marL="514350" indent="-514350" algn="r" rtl="1" eaLnBrk="1" fontAlgn="auto" hangingPunct="1">
              <a:spcAft>
                <a:spcPts val="0"/>
              </a:spcAft>
              <a:buClr>
                <a:srgbClr val="0000FF"/>
              </a:buClr>
              <a:buFont typeface="+mj-lt"/>
              <a:buAutoNum type="arabicParenR"/>
              <a:defRPr/>
            </a:pPr>
            <a:r>
              <a:rPr lang="fa-IR" dirty="0">
                <a:solidFill>
                  <a:srgbClr val="00B0F0"/>
                </a:solidFill>
                <a:effectLst>
                  <a:outerShdw blurRad="38100" dist="38100" dir="2700000" algn="tl">
                    <a:srgbClr val="000000">
                      <a:alpha val="43137"/>
                    </a:srgbClr>
                  </a:outerShdw>
                </a:effectLst>
                <a:hlinkClick r:id="rId5" action="ppaction://hlinksldjump">
                  <a:extLst>
                    <a:ext uri="{A12FA001-AC4F-418D-AE19-62706E023703}">
                      <ahyp:hlinkClr xmlns:ahyp="http://schemas.microsoft.com/office/drawing/2018/hyperlinkcolor" xmlns="" val="tx"/>
                    </a:ext>
                  </a:extLst>
                </a:hlinkClick>
              </a:rPr>
              <a:t>فصل چهارم: معاملات </a:t>
            </a:r>
            <a:endParaRPr lang="fa-IR" dirty="0">
              <a:solidFill>
                <a:srgbClr val="00B0F0"/>
              </a:solidFill>
              <a:effectLst>
                <a:outerShdw blurRad="38100" dist="38100" dir="2700000" algn="tl">
                  <a:srgbClr val="000000">
                    <a:alpha val="43137"/>
                  </a:srgbClr>
                </a:outerShdw>
              </a:effectLst>
            </a:endParaRPr>
          </a:p>
          <a:p>
            <a:pPr marL="514350" indent="-514350" algn="r" rtl="1" eaLnBrk="1" fontAlgn="auto" hangingPunct="1">
              <a:spcAft>
                <a:spcPts val="0"/>
              </a:spcAft>
              <a:buClr>
                <a:srgbClr val="0000FF"/>
              </a:buClr>
              <a:buFont typeface="+mj-lt"/>
              <a:buAutoNum type="arabicParenR"/>
              <a:defRPr/>
            </a:pPr>
            <a:r>
              <a:rPr lang="fa-IR" dirty="0">
                <a:solidFill>
                  <a:srgbClr val="00B0F0"/>
                </a:solidFill>
                <a:effectLst>
                  <a:outerShdw blurRad="38100" dist="38100" dir="2700000" algn="tl">
                    <a:srgbClr val="000000">
                      <a:alpha val="43137"/>
                    </a:srgbClr>
                  </a:outerShdw>
                </a:effectLst>
                <a:hlinkClick r:id="rId6" action="ppaction://hlinksldjump">
                  <a:extLst>
                    <a:ext uri="{A12FA001-AC4F-418D-AE19-62706E023703}">
                      <ahyp:hlinkClr xmlns:ahyp="http://schemas.microsoft.com/office/drawing/2018/hyperlinkcolor" xmlns="" val="tx"/>
                    </a:ext>
                  </a:extLst>
                </a:hlinkClick>
              </a:rPr>
              <a:t>فصل پنجم: تنظيم حساب و نظارت  </a:t>
            </a:r>
            <a:endParaRPr lang="fa-IR" dirty="0">
              <a:solidFill>
                <a:srgbClr val="00B0F0"/>
              </a:solidFill>
              <a:effectLst>
                <a:outerShdw blurRad="38100" dist="38100" dir="2700000" algn="tl">
                  <a:srgbClr val="000000">
                    <a:alpha val="43137"/>
                  </a:srgbClr>
                </a:outerShdw>
              </a:effectLst>
            </a:endParaRPr>
          </a:p>
          <a:p>
            <a:pPr marL="514350" indent="-514350" algn="r" rtl="1" eaLnBrk="1" fontAlgn="auto" hangingPunct="1">
              <a:spcAft>
                <a:spcPts val="0"/>
              </a:spcAft>
              <a:buClr>
                <a:srgbClr val="0000FF"/>
              </a:buClr>
              <a:buFont typeface="+mj-lt"/>
              <a:buAutoNum type="arabicParenR"/>
              <a:defRPr/>
            </a:pPr>
            <a:r>
              <a:rPr lang="fa-IR" dirty="0">
                <a:solidFill>
                  <a:srgbClr val="00B0F0"/>
                </a:solidFill>
                <a:effectLst>
                  <a:outerShdw blurRad="38100" dist="38100" dir="2700000" algn="tl">
                    <a:srgbClr val="000000">
                      <a:alpha val="43137"/>
                    </a:srgbClr>
                  </a:outerShdw>
                </a:effectLst>
                <a:hlinkClick r:id="rId7" action="ppaction://hlinksldjump">
                  <a:extLst>
                    <a:ext uri="{A12FA001-AC4F-418D-AE19-62706E023703}">
                      <ahyp:hlinkClr xmlns:ahyp="http://schemas.microsoft.com/office/drawing/2018/hyperlinkcolor" xmlns="" val="tx"/>
                    </a:ext>
                  </a:extLst>
                </a:hlinkClick>
              </a:rPr>
              <a:t>فصل ششم: اموال، ماشين آلات و تجهيزات </a:t>
            </a:r>
            <a:endParaRPr lang="fa-IR" dirty="0">
              <a:solidFill>
                <a:srgbClr val="00B0F0"/>
              </a:solidFill>
              <a:effectLst>
                <a:outerShdw blurRad="38100" dist="38100" dir="2700000" algn="tl">
                  <a:srgbClr val="000000">
                    <a:alpha val="43137"/>
                  </a:srgbClr>
                </a:outerShdw>
              </a:effectLst>
            </a:endParaRPr>
          </a:p>
          <a:p>
            <a:pPr marL="514350" indent="-514350" algn="r" rtl="1" eaLnBrk="1" fontAlgn="auto" hangingPunct="1">
              <a:spcAft>
                <a:spcPts val="0"/>
              </a:spcAft>
              <a:buClr>
                <a:srgbClr val="0000FF"/>
              </a:buClr>
              <a:buFont typeface="+mj-lt"/>
              <a:buAutoNum type="arabicParenR"/>
              <a:defRPr/>
            </a:pPr>
            <a:r>
              <a:rPr lang="fa-IR" dirty="0">
                <a:solidFill>
                  <a:srgbClr val="00B0F0"/>
                </a:solidFill>
                <a:effectLst>
                  <a:outerShdw blurRad="38100" dist="38100" dir="2700000" algn="tl">
                    <a:srgbClr val="000000">
                      <a:alpha val="43137"/>
                    </a:srgbClr>
                  </a:outerShdw>
                </a:effectLst>
                <a:hlinkClick r:id="rId8" action="ppaction://hlinksldjump">
                  <a:extLst>
                    <a:ext uri="{A12FA001-AC4F-418D-AE19-62706E023703}">
                      <ahyp:hlinkClr xmlns:ahyp="http://schemas.microsoft.com/office/drawing/2018/hyperlinkcolor" xmlns="" val="tx"/>
                    </a:ext>
                  </a:extLst>
                </a:hlinkClick>
              </a:rPr>
              <a:t>فصل هفتم: ساير موارد </a:t>
            </a:r>
            <a:endParaRPr lang="fa-IR" dirty="0">
              <a:solidFill>
                <a:srgbClr val="00B0F0"/>
              </a:solidFill>
              <a:effectLst>
                <a:outerShdw blurRad="38100" dist="38100" dir="2700000" algn="tl">
                  <a:srgbClr val="000000">
                    <a:alpha val="43137"/>
                  </a:srgbClr>
                </a:outerShdw>
              </a:effectLst>
            </a:endParaRPr>
          </a:p>
          <a:p>
            <a:pPr marL="274320" indent="-274320" algn="r" rtl="1" eaLnBrk="1" fontAlgn="auto" hangingPunct="1">
              <a:spcAft>
                <a:spcPts val="0"/>
              </a:spcAft>
              <a:buFont typeface="Wingdings 2"/>
              <a:buChar char=""/>
              <a:defRPr/>
            </a:pPr>
            <a:endParaRPr lang="en-US" dirty="0">
              <a:solidFill>
                <a:schemeClr val="accent1"/>
              </a:solidFill>
            </a:endParaRPr>
          </a:p>
        </p:txBody>
      </p:sp>
    </p:spTree>
    <p:extLst>
      <p:ext uri="{BB962C8B-B14F-4D97-AF65-F5344CB8AC3E}">
        <p14:creationId xmlns:p14="http://schemas.microsoft.com/office/powerpoint/2010/main" val="599732824"/>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500"/>
                                  </p:stCondLst>
                                  <p:childTnLst>
                                    <p:set>
                                      <p:cBhvr>
                                        <p:cTn id="11" dur="1" fill="hold">
                                          <p:stCondLst>
                                            <p:cond delay="0"/>
                                          </p:stCondLst>
                                        </p:cTn>
                                        <p:tgtEl>
                                          <p:spTgt spid="5">
                                            <p:txEl>
                                              <p:pRg st="2" end="2"/>
                                            </p:txEl>
                                          </p:spTgt>
                                        </p:tgtEl>
                                        <p:attrNameLst>
                                          <p:attrName>style.visibility</p:attrName>
                                        </p:attrNameLst>
                                      </p:cBhvr>
                                      <p:to>
                                        <p:strVal val="visible"/>
                                      </p:to>
                                    </p:set>
                                    <p:anim calcmode="lin" valueType="num">
                                      <p:cBhvr additive="base">
                                        <p:cTn id="12"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nodeType="afterEffect">
                                  <p:stCondLst>
                                    <p:cond delay="500"/>
                                  </p:stCondLst>
                                  <p:childTnLst>
                                    <p:set>
                                      <p:cBhvr>
                                        <p:cTn id="16" dur="1" fill="hold">
                                          <p:stCondLst>
                                            <p:cond delay="0"/>
                                          </p:stCondLst>
                                        </p:cTn>
                                        <p:tgtEl>
                                          <p:spTgt spid="5">
                                            <p:txEl>
                                              <p:pRg st="3" end="3"/>
                                            </p:txEl>
                                          </p:spTgt>
                                        </p:tgtEl>
                                        <p:attrNameLst>
                                          <p:attrName>style.visibility</p:attrName>
                                        </p:attrNameLst>
                                      </p:cBhvr>
                                      <p:to>
                                        <p:strVal val="visible"/>
                                      </p:to>
                                    </p:set>
                                    <p:anim calcmode="lin" valueType="num">
                                      <p:cBhvr additive="base">
                                        <p:cTn id="1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 presetClass="entr" presetSubtype="4" fill="hold" nodeType="afterEffect">
                                  <p:stCondLst>
                                    <p:cond delay="500"/>
                                  </p:stCondLst>
                                  <p:childTnLst>
                                    <p:set>
                                      <p:cBhvr>
                                        <p:cTn id="21" dur="1" fill="hold">
                                          <p:stCondLst>
                                            <p:cond delay="0"/>
                                          </p:stCondLst>
                                        </p:cTn>
                                        <p:tgtEl>
                                          <p:spTgt spid="5">
                                            <p:txEl>
                                              <p:pRg st="4" end="4"/>
                                            </p:txEl>
                                          </p:spTgt>
                                        </p:tgtEl>
                                        <p:attrNameLst>
                                          <p:attrName>style.visibility</p:attrName>
                                        </p:attrNameLst>
                                      </p:cBhvr>
                                      <p:to>
                                        <p:strVal val="visible"/>
                                      </p:to>
                                    </p:set>
                                    <p:anim calcmode="lin" valueType="num">
                                      <p:cBhvr additive="base">
                                        <p:cTn id="22"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par>
                          <p:cTn id="24" fill="hold">
                            <p:stCondLst>
                              <p:cond delay="3500"/>
                            </p:stCondLst>
                            <p:childTnLst>
                              <p:par>
                                <p:cTn id="25" presetID="2" presetClass="entr" presetSubtype="4" fill="hold" nodeType="afterEffect">
                                  <p:stCondLst>
                                    <p:cond delay="500"/>
                                  </p:stCondLst>
                                  <p:childTnLst>
                                    <p:set>
                                      <p:cBhvr>
                                        <p:cTn id="26" dur="1" fill="hold">
                                          <p:stCondLst>
                                            <p:cond delay="0"/>
                                          </p:stCondLst>
                                        </p:cTn>
                                        <p:tgtEl>
                                          <p:spTgt spid="5">
                                            <p:txEl>
                                              <p:pRg st="5" end="5"/>
                                            </p:txEl>
                                          </p:spTgt>
                                        </p:tgtEl>
                                        <p:attrNameLst>
                                          <p:attrName>style.visibility</p:attrName>
                                        </p:attrNameLst>
                                      </p:cBhvr>
                                      <p:to>
                                        <p:strVal val="visible"/>
                                      </p:to>
                                    </p:set>
                                    <p:anim calcmode="lin" valueType="num">
                                      <p:cBhvr additive="base">
                                        <p:cTn id="2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par>
                          <p:cTn id="29" fill="hold">
                            <p:stCondLst>
                              <p:cond delay="4500"/>
                            </p:stCondLst>
                            <p:childTnLst>
                              <p:par>
                                <p:cTn id="30" presetID="2" presetClass="entr" presetSubtype="4" fill="hold" nodeType="afterEffect">
                                  <p:stCondLst>
                                    <p:cond delay="500"/>
                                  </p:stCondLst>
                                  <p:childTnLst>
                                    <p:set>
                                      <p:cBhvr>
                                        <p:cTn id="31" dur="1" fill="hold">
                                          <p:stCondLst>
                                            <p:cond delay="0"/>
                                          </p:stCondLst>
                                        </p:cTn>
                                        <p:tgtEl>
                                          <p:spTgt spid="5">
                                            <p:txEl>
                                              <p:pRg st="6" end="6"/>
                                            </p:txEl>
                                          </p:spTgt>
                                        </p:tgtEl>
                                        <p:attrNameLst>
                                          <p:attrName>style.visibility</p:attrName>
                                        </p:attrNameLst>
                                      </p:cBhvr>
                                      <p:to>
                                        <p:strVal val="visible"/>
                                      </p:to>
                                    </p:set>
                                    <p:anim calcmode="lin" valueType="num">
                                      <p:cBhvr additive="base">
                                        <p:cTn id="32"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par>
                          <p:cTn id="34" fill="hold">
                            <p:stCondLst>
                              <p:cond delay="5500"/>
                            </p:stCondLst>
                            <p:childTnLst>
                              <p:par>
                                <p:cTn id="35" presetID="2" presetClass="entr" presetSubtype="4" fill="hold" nodeType="afterEffect">
                                  <p:stCondLst>
                                    <p:cond delay="500"/>
                                  </p:stCondLst>
                                  <p:childTnLst>
                                    <p:set>
                                      <p:cBhvr>
                                        <p:cTn id="36" dur="1" fill="hold">
                                          <p:stCondLst>
                                            <p:cond delay="0"/>
                                          </p:stCondLst>
                                        </p:cTn>
                                        <p:tgtEl>
                                          <p:spTgt spid="5">
                                            <p:txEl>
                                              <p:pRg st="7" end="7"/>
                                            </p:txEl>
                                          </p:spTgt>
                                        </p:tgtEl>
                                        <p:attrNameLst>
                                          <p:attrName>style.visibility</p:attrName>
                                        </p:attrNameLst>
                                      </p:cBhvr>
                                      <p:to>
                                        <p:strVal val="visible"/>
                                      </p:to>
                                    </p:set>
                                    <p:anim calcmode="lin" valueType="num">
                                      <p:cBhvr additive="base">
                                        <p:cTn id="37"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68425" y="2743200"/>
            <a:ext cx="6480175" cy="1673225"/>
          </a:xfrm>
        </p:spPr>
        <p:txBody>
          <a:bodyPr/>
          <a:lstStyle/>
          <a:p>
            <a:pPr rtl="1">
              <a:defRPr/>
            </a:pPr>
            <a:r>
              <a:rPr lang="fa-IR" sz="9600" dirty="0">
                <a:ln>
                  <a:solidFill>
                    <a:srgbClr val="00B050"/>
                  </a:solidFill>
                </a:ln>
                <a:solidFill>
                  <a:schemeClr val="accent6">
                    <a:lumMod val="60000"/>
                    <a:lumOff val="40000"/>
                  </a:schemeClr>
                </a:solidFill>
                <a:cs typeface="B Titr" panose="00000700000000000000" pitchFamily="2" charset="-78"/>
              </a:rPr>
              <a:t>کلیات</a:t>
            </a:r>
            <a:endParaRPr lang="fa-IR" sz="8800" dirty="0">
              <a:ln>
                <a:solidFill>
                  <a:srgbClr val="00B050"/>
                </a:solidFill>
              </a:ln>
              <a:solidFill>
                <a:schemeClr val="accent6">
                  <a:lumMod val="60000"/>
                  <a:lumOff val="40000"/>
                </a:schemeClr>
              </a:solidFill>
              <a:cs typeface="B Titr" panose="00000700000000000000" pitchFamily="2" charset="-78"/>
            </a:endParaRPr>
          </a:p>
        </p:txBody>
      </p:sp>
      <p:sp>
        <p:nvSpPr>
          <p:cNvPr id="16387" name="Title 2"/>
          <p:cNvSpPr>
            <a:spLocks noGrp="1"/>
          </p:cNvSpPr>
          <p:nvPr>
            <p:ph type="title"/>
          </p:nvPr>
        </p:nvSpPr>
        <p:spPr/>
        <p:txBody>
          <a:bodyPr/>
          <a:lstStyle/>
          <a:p>
            <a:pPr rtl="1"/>
            <a:r>
              <a:rPr lang="fa-IR" altLang="fa-IR" b="1" dirty="0">
                <a:cs typeface="B Nazanin" panose="00000400000000000000" pitchFamily="2" charset="-78"/>
              </a:rPr>
              <a:t>فصل اول</a:t>
            </a:r>
            <a:endParaRPr lang="fa-IR" altLang="fa-IR" dirty="0">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4211638" y="5157788"/>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فهرست اصلي</a:t>
            </a:r>
            <a:endParaRPr lang="en-US" dirty="0">
              <a:solidFill>
                <a:srgbClr val="FF0000"/>
              </a:solidFill>
              <a:cs typeface="B Badr" pitchFamily="2" charset="-78"/>
            </a:endParaRPr>
          </a:p>
        </p:txBody>
      </p:sp>
      <p:sp>
        <p:nvSpPr>
          <p:cNvPr id="6" name="AutoShape 6">
            <a:hlinkClick r:id="rId3" action="ppaction://hlinksldjump"/>
          </p:cNvPr>
          <p:cNvSpPr>
            <a:spLocks noChangeArrowheads="1"/>
          </p:cNvSpPr>
          <p:nvPr/>
        </p:nvSpPr>
        <p:spPr bwMode="auto">
          <a:xfrm>
            <a:off x="611188" y="5949950"/>
            <a:ext cx="719137" cy="287338"/>
          </a:xfrm>
          <a:prstGeom prst="roundRect">
            <a:avLst>
              <a:gd name="adj" fmla="val 42454"/>
            </a:avLst>
          </a:prstGeom>
          <a:solidFill>
            <a:srgbClr val="CC9900"/>
          </a:solidFill>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chemeClr val="bg1"/>
                </a:solidFill>
                <a:cs typeface="B Badr" pitchFamily="2" charset="-78"/>
              </a:rPr>
              <a:t>ادامه</a:t>
            </a:r>
            <a:endParaRPr lang="en-US" dirty="0">
              <a:solidFill>
                <a:schemeClr val="bg1"/>
              </a:solidFill>
              <a:cs typeface="B Badr" pitchFamily="2" charset="-78"/>
            </a:endParaRPr>
          </a:p>
        </p:txBody>
      </p:sp>
    </p:spTree>
  </p:cSld>
  <p:clrMapOvr>
    <a:masterClrMapping/>
  </p:clrMapOvr>
  <p:transition spd="med">
    <p:zoom/>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17410" name="Title 4"/>
          <p:cNvSpPr>
            <a:spLocks noGrp="1"/>
          </p:cNvSpPr>
          <p:nvPr>
            <p:ph type="title"/>
          </p:nvPr>
        </p:nvSpPr>
        <p:spPr>
          <a:xfrm>
            <a:off x="0" y="0"/>
            <a:ext cx="9144000" cy="980728"/>
          </a:xfr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rtl="1"/>
            <a:r>
              <a:rPr lang="fa-IR" altLang="fa-IR" sz="3600" dirty="0">
                <a:solidFill>
                  <a:srgbClr val="7030A0"/>
                </a:solidFill>
              </a:rPr>
              <a:t>فصل اول: کلیات</a:t>
            </a:r>
            <a:endParaRPr lang="fa-IR" altLang="fa-IR" dirty="0">
              <a:solidFill>
                <a:srgbClr val="7030A0"/>
              </a:solidFill>
            </a:endParaRPr>
          </a:p>
        </p:txBody>
      </p:sp>
      <p:sp>
        <p:nvSpPr>
          <p:cNvPr id="6" name="Content Placeholder 5"/>
          <p:cNvSpPr>
            <a:spLocks noGrp="1"/>
          </p:cNvSpPr>
          <p:nvPr>
            <p:ph sz="half" idx="1"/>
          </p:nvPr>
        </p:nvSpPr>
        <p:spPr>
          <a:xfrm>
            <a:off x="301625" y="1556790"/>
            <a:ext cx="4038600" cy="4496347"/>
          </a:xfrm>
          <a:solidFill>
            <a:schemeClr val="accent6">
              <a:lumMod val="40000"/>
              <a:lumOff val="60000"/>
            </a:schemeClr>
          </a:solidFill>
        </p:spPr>
        <p:txBody>
          <a:bodyPr/>
          <a:lstStyle/>
          <a:p>
            <a:pPr marL="0" indent="0" algn="r" rtl="1" eaLnBrk="1" fontAlgn="auto" hangingPunct="1">
              <a:lnSpc>
                <a:spcPct val="80000"/>
              </a:lnSpc>
              <a:spcAft>
                <a:spcPts val="0"/>
              </a:spcAft>
              <a:buNone/>
              <a:defRPr/>
            </a:pPr>
            <a:r>
              <a:rPr lang="fa-IR" sz="2200" b="1" dirty="0">
                <a:solidFill>
                  <a:srgbClr val="66FFCC"/>
                </a:solidFill>
                <a:cs typeface="B Nazanin" panose="00000400000000000000" pitchFamily="2" charset="-78"/>
                <a:hlinkClick r:id="rId2" action="ppaction://hlinksldjump"/>
              </a:rPr>
              <a:t>ماده 11: رئيس امور مالي واحد</a:t>
            </a:r>
            <a:endParaRPr lang="fa-IR" sz="2200" b="1" dirty="0">
              <a:solidFill>
                <a:srgbClr val="66FFCC"/>
              </a:solidFill>
              <a:cs typeface="B Nazanin" panose="00000400000000000000" pitchFamily="2" charset="-78"/>
            </a:endParaRPr>
          </a:p>
          <a:p>
            <a:pPr marL="0" indent="0" algn="r" rtl="1" eaLnBrk="1" fontAlgn="auto" hangingPunct="1">
              <a:lnSpc>
                <a:spcPct val="80000"/>
              </a:lnSpc>
              <a:spcAft>
                <a:spcPts val="0"/>
              </a:spcAft>
              <a:buNone/>
              <a:defRPr/>
            </a:pPr>
            <a:r>
              <a:rPr lang="fa-IR" sz="2200" b="1" dirty="0">
                <a:solidFill>
                  <a:srgbClr val="66FFCC"/>
                </a:solidFill>
                <a:cs typeface="B Nazanin" panose="00000400000000000000" pitchFamily="2" charset="-78"/>
                <a:hlinkClick r:id="rId3" action="ppaction://hlinksldjump"/>
              </a:rPr>
              <a:t>ماده 12: حسابرس</a:t>
            </a:r>
            <a:endParaRPr lang="fa-IR" sz="2200" b="1" dirty="0">
              <a:solidFill>
                <a:srgbClr val="66FFCC"/>
              </a:solidFill>
              <a:cs typeface="B Nazanin" panose="00000400000000000000" pitchFamily="2" charset="-78"/>
            </a:endParaRPr>
          </a:p>
          <a:p>
            <a:pPr marL="0" indent="0" algn="r" rtl="1" eaLnBrk="1" fontAlgn="auto" hangingPunct="1">
              <a:lnSpc>
                <a:spcPct val="80000"/>
              </a:lnSpc>
              <a:spcAft>
                <a:spcPts val="0"/>
              </a:spcAft>
              <a:buNone/>
              <a:defRPr/>
            </a:pPr>
            <a:r>
              <a:rPr lang="fa-IR" sz="2200" b="1" dirty="0">
                <a:solidFill>
                  <a:srgbClr val="66FFCC"/>
                </a:solidFill>
                <a:cs typeface="B Nazanin" panose="00000400000000000000" pitchFamily="2" charset="-78"/>
                <a:hlinkClick r:id="rId4" action="ppaction://hlinksldjump"/>
              </a:rPr>
              <a:t>ماده 13: وظايف موسسه</a:t>
            </a:r>
            <a:endParaRPr lang="fa-IR" sz="2200" b="1" dirty="0">
              <a:solidFill>
                <a:srgbClr val="66FFCC"/>
              </a:solidFill>
              <a:cs typeface="B Nazanin" panose="00000400000000000000" pitchFamily="2" charset="-78"/>
            </a:endParaRPr>
          </a:p>
          <a:p>
            <a:pPr marL="0" indent="0" algn="r" rtl="1">
              <a:buFont typeface="Wingdings 2" panose="05020102010507070707" pitchFamily="18" charset="2"/>
              <a:buNone/>
              <a:defRPr/>
            </a:pPr>
            <a:endParaRPr lang="fa-IR" sz="2400" b="1" dirty="0">
              <a:solidFill>
                <a:srgbClr val="FF0000"/>
              </a:solidFill>
              <a:cs typeface="B Nazanin" pitchFamily="2" charset="-78"/>
              <a:hlinkClick r:id="rId3" action="ppaction://hlinksldjump"/>
            </a:endParaRPr>
          </a:p>
        </p:txBody>
      </p:sp>
      <p:sp>
        <p:nvSpPr>
          <p:cNvPr id="7" name="Content Placeholder 6"/>
          <p:cNvSpPr>
            <a:spLocks noGrp="1"/>
          </p:cNvSpPr>
          <p:nvPr>
            <p:ph sz="half" idx="2"/>
          </p:nvPr>
        </p:nvSpPr>
        <p:spPr>
          <a:xfrm>
            <a:off x="4803776" y="1556792"/>
            <a:ext cx="4160711" cy="4496346"/>
          </a:xfrm>
          <a:solidFill>
            <a:schemeClr val="accent6">
              <a:lumMod val="40000"/>
              <a:lumOff val="60000"/>
            </a:schemeClr>
          </a:solidFill>
        </p:spPr>
        <p:txBody>
          <a:bodyPr/>
          <a:lstStyle/>
          <a:p>
            <a:pPr marL="0" indent="0" algn="r" rtl="1" eaLnBrk="1" fontAlgn="auto" hangingPunct="1">
              <a:lnSpc>
                <a:spcPct val="80000"/>
              </a:lnSpc>
              <a:spcAft>
                <a:spcPts val="0"/>
              </a:spcAft>
              <a:buNone/>
              <a:defRPr/>
            </a:pPr>
            <a:r>
              <a:rPr lang="fa-IR" sz="2200" dirty="0">
                <a:solidFill>
                  <a:srgbClr val="66FFCC"/>
                </a:solidFill>
                <a:cs typeface="B Nazanin" panose="00000400000000000000" pitchFamily="2" charset="-78"/>
                <a:hlinkClick r:id="rId5" action="ppaction://hlinksldjump"/>
              </a:rPr>
              <a:t>ماده 1: امور مالي و معاملاتي</a:t>
            </a:r>
            <a:endParaRPr lang="fa-IR" sz="2200" dirty="0">
              <a:solidFill>
                <a:srgbClr val="66FFCC"/>
              </a:solidFill>
              <a:cs typeface="B Nazanin" panose="00000400000000000000" pitchFamily="2" charset="-78"/>
            </a:endParaRPr>
          </a:p>
          <a:p>
            <a:pPr marL="0" indent="0" algn="r" rtl="1" eaLnBrk="1" fontAlgn="auto" hangingPunct="1">
              <a:lnSpc>
                <a:spcPct val="80000"/>
              </a:lnSpc>
              <a:spcAft>
                <a:spcPts val="0"/>
              </a:spcAft>
              <a:buNone/>
              <a:defRPr/>
            </a:pPr>
            <a:r>
              <a:rPr lang="fa-IR" sz="2200" dirty="0">
                <a:solidFill>
                  <a:schemeClr val="accent2">
                    <a:lumMod val="60000"/>
                    <a:lumOff val="40000"/>
                  </a:schemeClr>
                </a:solidFill>
                <a:cs typeface="B Nazanin" panose="00000400000000000000" pitchFamily="2" charset="-78"/>
                <a:hlinkClick r:id="rId6" action="ppaction://hlinksldjump"/>
              </a:rPr>
              <a:t>ماده 2: موسسه </a:t>
            </a:r>
            <a:endParaRPr lang="fa-IR" sz="2200" dirty="0">
              <a:solidFill>
                <a:schemeClr val="accent2">
                  <a:lumMod val="60000"/>
                  <a:lumOff val="40000"/>
                </a:schemeClr>
              </a:solidFill>
              <a:cs typeface="B Nazanin" panose="00000400000000000000" pitchFamily="2" charset="-78"/>
            </a:endParaRPr>
          </a:p>
          <a:p>
            <a:pPr marL="0" indent="0" algn="r" rtl="1" eaLnBrk="1" fontAlgn="auto" hangingPunct="1">
              <a:lnSpc>
                <a:spcPct val="80000"/>
              </a:lnSpc>
              <a:spcAft>
                <a:spcPts val="0"/>
              </a:spcAft>
              <a:buNone/>
              <a:defRPr/>
            </a:pPr>
            <a:r>
              <a:rPr lang="fa-IR" sz="2200" dirty="0">
                <a:solidFill>
                  <a:srgbClr val="66FFCC"/>
                </a:solidFill>
                <a:cs typeface="B Nazanin" panose="00000400000000000000" pitchFamily="2" charset="-78"/>
                <a:hlinkClick r:id="rId7" action="ppaction://hlinksldjump"/>
              </a:rPr>
              <a:t>ماده 3: سال مالي موسسه </a:t>
            </a:r>
            <a:endParaRPr lang="fa-IR" sz="2200" dirty="0">
              <a:solidFill>
                <a:srgbClr val="66FFCC"/>
              </a:solidFill>
              <a:cs typeface="B Nazanin" panose="00000400000000000000" pitchFamily="2" charset="-78"/>
            </a:endParaRPr>
          </a:p>
          <a:p>
            <a:pPr marL="0" indent="0" algn="r" rtl="1" eaLnBrk="1" fontAlgn="auto" hangingPunct="1">
              <a:lnSpc>
                <a:spcPct val="80000"/>
              </a:lnSpc>
              <a:spcAft>
                <a:spcPts val="0"/>
              </a:spcAft>
              <a:buNone/>
              <a:defRPr/>
            </a:pPr>
            <a:r>
              <a:rPr lang="fa-IR" sz="2200" dirty="0">
                <a:solidFill>
                  <a:srgbClr val="66FFCC"/>
                </a:solidFill>
                <a:cs typeface="B Nazanin" panose="00000400000000000000" pitchFamily="2" charset="-78"/>
                <a:hlinkClick r:id="rId7" action="ppaction://hlinksldjump"/>
              </a:rPr>
              <a:t>ماده 4: صورت‌های مالي </a:t>
            </a:r>
            <a:endParaRPr lang="fa-IR" sz="2200" dirty="0">
              <a:solidFill>
                <a:srgbClr val="66FFCC"/>
              </a:solidFill>
              <a:cs typeface="B Nazanin" panose="00000400000000000000" pitchFamily="2" charset="-78"/>
            </a:endParaRPr>
          </a:p>
          <a:p>
            <a:pPr marL="0" indent="0" algn="r" rtl="1" eaLnBrk="1" fontAlgn="auto" hangingPunct="1">
              <a:lnSpc>
                <a:spcPct val="80000"/>
              </a:lnSpc>
              <a:spcAft>
                <a:spcPts val="0"/>
              </a:spcAft>
              <a:buNone/>
              <a:defRPr/>
            </a:pPr>
            <a:r>
              <a:rPr lang="fa-IR" sz="2200" dirty="0">
                <a:solidFill>
                  <a:schemeClr val="accent2">
                    <a:lumMod val="60000"/>
                    <a:lumOff val="40000"/>
                  </a:schemeClr>
                </a:solidFill>
                <a:cs typeface="B Nazanin" panose="00000400000000000000" pitchFamily="2" charset="-78"/>
                <a:hlinkClick r:id="rId7" action="ppaction://hlinksldjump"/>
              </a:rPr>
              <a:t>ماده 5: اسناد تعهد آور مالي</a:t>
            </a:r>
            <a:endParaRPr lang="fa-IR" sz="2200" dirty="0">
              <a:solidFill>
                <a:schemeClr val="accent2">
                  <a:lumMod val="60000"/>
                  <a:lumOff val="40000"/>
                </a:schemeClr>
              </a:solidFill>
              <a:cs typeface="B Nazanin" panose="00000400000000000000" pitchFamily="2" charset="-78"/>
            </a:endParaRPr>
          </a:p>
          <a:p>
            <a:pPr marL="0" indent="0" algn="r" rtl="1" eaLnBrk="1" fontAlgn="auto" hangingPunct="1">
              <a:lnSpc>
                <a:spcPct val="80000"/>
              </a:lnSpc>
              <a:spcAft>
                <a:spcPts val="0"/>
              </a:spcAft>
              <a:buNone/>
              <a:defRPr/>
            </a:pPr>
            <a:r>
              <a:rPr lang="fa-IR" sz="2200" dirty="0">
                <a:solidFill>
                  <a:srgbClr val="66FFCC"/>
                </a:solidFill>
                <a:cs typeface="B Nazanin" panose="00000400000000000000" pitchFamily="2" charset="-78"/>
                <a:hlinkClick r:id="rId8" action="ppaction://hlinksldjump"/>
              </a:rPr>
              <a:t>ماده 6: حساب بانکی پرداخت‌ها </a:t>
            </a:r>
            <a:endParaRPr lang="fa-IR" sz="2200" dirty="0">
              <a:solidFill>
                <a:srgbClr val="66FFCC"/>
              </a:solidFill>
              <a:cs typeface="B Nazanin" panose="00000400000000000000" pitchFamily="2" charset="-78"/>
            </a:endParaRPr>
          </a:p>
          <a:p>
            <a:pPr marL="0" indent="0" algn="r" rtl="1" eaLnBrk="1" fontAlgn="auto" hangingPunct="1">
              <a:lnSpc>
                <a:spcPct val="80000"/>
              </a:lnSpc>
              <a:spcAft>
                <a:spcPts val="0"/>
              </a:spcAft>
              <a:buNone/>
              <a:defRPr/>
            </a:pPr>
            <a:r>
              <a:rPr lang="fa-IR" sz="2200" dirty="0">
                <a:solidFill>
                  <a:srgbClr val="66FFCC"/>
                </a:solidFill>
                <a:cs typeface="B Nazanin" panose="00000400000000000000" pitchFamily="2" charset="-78"/>
                <a:hlinkClick r:id="rId3" action="ppaction://hlinksldjump"/>
              </a:rPr>
              <a:t>ماده 7: حساب بانکی در آمدهای</a:t>
            </a:r>
            <a:r>
              <a:rPr lang="en-US" sz="2200" u="sng" dirty="0">
                <a:solidFill>
                  <a:srgbClr val="66FFCC"/>
                </a:solidFill>
                <a:cs typeface="B Nazanin" panose="00000400000000000000" pitchFamily="2" charset="-78"/>
              </a:rPr>
              <a:t> </a:t>
            </a:r>
            <a:r>
              <a:rPr lang="fa-IR" sz="2200" dirty="0">
                <a:solidFill>
                  <a:srgbClr val="66FFCC"/>
                </a:solidFill>
                <a:cs typeface="B Nazanin" panose="00000400000000000000" pitchFamily="2" charset="-78"/>
                <a:hlinkClick r:id="rId8" action="ppaction://hlinksldjump"/>
              </a:rPr>
              <a:t>اختصاصي </a:t>
            </a:r>
            <a:endParaRPr lang="fa-IR" sz="2200" dirty="0">
              <a:solidFill>
                <a:srgbClr val="66FFCC"/>
              </a:solidFill>
              <a:cs typeface="B Nazanin" panose="00000400000000000000" pitchFamily="2" charset="-78"/>
            </a:endParaRPr>
          </a:p>
          <a:p>
            <a:pPr marL="0" indent="0" algn="r" rtl="1" eaLnBrk="1" fontAlgn="auto" hangingPunct="1">
              <a:lnSpc>
                <a:spcPct val="80000"/>
              </a:lnSpc>
              <a:spcAft>
                <a:spcPts val="0"/>
              </a:spcAft>
              <a:buNone/>
              <a:defRPr/>
            </a:pPr>
            <a:r>
              <a:rPr lang="fa-IR" sz="2200" dirty="0">
                <a:solidFill>
                  <a:srgbClr val="66FFCC"/>
                </a:solidFill>
                <a:cs typeface="B Nazanin" panose="00000400000000000000" pitchFamily="2" charset="-78"/>
                <a:hlinkClick r:id="rId8" action="ppaction://hlinksldjump"/>
              </a:rPr>
              <a:t>ماده 8: </a:t>
            </a:r>
            <a:r>
              <a:rPr lang="fa-IR" sz="2200" dirty="0">
                <a:solidFill>
                  <a:srgbClr val="66FFCC"/>
                </a:solidFill>
                <a:cs typeface="B Nazanin" panose="00000400000000000000" pitchFamily="2" charset="-78"/>
                <a:hlinkClick r:id="rId9" action="ppaction://hlinksldjump"/>
              </a:rPr>
              <a:t> حساب بانکی </a:t>
            </a:r>
            <a:r>
              <a:rPr lang="fa-IR" sz="2200" dirty="0">
                <a:solidFill>
                  <a:srgbClr val="66FFCC"/>
                </a:solidFill>
                <a:cs typeface="B Nazanin" panose="00000400000000000000" pitchFamily="2" charset="-78"/>
                <a:hlinkClick r:id="rId8" action="ppaction://hlinksldjump"/>
              </a:rPr>
              <a:t>ت</a:t>
            </a:r>
            <a:r>
              <a:rPr lang="fa-IR" sz="2200" dirty="0">
                <a:solidFill>
                  <a:srgbClr val="66FFCC"/>
                </a:solidFill>
                <a:cs typeface="B Nazanin" panose="00000400000000000000" pitchFamily="2" charset="-78"/>
                <a:hlinkClick r:id="rId10" action="ppaction://hlinksldjump"/>
              </a:rPr>
              <a:t>مركز وجوه </a:t>
            </a:r>
            <a:endParaRPr lang="fa-IR" sz="2200" dirty="0">
              <a:solidFill>
                <a:srgbClr val="66FFCC"/>
              </a:solidFill>
              <a:cs typeface="B Nazanin" panose="00000400000000000000" pitchFamily="2" charset="-78"/>
              <a:hlinkClick r:id="rId8" action="ppaction://hlinksldjump"/>
            </a:endParaRPr>
          </a:p>
          <a:p>
            <a:pPr marL="0" indent="0" algn="r" rtl="1" eaLnBrk="1" fontAlgn="auto" hangingPunct="1">
              <a:lnSpc>
                <a:spcPct val="90000"/>
              </a:lnSpc>
              <a:spcAft>
                <a:spcPts val="0"/>
              </a:spcAft>
              <a:buNone/>
              <a:defRPr/>
            </a:pPr>
            <a:r>
              <a:rPr lang="fa-IR" sz="2200" dirty="0">
                <a:solidFill>
                  <a:srgbClr val="66FFCC"/>
                </a:solidFill>
                <a:cs typeface="B Nazanin" panose="00000400000000000000" pitchFamily="2" charset="-78"/>
                <a:hlinkClick r:id="rId11" action="ppaction://hlinksldjump"/>
              </a:rPr>
              <a:t>ماده 9: مدیر مالی (خزانه دار</a:t>
            </a:r>
            <a:r>
              <a:rPr lang="fa-IR" sz="2200" dirty="0">
                <a:solidFill>
                  <a:srgbClr val="66FFCC"/>
                </a:solidFill>
                <a:cs typeface="B Nazanin" panose="00000400000000000000" pitchFamily="2" charset="-78"/>
                <a:hlinkClick r:id="rId8" action="ppaction://hlinksldjump"/>
              </a:rPr>
              <a:t>)</a:t>
            </a:r>
          </a:p>
          <a:p>
            <a:pPr marL="0" indent="0" algn="r" rtl="1" eaLnBrk="1" fontAlgn="auto" hangingPunct="1">
              <a:lnSpc>
                <a:spcPct val="90000"/>
              </a:lnSpc>
              <a:spcAft>
                <a:spcPts val="0"/>
              </a:spcAft>
              <a:buNone/>
              <a:defRPr/>
            </a:pPr>
            <a:r>
              <a:rPr lang="fa-IR" sz="2200" dirty="0">
                <a:solidFill>
                  <a:srgbClr val="66FFCC"/>
                </a:solidFill>
                <a:cs typeface="B Nazanin" panose="00000400000000000000" pitchFamily="2" charset="-78"/>
                <a:hlinkClick r:id="rId12" action="ppaction://hlinksldjump"/>
              </a:rPr>
              <a:t>ماده 10: قيمت تمام شده عمليات اجرايي </a:t>
            </a:r>
            <a:endParaRPr lang="fa-IR" sz="2200" dirty="0">
              <a:solidFill>
                <a:srgbClr val="66FFCC"/>
              </a:solidFill>
              <a:cs typeface="B Nazanin" panose="00000400000000000000" pitchFamily="2" charset="-78"/>
            </a:endParaRPr>
          </a:p>
          <a:p>
            <a:pPr marL="274320" indent="-274320" algn="r" rtl="1" eaLnBrk="1" fontAlgn="auto" hangingPunct="1">
              <a:lnSpc>
                <a:spcPct val="90000"/>
              </a:lnSpc>
              <a:spcAft>
                <a:spcPts val="0"/>
              </a:spcAft>
              <a:buFont typeface="Courier New" pitchFamily="49" charset="0"/>
              <a:buChar char="o"/>
              <a:defRPr/>
            </a:pPr>
            <a:endParaRPr lang="fa-IR" sz="2400" b="1" dirty="0">
              <a:solidFill>
                <a:srgbClr val="66FFCC"/>
              </a:solidFill>
              <a:cs typeface="B Nazanin" panose="00000400000000000000" pitchFamily="2" charset="-78"/>
              <a:hlinkClick r:id="rId8" action="ppaction://hlinksldjump"/>
            </a:endParaRPr>
          </a:p>
          <a:p>
            <a:pPr algn="r" rtl="1">
              <a:buFont typeface="Wingdings" pitchFamily="2" charset="2"/>
              <a:buChar char="§"/>
              <a:defRPr/>
            </a:pPr>
            <a:endParaRPr lang="fa-IR" b="1" dirty="0">
              <a:cs typeface="B Nazanin" pitchFamily="2" charset="-78"/>
            </a:endParaRPr>
          </a:p>
        </p:txBody>
      </p:sp>
      <p:sp>
        <p:nvSpPr>
          <p:cNvPr id="8" name="AutoShape 4">
            <a:hlinkClick r:id="rId13" action="ppaction://hlinksldjump"/>
          </p:cNvPr>
          <p:cNvSpPr>
            <a:spLocks noChangeArrowheads="1"/>
          </p:cNvSpPr>
          <p:nvPr/>
        </p:nvSpPr>
        <p:spPr bwMode="auto">
          <a:xfrm>
            <a:off x="4067175" y="5805488"/>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فهرست اصلي</a:t>
            </a:r>
            <a:endParaRPr lang="en-US" dirty="0">
              <a:solidFill>
                <a:srgbClr val="FF0000"/>
              </a:solidFill>
              <a:cs typeface="B Badr" pitchFamily="2" charset="-78"/>
            </a:endParaRPr>
          </a:p>
        </p:txBody>
      </p:sp>
    </p:spTree>
  </p:cSld>
  <p:clrMapOvr>
    <a:masterClrMapping/>
  </p:clrMapOvr>
  <p:transition spd="med">
    <p:zo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2"/>
          <p:cNvSpPr>
            <a:spLocks noGrp="1"/>
          </p:cNvSpPr>
          <p:nvPr>
            <p:ph type="title"/>
          </p:nvPr>
        </p:nvSpPr>
        <p:spPr/>
        <p:txBody>
          <a:bodyPr/>
          <a:lstStyle/>
          <a:p>
            <a:pPr rtl="1"/>
            <a:r>
              <a:rPr lang="fa-IR" altLang="fa-IR" b="1" dirty="0">
                <a:cs typeface="B Nazanin" panose="00000400000000000000" pitchFamily="2" charset="-78"/>
              </a:rPr>
              <a:t>فصل اول</a:t>
            </a:r>
            <a:endParaRPr lang="fa-IR" altLang="fa-IR" dirty="0">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4211638" y="5157788"/>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فهرست اصلي</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6" name="AutoShape 6">
            <a:hlinkClick r:id="rId3" action="ppaction://hlinksldjump"/>
          </p:cNvPr>
          <p:cNvSpPr>
            <a:spLocks noChangeArrowheads="1"/>
          </p:cNvSpPr>
          <p:nvPr/>
        </p:nvSpPr>
        <p:spPr bwMode="auto">
          <a:xfrm>
            <a:off x="611188" y="5949950"/>
            <a:ext cx="719137" cy="287338"/>
          </a:xfrm>
          <a:prstGeom prst="roundRect">
            <a:avLst>
              <a:gd name="adj" fmla="val 42454"/>
            </a:avLst>
          </a:prstGeom>
          <a:solidFill>
            <a:srgbClr val="CC9900"/>
          </a:solidFill>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prstClr val="white"/>
                </a:solidFill>
                <a:effectLst/>
                <a:uLnTx/>
                <a:uFillTx/>
                <a:latin typeface="Georgia"/>
                <a:ea typeface="+mn-ea"/>
                <a:cs typeface="B Badr" pitchFamily="2" charset="-78"/>
              </a:rPr>
              <a:t>ادامه</a:t>
            </a:r>
            <a:endParaRPr kumimoji="0" lang="en-US" sz="1800" b="0" i="0" u="none" strike="noStrike" kern="1200" cap="none" spc="0" normalizeH="0" baseline="0" noProof="0" dirty="0">
              <a:ln>
                <a:noFill/>
              </a:ln>
              <a:solidFill>
                <a:prstClr val="white"/>
              </a:solidFill>
              <a:effectLst/>
              <a:uLnTx/>
              <a:uFillTx/>
              <a:latin typeface="Georgia"/>
              <a:ea typeface="+mn-ea"/>
              <a:cs typeface="B Badr" pitchFamily="2" charset="-78"/>
            </a:endParaRPr>
          </a:p>
        </p:txBody>
      </p:sp>
      <p:sp>
        <p:nvSpPr>
          <p:cNvPr id="7" name="Text Placeholder 1"/>
          <p:cNvSpPr txBox="1">
            <a:spLocks/>
          </p:cNvSpPr>
          <p:nvPr/>
        </p:nvSpPr>
        <p:spPr bwMode="auto">
          <a:xfrm>
            <a:off x="1368425" y="2743200"/>
            <a:ext cx="6480175"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rtl="1">
              <a:buNone/>
              <a:defRPr/>
            </a:pPr>
            <a:r>
              <a:rPr lang="fa-IR" sz="6000" dirty="0">
                <a:solidFill>
                  <a:srgbClr val="FF0000"/>
                </a:solidFill>
                <a:cs typeface="B Nazanin" pitchFamily="2" charset="-78"/>
              </a:rPr>
              <a:t>آزمون قبل از</a:t>
            </a:r>
            <a:r>
              <a:rPr lang="en-US" sz="6000" dirty="0">
                <a:solidFill>
                  <a:srgbClr val="FF0000"/>
                </a:solidFill>
                <a:cs typeface="B Nazanin" pitchFamily="2" charset="-78"/>
              </a:rPr>
              <a:t> </a:t>
            </a:r>
            <a:r>
              <a:rPr lang="fa-IR" sz="6000" dirty="0">
                <a:solidFill>
                  <a:srgbClr val="FF0000"/>
                </a:solidFill>
                <a:cs typeface="B Nazanin" pitchFamily="2" charset="-78"/>
              </a:rPr>
              <a:t>تدریس</a:t>
            </a:r>
          </a:p>
          <a:p>
            <a:pPr marL="0" indent="0" algn="ctr" rtl="1">
              <a:buNone/>
              <a:defRPr/>
            </a:pPr>
            <a:r>
              <a:rPr lang="en-US" sz="6000" dirty="0">
                <a:solidFill>
                  <a:srgbClr val="FF0000"/>
                </a:solidFill>
              </a:rPr>
              <a:t>PRE-TEST</a:t>
            </a:r>
            <a:endParaRPr lang="fa-IR" sz="5400" dirty="0">
              <a:solidFill>
                <a:srgbClr val="FF0000"/>
              </a:solidFill>
            </a:endParaRPr>
          </a:p>
        </p:txBody>
      </p:sp>
    </p:spTree>
    <p:extLst>
      <p:ext uri="{BB962C8B-B14F-4D97-AF65-F5344CB8AC3E}">
        <p14:creationId xmlns:p14="http://schemas.microsoft.com/office/powerpoint/2010/main" val="2881140963"/>
      </p:ext>
    </p:extLst>
  </p:cSld>
  <p:clrMapOvr>
    <a:masterClrMapping/>
  </p:clrMapOvr>
  <p:transition spd="med">
    <p:zoom/>
  </p:transition>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18434"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8435"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
        <p:nvSpPr>
          <p:cNvPr id="18436" name="Content Placeholder 5"/>
          <p:cNvSpPr>
            <a:spLocks noGrp="1"/>
          </p:cNvSpPr>
          <p:nvPr>
            <p:ph sz="quarter" idx="1"/>
          </p:nvPr>
        </p:nvSpPr>
        <p:spPr>
          <a:xfrm>
            <a:off x="301625" y="1527175"/>
            <a:ext cx="8504238" cy="3773488"/>
          </a:xfrm>
        </p:spPr>
        <p:txBody>
          <a:bodyPr/>
          <a:lstStyle/>
          <a:p>
            <a:pPr marL="0" indent="0" algn="just" rtl="1">
              <a:lnSpc>
                <a:spcPct val="150000"/>
              </a:lnSpc>
              <a:buNone/>
            </a:pPr>
            <a:r>
              <a:rPr lang="fa-IR" altLang="fa-IR" sz="2800" dirty="0">
                <a:cs typeface="B Nazanin" panose="00000400000000000000" pitchFamily="2" charset="-78"/>
              </a:rPr>
              <a:t>عملیات مالی و معاملاتي دانشگاه/دانشکده مستقل علوم پزشکي و خدمات بهداشتي درماني/انستيتو پاستور و دانشگاه علوم بهزيستي و توانبخشي و موسسه آموزش و پژوهش طب انتقال خون و...که منبعد موسسه ناميده مي‏شوند بر اساس اين آیین‏نامه انجام خواهد شد.</a:t>
            </a:r>
            <a:endParaRPr lang="en-US" altLang="fa-IR" sz="2800" dirty="0">
              <a:cs typeface="B Nazanin" panose="00000400000000000000" pitchFamily="2" charset="-78"/>
            </a:endParaRPr>
          </a:p>
          <a:p>
            <a:pPr algn="r" rtl="1">
              <a:buFont typeface="Wingdings 2" panose="05020102010507070707" pitchFamily="18" charset="2"/>
              <a:buNone/>
            </a:pPr>
            <a:endParaRPr lang="fa-IR" altLang="fa-IR" dirty="0"/>
          </a:p>
        </p:txBody>
      </p:sp>
      <p:sp>
        <p:nvSpPr>
          <p:cNvPr id="7" name="Title 6"/>
          <p:cNvSpPr>
            <a:spLocks noGrp="1"/>
          </p:cNvSpPr>
          <p:nvPr>
            <p:ph type="title"/>
          </p:nvPr>
        </p:nvSpPr>
        <p:spPr>
          <a:xfrm>
            <a:off x="0" y="5879"/>
            <a:ext cx="9143999" cy="758825"/>
          </a:xfr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fa-IR" sz="3600" dirty="0">
                <a:solidFill>
                  <a:srgbClr val="7030A0"/>
                </a:solidFill>
                <a:cs typeface="B Titr" panose="00000700000000000000" pitchFamily="2" charset="-78"/>
              </a:rPr>
              <a:t>ماده 1: امور مالي و معاملاتي</a:t>
            </a:r>
          </a:p>
        </p:txBody>
      </p:sp>
    </p:spTree>
  </p:cSld>
  <p:clrMapOvr>
    <a:masterClrMapping/>
  </p:clrMapOvr>
  <p:transition spd="med">
    <p:zoom/>
  </p:transition>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18434"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18435"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18436" name="Content Placeholder 5"/>
          <p:cNvSpPr>
            <a:spLocks noGrp="1"/>
          </p:cNvSpPr>
          <p:nvPr>
            <p:ph sz="quarter" idx="1"/>
          </p:nvPr>
        </p:nvSpPr>
        <p:spPr>
          <a:xfrm>
            <a:off x="319880" y="1052736"/>
            <a:ext cx="8504238" cy="3773488"/>
          </a:xfrm>
        </p:spPr>
        <p:txBody>
          <a:bodyPr/>
          <a:lstStyle/>
          <a:p>
            <a:pPr marL="0" lvl="0" indent="0" algn="justLow" rtl="1">
              <a:lnSpc>
                <a:spcPct val="150000"/>
              </a:lnSpc>
              <a:buClr>
                <a:srgbClr val="D16349"/>
              </a:buClr>
              <a:buNone/>
            </a:pPr>
            <a:r>
              <a:rPr lang="fa-IR" dirty="0">
                <a:solidFill>
                  <a:prstClr val="black"/>
                </a:solidFill>
                <a:cs typeface="B Nazanin" panose="00000400000000000000" pitchFamily="2" charset="-78"/>
              </a:rPr>
              <a:t>واحدهای سازمانی منظور در بودجه کل کشور و یا از دیدگاه مدیریت، بشرح زیر طبقه بندی می‌شوند:</a:t>
            </a:r>
          </a:p>
          <a:p>
            <a:pPr lvl="0" algn="justLow" rtl="1">
              <a:lnSpc>
                <a:spcPct val="150000"/>
              </a:lnSpc>
              <a:buClr>
                <a:srgbClr val="D16349"/>
              </a:buClr>
              <a:buFont typeface="Wingdings" panose="05000000000000000000" pitchFamily="2" charset="2"/>
              <a:buChar char="v"/>
            </a:pPr>
            <a:r>
              <a:rPr lang="fa-IR" dirty="0">
                <a:solidFill>
                  <a:prstClr val="black"/>
                </a:solidFill>
                <a:cs typeface="B Nazanin" panose="00000400000000000000" pitchFamily="2" charset="-78"/>
              </a:rPr>
              <a:t> وزارتخانه‌ها </a:t>
            </a:r>
          </a:p>
          <a:p>
            <a:pPr lvl="0" algn="justLow" rtl="1">
              <a:lnSpc>
                <a:spcPct val="150000"/>
              </a:lnSpc>
              <a:buClr>
                <a:srgbClr val="D16349"/>
              </a:buClr>
              <a:buFont typeface="Wingdings" panose="05000000000000000000" pitchFamily="2" charset="2"/>
              <a:buChar char="v"/>
            </a:pPr>
            <a:r>
              <a:rPr lang="fa-IR" dirty="0">
                <a:solidFill>
                  <a:prstClr val="black"/>
                </a:solidFill>
                <a:cs typeface="B Nazanin" panose="00000400000000000000" pitchFamily="2" charset="-78"/>
              </a:rPr>
              <a:t> موسسات دولتی</a:t>
            </a:r>
          </a:p>
          <a:p>
            <a:pPr lvl="0" algn="justLow" rtl="1">
              <a:lnSpc>
                <a:spcPct val="150000"/>
              </a:lnSpc>
              <a:buClr>
                <a:srgbClr val="D16349"/>
              </a:buClr>
              <a:buFont typeface="Wingdings" panose="05000000000000000000" pitchFamily="2" charset="2"/>
              <a:buChar char="v"/>
            </a:pPr>
            <a:r>
              <a:rPr lang="fa-IR" dirty="0">
                <a:solidFill>
                  <a:prstClr val="black"/>
                </a:solidFill>
                <a:cs typeface="B Nazanin" panose="00000400000000000000" pitchFamily="2" charset="-78"/>
              </a:rPr>
              <a:t> شرکت‌های دولتی و بانک‌ها</a:t>
            </a:r>
          </a:p>
          <a:p>
            <a:pPr lvl="0" algn="justLow" rtl="1">
              <a:lnSpc>
                <a:spcPct val="150000"/>
              </a:lnSpc>
              <a:buClr>
                <a:srgbClr val="D16349"/>
              </a:buClr>
              <a:buFont typeface="Wingdings" panose="05000000000000000000" pitchFamily="2" charset="2"/>
              <a:buChar char="v"/>
            </a:pPr>
            <a:r>
              <a:rPr lang="fa-IR" dirty="0">
                <a:solidFill>
                  <a:prstClr val="black"/>
                </a:solidFill>
                <a:cs typeface="B Nazanin" panose="00000400000000000000" pitchFamily="2" charset="-78"/>
              </a:rPr>
              <a:t> موسسات و نهادهای عمومی غیر دولتی</a:t>
            </a:r>
          </a:p>
          <a:p>
            <a:pPr lvl="0" algn="justLow" rtl="1">
              <a:lnSpc>
                <a:spcPct val="150000"/>
              </a:lnSpc>
              <a:buClr>
                <a:srgbClr val="D16349"/>
              </a:buClr>
              <a:buFont typeface="Wingdings" panose="05000000000000000000" pitchFamily="2" charset="2"/>
              <a:buChar char="v"/>
            </a:pPr>
            <a:r>
              <a:rPr lang="fa-IR" dirty="0">
                <a:solidFill>
                  <a:prstClr val="black"/>
                </a:solidFill>
                <a:cs typeface="B Nazanin" panose="00000400000000000000" pitchFamily="2" charset="-78"/>
              </a:rPr>
              <a:t> موسسات انتفاعی و بازرگانی وابسته به دولت</a:t>
            </a:r>
          </a:p>
        </p:txBody>
      </p:sp>
      <p:sp>
        <p:nvSpPr>
          <p:cNvPr id="7" name="Title 6"/>
          <p:cNvSpPr>
            <a:spLocks noGrp="1"/>
          </p:cNvSpPr>
          <p:nvPr>
            <p:ph type="title"/>
          </p:nvPr>
        </p:nvSpPr>
        <p:spPr>
          <a:xfrm>
            <a:off x="0" y="5879"/>
            <a:ext cx="9143999" cy="758825"/>
          </a:xfr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fa-IR" dirty="0">
                <a:solidFill>
                  <a:srgbClr val="7030A0"/>
                </a:solidFill>
              </a:rPr>
              <a:t>طبقه بندی سازمانی در ایران</a:t>
            </a:r>
            <a:endParaRPr lang="fa-IR" sz="3600" dirty="0">
              <a:solidFill>
                <a:srgbClr val="7030A0"/>
              </a:solidFill>
              <a:cs typeface="B Titr" panose="00000700000000000000" pitchFamily="2" charset="-78"/>
            </a:endParaRPr>
          </a:p>
        </p:txBody>
      </p:sp>
    </p:spTree>
    <p:extLst>
      <p:ext uri="{BB962C8B-B14F-4D97-AF65-F5344CB8AC3E}">
        <p14:creationId xmlns:p14="http://schemas.microsoft.com/office/powerpoint/2010/main" val="3758135958"/>
      </p:ext>
    </p:extLst>
  </p:cSld>
  <p:clrMapOvr>
    <a:masterClrMapping/>
  </p:clrMapOvr>
  <p:transition spd="med">
    <p:zoom/>
  </p:transition>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18434"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18435"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18436" name="Content Placeholder 5"/>
          <p:cNvSpPr>
            <a:spLocks noGrp="1"/>
          </p:cNvSpPr>
          <p:nvPr>
            <p:ph sz="quarter" idx="1"/>
          </p:nvPr>
        </p:nvSpPr>
        <p:spPr>
          <a:xfrm>
            <a:off x="301625" y="1527175"/>
            <a:ext cx="8504238" cy="3773488"/>
          </a:xfrm>
        </p:spPr>
        <p:txBody>
          <a:bodyPr/>
          <a:lstStyle/>
          <a:p>
            <a:pPr marL="0" indent="0" algn="just" rtl="1">
              <a:lnSpc>
                <a:spcPct val="150000"/>
              </a:lnSpc>
              <a:buNone/>
            </a:pPr>
            <a:r>
              <a:rPr lang="fa-IR" altLang="fa-IR" sz="2800" dirty="0">
                <a:cs typeface="B Nazanin" panose="00000400000000000000" pitchFamily="2" charset="-78"/>
              </a:rPr>
              <a:t>وزارتخانه مهمترین واحد سازمانی در تشکیلات دولتهاست که در کشور ما بر اساس قانون ایجاد و به این عنوان نامیده می‌شود.</a:t>
            </a:r>
          </a:p>
          <a:p>
            <a:pPr marL="0" indent="0" algn="just" rtl="1">
              <a:lnSpc>
                <a:spcPct val="150000"/>
              </a:lnSpc>
              <a:buNone/>
            </a:pPr>
            <a:r>
              <a:rPr lang="fa-IR" altLang="fa-IR" sz="2800" dirty="0">
                <a:cs typeface="B Nazanin" panose="00000400000000000000" pitchFamily="2" charset="-78"/>
              </a:rPr>
              <a:t>وزارتخانه عالیترین ارگان اجرایی کشور است که با قصد تحقق یک یا چند هدف دولت به وجود می‌آید و در راس آن وزیر قرار دارد.</a:t>
            </a:r>
          </a:p>
          <a:p>
            <a:pPr algn="r" rtl="1">
              <a:buFont typeface="Wingdings 2" panose="05020102010507070707" pitchFamily="18" charset="2"/>
              <a:buNone/>
            </a:pPr>
            <a:endParaRPr lang="fa-IR" altLang="fa-IR" dirty="0"/>
          </a:p>
        </p:txBody>
      </p:sp>
      <p:sp>
        <p:nvSpPr>
          <p:cNvPr id="7" name="Title 6"/>
          <p:cNvSpPr>
            <a:spLocks noGrp="1"/>
          </p:cNvSpPr>
          <p:nvPr>
            <p:ph type="title"/>
          </p:nvPr>
        </p:nvSpPr>
        <p:spPr>
          <a:xfrm>
            <a:off x="0" y="5879"/>
            <a:ext cx="9143999" cy="758825"/>
          </a:xfr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fa-IR" dirty="0">
                <a:solidFill>
                  <a:srgbClr val="7030A0"/>
                </a:solidFill>
              </a:rPr>
              <a:t>1- وزارتخانه‌ها</a:t>
            </a:r>
            <a:endParaRPr lang="fa-IR" sz="3600" dirty="0">
              <a:solidFill>
                <a:srgbClr val="7030A0"/>
              </a:solidFill>
              <a:cs typeface="B Titr" panose="00000700000000000000" pitchFamily="2" charset="-78"/>
            </a:endParaRPr>
          </a:p>
        </p:txBody>
      </p:sp>
    </p:spTree>
    <p:extLst>
      <p:ext uri="{BB962C8B-B14F-4D97-AF65-F5344CB8AC3E}">
        <p14:creationId xmlns:p14="http://schemas.microsoft.com/office/powerpoint/2010/main" val="1900105962"/>
      </p:ext>
    </p:extLst>
  </p:cSld>
  <p:clrMapOvr>
    <a:masterClrMapping/>
  </p:clrMapOvr>
  <p:transition spd="med">
    <p:zoom/>
  </p:transition>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18434"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18435"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18436" name="Content Placeholder 5"/>
          <p:cNvSpPr>
            <a:spLocks noGrp="1"/>
          </p:cNvSpPr>
          <p:nvPr>
            <p:ph sz="quarter" idx="1"/>
          </p:nvPr>
        </p:nvSpPr>
        <p:spPr>
          <a:xfrm>
            <a:off x="319880" y="1124744"/>
            <a:ext cx="8504238" cy="3773488"/>
          </a:xfrm>
        </p:spPr>
        <p:txBody>
          <a:bodyPr/>
          <a:lstStyle/>
          <a:p>
            <a:pPr marL="0" lvl="0" indent="0" algn="justLow" rtl="1">
              <a:lnSpc>
                <a:spcPct val="150000"/>
              </a:lnSpc>
              <a:buClr>
                <a:srgbClr val="D16349"/>
              </a:buClr>
              <a:buNone/>
            </a:pPr>
            <a:r>
              <a:rPr lang="fa-IR" dirty="0">
                <a:solidFill>
                  <a:prstClr val="black"/>
                </a:solidFill>
                <a:cs typeface="B Nazanin" panose="00000400000000000000" pitchFamily="2" charset="-78"/>
              </a:rPr>
              <a:t>موسسه دولتی واحد سازمانی مشخصی است که به موجب قانون ایجاد و زیر نظر یکی از قوای سه گانه اداره شده و عنوان وزارتخانه ندارد.</a:t>
            </a:r>
          </a:p>
          <a:p>
            <a:pPr marL="0" lvl="0" indent="0" algn="justLow" rtl="1">
              <a:lnSpc>
                <a:spcPct val="150000"/>
              </a:lnSpc>
              <a:buClr>
                <a:srgbClr val="D16349"/>
              </a:buClr>
              <a:buNone/>
            </a:pPr>
            <a:endParaRPr lang="fa-IR" dirty="0">
              <a:solidFill>
                <a:prstClr val="black"/>
              </a:solidFill>
              <a:cs typeface="B Nazanin" panose="00000400000000000000" pitchFamily="2" charset="-78"/>
            </a:endParaRPr>
          </a:p>
        </p:txBody>
      </p:sp>
      <p:sp>
        <p:nvSpPr>
          <p:cNvPr id="7" name="Title 6"/>
          <p:cNvSpPr>
            <a:spLocks noGrp="1"/>
          </p:cNvSpPr>
          <p:nvPr>
            <p:ph type="title"/>
          </p:nvPr>
        </p:nvSpPr>
        <p:spPr>
          <a:xfrm>
            <a:off x="0" y="5879"/>
            <a:ext cx="9143999" cy="758825"/>
          </a:xfr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fa-IR" dirty="0">
                <a:solidFill>
                  <a:srgbClr val="7030A0"/>
                </a:solidFill>
              </a:rPr>
              <a:t>2- موسسه دولتی</a:t>
            </a:r>
            <a:endParaRPr lang="fa-IR" sz="3600" dirty="0">
              <a:solidFill>
                <a:srgbClr val="7030A0"/>
              </a:solidFill>
              <a:cs typeface="B Titr" panose="00000700000000000000" pitchFamily="2" charset="-78"/>
            </a:endParaRPr>
          </a:p>
        </p:txBody>
      </p:sp>
    </p:spTree>
    <p:extLst>
      <p:ext uri="{BB962C8B-B14F-4D97-AF65-F5344CB8AC3E}">
        <p14:creationId xmlns:p14="http://schemas.microsoft.com/office/powerpoint/2010/main" val="2596794623"/>
      </p:ext>
    </p:extLst>
  </p:cSld>
  <p:clrMapOvr>
    <a:masterClrMapping/>
  </p:clrMapOvr>
  <p:transition spd="med">
    <p:zoom/>
  </p:transition>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18434"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18435"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18436" name="Content Placeholder 5"/>
          <p:cNvSpPr>
            <a:spLocks noGrp="1"/>
          </p:cNvSpPr>
          <p:nvPr>
            <p:ph sz="quarter" idx="1"/>
          </p:nvPr>
        </p:nvSpPr>
        <p:spPr>
          <a:xfrm>
            <a:off x="319880" y="1124744"/>
            <a:ext cx="8504238" cy="3773488"/>
          </a:xfrm>
        </p:spPr>
        <p:txBody>
          <a:bodyPr/>
          <a:lstStyle/>
          <a:p>
            <a:pPr marL="0" lvl="0" indent="0" algn="justLow" rtl="1">
              <a:lnSpc>
                <a:spcPct val="150000"/>
              </a:lnSpc>
              <a:buClr>
                <a:srgbClr val="D16349"/>
              </a:buClr>
              <a:buNone/>
            </a:pPr>
            <a:r>
              <a:rPr lang="fa-IR" dirty="0">
                <a:solidFill>
                  <a:prstClr val="black"/>
                </a:solidFill>
                <a:cs typeface="B Nazanin" panose="00000400000000000000" pitchFamily="2" charset="-78"/>
              </a:rPr>
              <a:t>شرکت دولتی واحد سازمانی مشخصی است که با اجازه قانون به صورت شرکت ایجاد و بیش از پنجاه درصد سرمایه آن متعلق به دولت باشد.</a:t>
            </a:r>
          </a:p>
          <a:p>
            <a:pPr marL="0" lvl="0" indent="0" algn="justLow" rtl="1">
              <a:lnSpc>
                <a:spcPct val="150000"/>
              </a:lnSpc>
              <a:buClr>
                <a:srgbClr val="D16349"/>
              </a:buClr>
              <a:buNone/>
            </a:pPr>
            <a:r>
              <a:rPr lang="fa-IR" dirty="0">
                <a:solidFill>
                  <a:prstClr val="black"/>
                </a:solidFill>
                <a:cs typeface="B Nazanin" panose="00000400000000000000" pitchFamily="2" charset="-78"/>
              </a:rPr>
              <a:t>دولت در شرایطی اقدام به تشکیل شرکت می کند که وظایف و ماموریت های مورد نظر ماهیت تجاری و سودآور داشته و مستلزم رقابت در بازارهای ملی و بین المللی باشد.</a:t>
            </a:r>
          </a:p>
        </p:txBody>
      </p:sp>
      <p:sp>
        <p:nvSpPr>
          <p:cNvPr id="7" name="Title 6"/>
          <p:cNvSpPr>
            <a:spLocks noGrp="1"/>
          </p:cNvSpPr>
          <p:nvPr>
            <p:ph type="title"/>
          </p:nvPr>
        </p:nvSpPr>
        <p:spPr>
          <a:xfrm>
            <a:off x="0" y="5879"/>
            <a:ext cx="9143999" cy="758825"/>
          </a:xfr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fa-IR" dirty="0">
                <a:solidFill>
                  <a:srgbClr val="7030A0"/>
                </a:solidFill>
              </a:rPr>
              <a:t>3- شرکت دولتی</a:t>
            </a:r>
            <a:endParaRPr lang="fa-IR" sz="3600" dirty="0">
              <a:solidFill>
                <a:srgbClr val="7030A0"/>
              </a:solidFill>
              <a:cs typeface="B Titr" panose="00000700000000000000" pitchFamily="2" charset="-78"/>
            </a:endParaRPr>
          </a:p>
        </p:txBody>
      </p:sp>
    </p:spTree>
    <p:extLst>
      <p:ext uri="{BB962C8B-B14F-4D97-AF65-F5344CB8AC3E}">
        <p14:creationId xmlns:p14="http://schemas.microsoft.com/office/powerpoint/2010/main" val="2846197035"/>
      </p:ext>
    </p:extLst>
  </p:cSld>
  <p:clrMapOvr>
    <a:masterClrMapping/>
  </p:clrMapOvr>
  <p:transition spd="med">
    <p:zoom/>
  </p:transition>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18434"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18435"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18436" name="Content Placeholder 5"/>
          <p:cNvSpPr>
            <a:spLocks noGrp="1"/>
          </p:cNvSpPr>
          <p:nvPr>
            <p:ph sz="quarter" idx="1"/>
          </p:nvPr>
        </p:nvSpPr>
        <p:spPr>
          <a:xfrm>
            <a:off x="319880" y="823462"/>
            <a:ext cx="8504238" cy="3773488"/>
          </a:xfrm>
        </p:spPr>
        <p:txBody>
          <a:bodyPr/>
          <a:lstStyle/>
          <a:p>
            <a:pPr marL="0" lvl="0" indent="0" algn="justLow" rtl="1">
              <a:lnSpc>
                <a:spcPct val="150000"/>
              </a:lnSpc>
              <a:buClr>
                <a:srgbClr val="D16349"/>
              </a:buClr>
              <a:buNone/>
            </a:pPr>
            <a:r>
              <a:rPr lang="fa-IR" dirty="0">
                <a:solidFill>
                  <a:prstClr val="black"/>
                </a:solidFill>
                <a:cs typeface="B Nazanin" panose="00000400000000000000" pitchFamily="2" charset="-78"/>
              </a:rPr>
              <a:t>موسسات و نهادهای عمومی غیر دولتی از نظر این قانون واحدهای سازمانی مشخصی هستند که با اجازه قانون به منظور انجام وظایف و خدماتی که جنبه عمومی دارد تشکیل شده یا می‌شود.</a:t>
            </a:r>
          </a:p>
          <a:p>
            <a:pPr marL="0" lvl="0" indent="0" algn="justLow" rtl="1">
              <a:buClr>
                <a:srgbClr val="D16349"/>
              </a:buClr>
              <a:buNone/>
            </a:pPr>
            <a:r>
              <a:rPr lang="fa-IR" sz="2000" dirty="0">
                <a:solidFill>
                  <a:prstClr val="black"/>
                </a:solidFill>
                <a:cs typeface="B Nazanin" panose="00000400000000000000" pitchFamily="2" charset="-78"/>
              </a:rPr>
              <a:t>1 – شهرداری‌ها و شرکت‌های تابعه آنان مادام که بیش از 50 درصد سهام و سرمایه آنان متعلق به شهرداریها باشد.</a:t>
            </a:r>
          </a:p>
          <a:p>
            <a:pPr marL="0" lvl="0" indent="0" algn="justLow" rtl="1">
              <a:buClr>
                <a:srgbClr val="D16349"/>
              </a:buClr>
              <a:buNone/>
            </a:pPr>
            <a:r>
              <a:rPr lang="fa-IR" sz="2000" dirty="0">
                <a:solidFill>
                  <a:prstClr val="black"/>
                </a:solidFill>
                <a:cs typeface="B Nazanin" panose="00000400000000000000" pitchFamily="2" charset="-78"/>
              </a:rPr>
              <a:t>2 - بنیاد مستضعفان و جانبازان انقلاب اسلامی.</a:t>
            </a:r>
          </a:p>
          <a:p>
            <a:pPr marL="0" lvl="0" indent="0" algn="justLow" rtl="1">
              <a:buClr>
                <a:srgbClr val="D16349"/>
              </a:buClr>
              <a:buNone/>
            </a:pPr>
            <a:r>
              <a:rPr lang="fa-IR" sz="2000" dirty="0">
                <a:solidFill>
                  <a:prstClr val="black"/>
                </a:solidFill>
                <a:cs typeface="B Nazanin" panose="00000400000000000000" pitchFamily="2" charset="-78"/>
              </a:rPr>
              <a:t>3 - هلال احمر.</a:t>
            </a:r>
          </a:p>
          <a:p>
            <a:pPr marL="0" lvl="0" indent="0" algn="justLow" rtl="1">
              <a:buClr>
                <a:srgbClr val="D16349"/>
              </a:buClr>
              <a:buNone/>
            </a:pPr>
            <a:r>
              <a:rPr lang="fa-IR" sz="2000" dirty="0">
                <a:solidFill>
                  <a:prstClr val="black"/>
                </a:solidFill>
                <a:cs typeface="B Nazanin" panose="00000400000000000000" pitchFamily="2" charset="-78"/>
              </a:rPr>
              <a:t>4 - کمیته امداد امام.</a:t>
            </a:r>
          </a:p>
          <a:p>
            <a:pPr marL="0" lvl="0" indent="0" algn="justLow" rtl="1">
              <a:buClr>
                <a:srgbClr val="D16349"/>
              </a:buClr>
              <a:buNone/>
            </a:pPr>
            <a:r>
              <a:rPr lang="fa-IR" sz="2000" dirty="0">
                <a:solidFill>
                  <a:prstClr val="black"/>
                </a:solidFill>
                <a:cs typeface="B Nazanin" panose="00000400000000000000" pitchFamily="2" charset="-78"/>
              </a:rPr>
              <a:t>5 - بنیاد شهید انقلاب اسلامی.</a:t>
            </a:r>
          </a:p>
          <a:p>
            <a:pPr marL="0" lvl="0" indent="0" algn="justLow" rtl="1">
              <a:buClr>
                <a:srgbClr val="D16349"/>
              </a:buClr>
              <a:buNone/>
            </a:pPr>
            <a:r>
              <a:rPr lang="fa-IR" sz="2000" dirty="0">
                <a:solidFill>
                  <a:prstClr val="black"/>
                </a:solidFill>
                <a:cs typeface="B Nazanin" panose="00000400000000000000" pitchFamily="2" charset="-78"/>
              </a:rPr>
              <a:t>6 - بنیاد مسکن انقلاب اسلامی.</a:t>
            </a:r>
          </a:p>
          <a:p>
            <a:pPr marL="0" lvl="0" indent="0" algn="justLow" rtl="1">
              <a:buClr>
                <a:srgbClr val="D16349"/>
              </a:buClr>
              <a:buNone/>
            </a:pPr>
            <a:r>
              <a:rPr lang="fa-IR" sz="2000" dirty="0">
                <a:solidFill>
                  <a:prstClr val="black"/>
                </a:solidFill>
                <a:cs typeface="B Nazanin" panose="00000400000000000000" pitchFamily="2" charset="-78"/>
              </a:rPr>
              <a:t>7 - کمیته ملی المپیک ایران.</a:t>
            </a:r>
          </a:p>
          <a:p>
            <a:pPr marL="0" lvl="0" indent="0" algn="justLow" rtl="1">
              <a:buClr>
                <a:srgbClr val="D16349"/>
              </a:buClr>
              <a:buNone/>
            </a:pPr>
            <a:r>
              <a:rPr lang="fa-IR" sz="2000" dirty="0">
                <a:solidFill>
                  <a:prstClr val="black"/>
                </a:solidFill>
                <a:cs typeface="B Nazanin" panose="00000400000000000000" pitchFamily="2" charset="-78"/>
              </a:rPr>
              <a:t>8 - بنیاد 15 خرداد.</a:t>
            </a:r>
          </a:p>
          <a:p>
            <a:pPr marL="0" lvl="0" indent="0" algn="justLow" rtl="1">
              <a:buClr>
                <a:srgbClr val="D16349"/>
              </a:buClr>
              <a:buNone/>
            </a:pPr>
            <a:r>
              <a:rPr lang="fa-IR" sz="2000" dirty="0">
                <a:solidFill>
                  <a:prstClr val="black"/>
                </a:solidFill>
                <a:cs typeface="B Nazanin" panose="00000400000000000000" pitchFamily="2" charset="-78"/>
              </a:rPr>
              <a:t>9 - سازمان تبلیغات اسلامی.</a:t>
            </a:r>
          </a:p>
          <a:p>
            <a:pPr marL="0" lvl="0" indent="0" algn="justLow" rtl="1">
              <a:buClr>
                <a:srgbClr val="D16349"/>
              </a:buClr>
              <a:buNone/>
            </a:pPr>
            <a:r>
              <a:rPr lang="fa-IR" sz="2000" dirty="0">
                <a:solidFill>
                  <a:prstClr val="black"/>
                </a:solidFill>
                <a:cs typeface="B Nazanin" panose="00000400000000000000" pitchFamily="2" charset="-78"/>
              </a:rPr>
              <a:t>10 - سازمان تأمین اجتماعی.</a:t>
            </a:r>
          </a:p>
        </p:txBody>
      </p:sp>
      <p:sp>
        <p:nvSpPr>
          <p:cNvPr id="7" name="Title 6"/>
          <p:cNvSpPr>
            <a:spLocks noGrp="1"/>
          </p:cNvSpPr>
          <p:nvPr>
            <p:ph type="title"/>
          </p:nvPr>
        </p:nvSpPr>
        <p:spPr>
          <a:xfrm>
            <a:off x="0" y="5879"/>
            <a:ext cx="9143999" cy="758825"/>
          </a:xfr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fa-IR" dirty="0">
                <a:solidFill>
                  <a:srgbClr val="7030A0"/>
                </a:solidFill>
              </a:rPr>
              <a:t>4- موسسات و نهادهای عمومی غیر دولتی </a:t>
            </a:r>
            <a:endParaRPr lang="fa-IR" sz="3600" dirty="0">
              <a:solidFill>
                <a:srgbClr val="7030A0"/>
              </a:solidFill>
              <a:cs typeface="B Titr" panose="00000700000000000000" pitchFamily="2" charset="-78"/>
            </a:endParaRPr>
          </a:p>
        </p:txBody>
      </p:sp>
    </p:spTree>
    <p:extLst>
      <p:ext uri="{BB962C8B-B14F-4D97-AF65-F5344CB8AC3E}">
        <p14:creationId xmlns:p14="http://schemas.microsoft.com/office/powerpoint/2010/main" val="2416977276"/>
      </p:ext>
    </p:extLst>
  </p:cSld>
  <p:clrMapOvr>
    <a:masterClrMapping/>
  </p:clrMapOvr>
  <p:transition spd="med">
    <p:zoom/>
  </p:transition>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18434"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18435"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18436" name="Content Placeholder 5"/>
          <p:cNvSpPr>
            <a:spLocks noGrp="1"/>
          </p:cNvSpPr>
          <p:nvPr>
            <p:ph sz="quarter" idx="1"/>
          </p:nvPr>
        </p:nvSpPr>
        <p:spPr>
          <a:xfrm>
            <a:off x="301625" y="1527175"/>
            <a:ext cx="8504238" cy="3773488"/>
          </a:xfrm>
        </p:spPr>
        <p:txBody>
          <a:bodyPr/>
          <a:lstStyle/>
          <a:p>
            <a:pPr marL="0" indent="0" algn="just" rtl="1">
              <a:lnSpc>
                <a:spcPct val="150000"/>
              </a:lnSpc>
              <a:buNone/>
            </a:pPr>
            <a:r>
              <a:rPr lang="fa-IR" altLang="fa-IR" sz="2800" dirty="0">
                <a:cs typeface="B Nazanin" panose="00000400000000000000" pitchFamily="2" charset="-78"/>
              </a:rPr>
              <a:t>این موسسات مانند شرکت‌های دولتی به صورت بازرگانی اداره می‌شوند، لیکن حساب تقسیم سود ندارند و مازاد درآمدهای آنها پس از تامین هزینه‌ها و کسر ذخایر فنی، به درآمد عمومی واریز می‌شود و در صورت زیان از محل ذخایر قانونی با تصویب قانونگذار تامین می‌گردند.</a:t>
            </a:r>
          </a:p>
        </p:txBody>
      </p:sp>
      <p:sp>
        <p:nvSpPr>
          <p:cNvPr id="7" name="Title 6"/>
          <p:cNvSpPr>
            <a:spLocks noGrp="1"/>
          </p:cNvSpPr>
          <p:nvPr>
            <p:ph type="title"/>
          </p:nvPr>
        </p:nvSpPr>
        <p:spPr>
          <a:xfrm>
            <a:off x="0" y="5879"/>
            <a:ext cx="9143999" cy="758825"/>
          </a:xfr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fa-IR" dirty="0">
                <a:solidFill>
                  <a:srgbClr val="7030A0"/>
                </a:solidFill>
              </a:rPr>
              <a:t>5- موسسات انتفاعی و بازرگانی وابسته به دولت</a:t>
            </a:r>
            <a:endParaRPr lang="fa-IR" sz="3600" dirty="0">
              <a:solidFill>
                <a:srgbClr val="7030A0"/>
              </a:solidFill>
              <a:cs typeface="B Titr" panose="00000700000000000000" pitchFamily="2" charset="-78"/>
            </a:endParaRPr>
          </a:p>
        </p:txBody>
      </p:sp>
    </p:spTree>
    <p:extLst>
      <p:ext uri="{BB962C8B-B14F-4D97-AF65-F5344CB8AC3E}">
        <p14:creationId xmlns:p14="http://schemas.microsoft.com/office/powerpoint/2010/main" val="115237444"/>
      </p:ext>
    </p:extLst>
  </p:cSld>
  <p:clrMapOvr>
    <a:masterClrMapping/>
  </p:clrMapOvr>
  <p:transition spd="med">
    <p:zoom/>
  </p:transition>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7245"/>
            <a:ext cx="9143999" cy="758825"/>
          </a:xfr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fa-IR" sz="3600" dirty="0">
                <a:solidFill>
                  <a:srgbClr val="7030A0"/>
                </a:solidFill>
                <a:cs typeface="B Titr" panose="00000700000000000000" pitchFamily="2" charset="-78"/>
              </a:rPr>
              <a:t>ماده 2: موسسه </a:t>
            </a:r>
            <a:endParaRPr lang="en-US" sz="3600" dirty="0">
              <a:solidFill>
                <a:srgbClr val="7030A0"/>
              </a:solidFill>
              <a:cs typeface="B Titr" panose="00000700000000000000" pitchFamily="2" charset="-78"/>
            </a:endParaRPr>
          </a:p>
        </p:txBody>
      </p:sp>
      <p:sp>
        <p:nvSpPr>
          <p:cNvPr id="19459" name="Rectangle 3"/>
          <p:cNvSpPr>
            <a:spLocks noGrp="1" noChangeArrowheads="1"/>
          </p:cNvSpPr>
          <p:nvPr>
            <p:ph sz="quarter" idx="1"/>
          </p:nvPr>
        </p:nvSpPr>
        <p:spPr>
          <a:xfrm>
            <a:off x="467544" y="823018"/>
            <a:ext cx="8504238" cy="4572000"/>
          </a:xfrm>
        </p:spPr>
        <p:txBody>
          <a:bodyPr/>
          <a:lstStyle/>
          <a:p>
            <a:pPr marL="0" indent="7938" algn="just" rtl="1">
              <a:lnSpc>
                <a:spcPct val="150000"/>
              </a:lnSpc>
              <a:buFont typeface="Wingdings 2" panose="05020102010507070707" pitchFamily="18" charset="2"/>
              <a:buNone/>
            </a:pPr>
            <a:r>
              <a:rPr lang="fa-IR" altLang="fa-IR" sz="2800" dirty="0">
                <a:cs typeface="B Nazanin" panose="00000400000000000000" pitchFamily="2" charset="-78"/>
              </a:rPr>
              <a:t>موسسه شامل ستاد و کليه واحدهاي اجرايي (مستقل، غير مستقل) منطبق با تشکيلات مصوب شامل دانشكده‏ها، مراكز تحقيقاتي، بيمارستان‏ها، شبكه بهداشت درمان، مراکز بهداشتی، شعب بين‏الملل و غيره مي‏باشد که هر واحد عهده دار بخشی از تولید خدمات و اجراي قسمتي از برنامه‏هاي موسسه مي‏باشد. </a:t>
            </a:r>
            <a:r>
              <a:rPr lang="ar-SA" altLang="fa-IR" sz="2800" dirty="0">
                <a:cs typeface="B Nazanin" panose="00000400000000000000" pitchFamily="2" charset="-78"/>
              </a:rPr>
              <a:t>موسسه موظف است سالانه حداقل ده درصد از واحدهای فوق‏الذکر را با پيشنهاد مدير امور مالي موسسه و یا رییس واحد اجرائی، </a:t>
            </a:r>
            <a:r>
              <a:rPr lang="en-US" altLang="fa-IR" sz="2800" dirty="0">
                <a:cs typeface="B Nazanin" panose="00000400000000000000" pitchFamily="2" charset="-78"/>
              </a:rPr>
              <a:t>‌</a:t>
            </a:r>
            <a:r>
              <a:rPr lang="ar-SA" altLang="fa-IR" sz="2800" dirty="0">
                <a:cs typeface="B Nazanin" panose="00000400000000000000" pitchFamily="2" charset="-78"/>
              </a:rPr>
              <a:t>تصویب هيأت رييسه موسسه و با تأييد و ابلاغ رييس موسسه به عنوان واحد اجرايي مستقل تعيين نمايد.</a:t>
            </a:r>
            <a:endParaRPr lang="en-US" altLang="fa-IR" sz="2800" dirty="0">
              <a:cs typeface="B Nazanin" panose="00000400000000000000" pitchFamily="2" charset="-78"/>
            </a:endParaRPr>
          </a:p>
          <a:p>
            <a:pPr algn="r" rtl="1">
              <a:buFont typeface="Wingdings 2" panose="05020102010507070707" pitchFamily="18" charset="2"/>
              <a:buNone/>
            </a:pPr>
            <a:endParaRPr lang="fa-IR" altLang="fa-IR" dirty="0">
              <a:cs typeface="B Nazanin" panose="00000400000000000000" pitchFamily="2" charset="-78"/>
            </a:endParaRPr>
          </a:p>
          <a:p>
            <a:pPr algn="r" rtl="1">
              <a:buFont typeface="Wingdings 2" panose="05020102010507070707" pitchFamily="18" charset="2"/>
              <a:buNone/>
            </a:pPr>
            <a:r>
              <a:rPr lang="fa-IR" altLang="fa-IR" dirty="0">
                <a:cs typeface="B Nazanin" panose="00000400000000000000" pitchFamily="2" charset="-78"/>
              </a:rPr>
              <a:t>       </a:t>
            </a:r>
            <a:endParaRPr lang="en-US" altLang="fa-IR" dirty="0">
              <a:cs typeface="B Nazanin" panose="00000400000000000000" pitchFamily="2" charset="-78"/>
            </a:endParaRPr>
          </a:p>
        </p:txBody>
      </p:sp>
      <p:sp>
        <p:nvSpPr>
          <p:cNvPr id="19460" name="Text Box 4">
            <a:hlinkClick r:id="rId3" action="ppaction://hlinksldjump"/>
          </p:cNvPr>
          <p:cNvSpPr txBox="1">
            <a:spLocks noChangeArrowheads="1"/>
          </p:cNvSpPr>
          <p:nvPr/>
        </p:nvSpPr>
        <p:spPr bwMode="auto">
          <a:xfrm>
            <a:off x="7728552" y="6095206"/>
            <a:ext cx="11207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r" rtl="1" eaLnBrk="1" hangingPunct="1">
              <a:buClrTx/>
              <a:buSzTx/>
              <a:buFontTx/>
              <a:buNone/>
            </a:pPr>
            <a:r>
              <a:rPr lang="fa-IR" altLang="fa-IR" sz="1800" b="1" dirty="0">
                <a:solidFill>
                  <a:srgbClr val="FF0000"/>
                </a:solidFill>
                <a:latin typeface="Verdana" panose="020B0604030504040204" pitchFamily="34" charset="0"/>
                <a:cs typeface="B Titr" panose="00000700000000000000" pitchFamily="2" charset="-78"/>
                <a:hlinkClick r:id="rId3" action="ppaction://hlinksldjump">
                  <a:extLst>
                    <a:ext uri="{A12FA001-AC4F-418D-AE19-62706E023703}">
                      <ahyp:hlinkClr xmlns:ahyp="http://schemas.microsoft.com/office/drawing/2018/hyperlinkcolor" xmlns="" val="tx"/>
                    </a:ext>
                  </a:extLst>
                </a:hlinkClick>
              </a:rPr>
              <a:t>تبصره 1 و 2</a:t>
            </a:r>
            <a:endParaRPr lang="en-US" altLang="fa-IR" sz="1800" b="1" dirty="0">
              <a:solidFill>
                <a:srgbClr val="FF0000"/>
              </a:solidFill>
              <a:latin typeface="Verdana" panose="020B0604030504040204" pitchFamily="34" charset="0"/>
              <a:cs typeface="B Titr" panose="00000700000000000000" pitchFamily="2" charset="-78"/>
            </a:endParaRPr>
          </a:p>
          <a:p>
            <a:pPr algn="r" rtl="1" eaLnBrk="1" hangingPunct="1">
              <a:spcBef>
                <a:spcPct val="0"/>
              </a:spcBef>
              <a:buClrTx/>
              <a:buSzTx/>
              <a:buFontTx/>
              <a:buNone/>
            </a:pPr>
            <a:endParaRPr lang="en-US" altLang="fa-IR" sz="1800" b="1" u="sng" dirty="0">
              <a:solidFill>
                <a:srgbClr val="FF0000"/>
              </a:solidFill>
              <a:latin typeface="Verdana" panose="020B0604030504040204" pitchFamily="34" charset="0"/>
              <a:cs typeface="B Badr" panose="00000400000000000000" pitchFamily="2" charset="-78"/>
            </a:endParaRPr>
          </a:p>
        </p:txBody>
      </p:sp>
      <p:sp>
        <p:nvSpPr>
          <p:cNvPr id="19461" name="AutoShape 5">
            <a:hlinkClick r:id="rId4"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9462" name="AutoShape 5">
            <a:hlinkClick r:id="rId5"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overrideClrMapping bg1="lt1" tx1="dk1" bg2="lt2" tx2="dk2" accent1="accent1" accent2="accent2" accent3="accent3" accent4="accent4" accent5="accent5" accent6="accent6" hlink="hlink" folHlink="folHlink"/>
  </p:clrMapOvr>
  <p:transition spd="med">
    <p:zoom/>
  </p:transition>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0"/>
            <a:ext cx="9144000" cy="758825"/>
          </a:xfr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fa-IR" sz="3600" dirty="0">
                <a:solidFill>
                  <a:srgbClr val="7030A0"/>
                </a:solidFill>
                <a:cs typeface="B Titr" panose="00000700000000000000" pitchFamily="2" charset="-78"/>
              </a:rPr>
              <a:t>ماده 2: موسسه </a:t>
            </a:r>
            <a:endParaRPr lang="en-US" sz="3600" dirty="0">
              <a:solidFill>
                <a:srgbClr val="7030A0"/>
              </a:solidFill>
              <a:cs typeface="B Titr" panose="00000700000000000000" pitchFamily="2" charset="-78"/>
            </a:endParaRPr>
          </a:p>
        </p:txBody>
      </p:sp>
      <p:sp>
        <p:nvSpPr>
          <p:cNvPr id="20483" name="Rectangle 3"/>
          <p:cNvSpPr>
            <a:spLocks noGrp="1" noChangeArrowheads="1"/>
          </p:cNvSpPr>
          <p:nvPr>
            <p:ph sz="quarter" idx="1"/>
          </p:nvPr>
        </p:nvSpPr>
        <p:spPr>
          <a:xfrm>
            <a:off x="467544" y="830263"/>
            <a:ext cx="8504238" cy="4572000"/>
          </a:xfrm>
        </p:spPr>
        <p:txBody>
          <a:bodyPr/>
          <a:lstStyle/>
          <a:p>
            <a:pPr algn="r" rtl="1">
              <a:buFont typeface="Wingdings 2" panose="05020102010507070707" pitchFamily="18" charset="2"/>
              <a:buNone/>
            </a:pPr>
            <a:r>
              <a:rPr lang="fa-IR" altLang="fa-IR" b="1" dirty="0">
                <a:solidFill>
                  <a:srgbClr val="FF0000"/>
                </a:solidFill>
                <a:cs typeface="B Nazanin" panose="00000400000000000000" pitchFamily="2" charset="-78"/>
              </a:rPr>
              <a:t>تبصره 1</a:t>
            </a:r>
          </a:p>
          <a:p>
            <a:pPr marL="354013" indent="-36513" algn="just" rtl="1">
              <a:lnSpc>
                <a:spcPct val="150000"/>
              </a:lnSpc>
              <a:buFont typeface="Wingdings 2" panose="05020102010507070707" pitchFamily="18" charset="2"/>
              <a:buNone/>
            </a:pPr>
            <a:r>
              <a:rPr lang="fa-IR" altLang="fa-IR" sz="2600" dirty="0">
                <a:cs typeface="B Nazanin" panose="00000400000000000000" pitchFamily="2" charset="-78"/>
              </a:rPr>
              <a:t>	واحد اجرايي مستقل: به واحدهايي اطلاق مي‏شود که انجام عملیات مالی و معاملاتی آن براساس این آیین‏نامه و دستورالعمل‏های ابلاغی از سوی رییس هيأت امنا و یا مقام مجاز از طرف ایشان که توسط کمیته فنی و تخصصی مالی موضوع ماده 105 این آیین نامه تهیه شده، صورت می‏پذیرد.</a:t>
            </a:r>
            <a:endParaRPr lang="en-US" altLang="fa-IR" sz="2600" dirty="0">
              <a:cs typeface="B Nazanin" panose="00000400000000000000" pitchFamily="2" charset="-78"/>
            </a:endParaRPr>
          </a:p>
          <a:p>
            <a:pPr marL="36513" indent="-36513" algn="just" rtl="1">
              <a:lnSpc>
                <a:spcPct val="150000"/>
              </a:lnSpc>
              <a:buFont typeface="Wingdings 2" panose="05020102010507070707" pitchFamily="18" charset="2"/>
              <a:buNone/>
            </a:pPr>
            <a:endParaRPr lang="en-US" altLang="fa-IR" sz="1100" dirty="0">
              <a:cs typeface="B Nazanin" panose="00000400000000000000" pitchFamily="2" charset="-78"/>
            </a:endParaRPr>
          </a:p>
          <a:p>
            <a:pPr algn="r" rtl="1" eaLnBrk="1" hangingPunct="1">
              <a:buClr>
                <a:srgbClr val="FF0000"/>
              </a:buClr>
              <a:buFont typeface="Wingdings 2" panose="05020102010507070707" pitchFamily="18" charset="2"/>
              <a:buNone/>
            </a:pPr>
            <a:r>
              <a:rPr lang="fa-IR" altLang="fa-IR" sz="2600" b="1" dirty="0">
                <a:solidFill>
                  <a:srgbClr val="FF0000"/>
                </a:solidFill>
                <a:cs typeface="B Nazanin" panose="00000400000000000000" pitchFamily="2" charset="-78"/>
              </a:rPr>
              <a:t>تبصره 2</a:t>
            </a:r>
          </a:p>
          <a:p>
            <a:pPr algn="r" rtl="1" eaLnBrk="1" hangingPunct="1">
              <a:lnSpc>
                <a:spcPct val="150000"/>
              </a:lnSpc>
              <a:buClr>
                <a:srgbClr val="FF0000"/>
              </a:buClr>
              <a:buFont typeface="Wingdings 2" panose="05020102010507070707" pitchFamily="18" charset="2"/>
              <a:buNone/>
            </a:pPr>
            <a:r>
              <a:rPr lang="fa-IR" altLang="fa-IR" sz="2400" b="1" dirty="0">
                <a:solidFill>
                  <a:srgbClr val="FF0000"/>
                </a:solidFill>
                <a:cs typeface="B Nazanin" panose="00000400000000000000" pitchFamily="2" charset="-78"/>
              </a:rPr>
              <a:t>	</a:t>
            </a:r>
            <a:r>
              <a:rPr lang="fa-IR" altLang="fa-IR" sz="2600" dirty="0">
                <a:cs typeface="B Nazanin" panose="00000400000000000000" pitchFamily="2" charset="-78"/>
              </a:rPr>
              <a:t>کلیه واحدهای اجرايي مستقل و غير مستقل از لحاظ</a:t>
            </a:r>
            <a:r>
              <a:rPr lang="en-US" altLang="fa-IR" sz="2600" dirty="0">
                <a:cs typeface="B Nazanin" panose="00000400000000000000" pitchFamily="2" charset="-78"/>
              </a:rPr>
              <a:t> </a:t>
            </a:r>
            <a:r>
              <a:rPr lang="fa-IR" altLang="fa-IR" sz="2600" dirty="0">
                <a:cs typeface="B Nazanin" panose="00000400000000000000" pitchFamily="2" charset="-78"/>
              </a:rPr>
              <a:t>سياست‎‏گذاري تابع قوانين، مقررات و تصميمات موسسه، آیین‏نامه مالي و معاملاتي دانشگاه‏ها بوده و مکلف به رعايت و اجراي مصوبات هيأت امناء موسسه مي‏باشد. </a:t>
            </a:r>
            <a:endParaRPr lang="fa-IR" altLang="fa-IR" sz="2600" b="1" dirty="0">
              <a:solidFill>
                <a:srgbClr val="FF0000"/>
              </a:solidFill>
              <a:cs typeface="B Nazanin" panose="00000400000000000000" pitchFamily="2" charset="-78"/>
            </a:endParaRPr>
          </a:p>
          <a:p>
            <a:pPr marL="36513" indent="-36513" algn="just" rtl="1">
              <a:lnSpc>
                <a:spcPct val="150000"/>
              </a:lnSpc>
              <a:buFont typeface="Wingdings 2" panose="05020102010507070707" pitchFamily="18" charset="2"/>
              <a:buNone/>
            </a:pPr>
            <a:endParaRPr lang="fa-IR" altLang="fa-IR" sz="2600" dirty="0">
              <a:cs typeface="B Nazanin" panose="00000400000000000000" pitchFamily="2" charset="-78"/>
            </a:endParaRPr>
          </a:p>
        </p:txBody>
      </p:sp>
      <p:sp>
        <p:nvSpPr>
          <p:cNvPr id="20484" name="AutoShape 4">
            <a:hlinkClick r:id="rId2" action="ppaction://hlinksldjump"/>
          </p:cNvPr>
          <p:cNvSpPr>
            <a:spLocks noChangeArrowheads="1"/>
          </p:cNvSpPr>
          <p:nvPr/>
        </p:nvSpPr>
        <p:spPr bwMode="auto">
          <a:xfrm>
            <a:off x="1403350" y="5661248"/>
            <a:ext cx="936625" cy="504602"/>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فهرست اصلي</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20486"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AE5ECA6-C8CE-4FF9-BFFA-EA8150FCDECA}"/>
              </a:ext>
            </a:extLst>
          </p:cNvPr>
          <p:cNvPicPr>
            <a:picLocks noChangeAspect="1"/>
          </p:cNvPicPr>
          <p:nvPr/>
        </p:nvPicPr>
        <p:blipFill>
          <a:blip r:embed="rId2"/>
          <a:stretch>
            <a:fillRect/>
          </a:stretch>
        </p:blipFill>
        <p:spPr>
          <a:xfrm>
            <a:off x="2339974" y="4642184"/>
            <a:ext cx="6702931" cy="2291042"/>
          </a:xfrm>
          <a:prstGeom prst="rect">
            <a:avLst/>
          </a:prstGeom>
          <a:ln>
            <a:noFill/>
          </a:ln>
          <a:effectLst>
            <a:softEdge rad="112500"/>
          </a:effectLst>
        </p:spPr>
      </p:pic>
      <p:sp>
        <p:nvSpPr>
          <p:cNvPr id="24578" name="Rectangle 2"/>
          <p:cNvSpPr>
            <a:spLocks noGrp="1" noChangeArrowheads="1"/>
          </p:cNvSpPr>
          <p:nvPr>
            <p:ph type="title"/>
          </p:nvPr>
        </p:nvSpPr>
        <p:spPr>
          <a:xfrm>
            <a:off x="0" y="0"/>
            <a:ext cx="9144000" cy="765175"/>
          </a:xfr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fa-IR" altLang="fa-IR" sz="3600" dirty="0">
                <a:solidFill>
                  <a:srgbClr val="7030A0"/>
                </a:solidFill>
                <a:cs typeface="B Titr" panose="00000700000000000000" pitchFamily="2" charset="-78"/>
              </a:rPr>
              <a:t>ماده 5: اسناد تعهد آور مالي</a:t>
            </a:r>
            <a:endParaRPr lang="en-US" altLang="fa-IR" sz="3600" dirty="0">
              <a:solidFill>
                <a:srgbClr val="7030A0"/>
              </a:solidFill>
              <a:cs typeface="B Titr" panose="00000700000000000000" pitchFamily="2" charset="-78"/>
            </a:endParaRPr>
          </a:p>
        </p:txBody>
      </p:sp>
      <p:sp>
        <p:nvSpPr>
          <p:cNvPr id="24579" name="Rectangle 3"/>
          <p:cNvSpPr>
            <a:spLocks noGrp="1" noChangeArrowheads="1"/>
          </p:cNvSpPr>
          <p:nvPr>
            <p:ph sz="quarter" idx="1"/>
          </p:nvPr>
        </p:nvSpPr>
        <p:spPr>
          <a:xfrm>
            <a:off x="755576" y="692150"/>
            <a:ext cx="8002587" cy="4456113"/>
          </a:xfrm>
        </p:spPr>
        <p:txBody>
          <a:bodyPr/>
          <a:lstStyle/>
          <a:p>
            <a:pPr marL="0" indent="7938" algn="justLow" rtl="1" eaLnBrk="1" hangingPunct="1">
              <a:lnSpc>
                <a:spcPct val="150000"/>
              </a:lnSpc>
              <a:buFont typeface="Wingdings 2" panose="05020102010507070707" pitchFamily="18" charset="2"/>
              <a:buNone/>
            </a:pPr>
            <a:r>
              <a:rPr lang="fa-IR" altLang="fa-IR" sz="2800" dirty="0">
                <a:cs typeface="B Nazanin" panose="00000400000000000000" pitchFamily="2" charset="-78"/>
              </a:rPr>
              <a:t>کليه اسناد و اوراق تعهدآور مالي (از جمله: چک، سفته و اوراق بهادار و موارد مشابه)، با امضاء رييس موسسه (يا مقامات مجاز از طرف ايشان) و مدير امور مالي موسسه (يا مقامات مجاز از طرف وی) و در مورد واحدهاي اجرايي مستقل نيز با امضاء رييس واحد و رييس امورمالي واحد معتبر خواهد بود و هم‏چنين </a:t>
            </a:r>
            <a:r>
              <a:rPr lang="fa-IR" altLang="fa-IR" sz="2800" dirty="0">
                <a:solidFill>
                  <a:srgbClr val="7030A0"/>
                </a:solidFill>
                <a:cs typeface="B Nazanin" panose="00000400000000000000" pitchFamily="2" charset="-78"/>
              </a:rPr>
              <a:t>قراردادهاي</a:t>
            </a:r>
            <a:r>
              <a:rPr lang="fa-IR" altLang="fa-IR" sz="2800" dirty="0">
                <a:cs typeface="B Nazanin" panose="00000400000000000000" pitchFamily="2" charset="-78"/>
              </a:rPr>
              <a:t> موسسه بر اساس قوانين و مقررات مربوطه و به استناد ماده 44 این آیین‏نامه خواهد بود.</a:t>
            </a:r>
            <a:endParaRPr lang="en-US" altLang="fa-IR" sz="2800" dirty="0">
              <a:cs typeface="B Nazanin" panose="00000400000000000000" pitchFamily="2" charset="-78"/>
            </a:endParaRPr>
          </a:p>
        </p:txBody>
      </p:sp>
      <p:sp>
        <p:nvSpPr>
          <p:cNvPr id="24580" name="AutoShape 4">
            <a:hlinkClick r:id="rId3" action="ppaction://hlinksldjump"/>
          </p:cNvPr>
          <p:cNvSpPr>
            <a:spLocks noChangeArrowheads="1"/>
          </p:cNvSpPr>
          <p:nvPr/>
        </p:nvSpPr>
        <p:spPr bwMode="auto">
          <a:xfrm>
            <a:off x="611150" y="578770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فهرست اصلي</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24581" name="AutoShape 5">
            <a:hlinkClick r:id="rId4" action="ppaction://hlinksldjump"/>
          </p:cNvPr>
          <p:cNvSpPr>
            <a:spLocks noChangeArrowheads="1"/>
          </p:cNvSpPr>
          <p:nvPr/>
        </p:nvSpPr>
        <p:spPr bwMode="auto">
          <a:xfrm>
            <a:off x="611149" y="637941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937"/>
            <a:ext cx="9144000" cy="765175"/>
          </a:xfr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fa-IR" altLang="fa-IR" sz="3600" dirty="0">
                <a:solidFill>
                  <a:srgbClr val="7030A0"/>
                </a:solidFill>
                <a:cs typeface="B Titr" panose="00000700000000000000" pitchFamily="2" charset="-78"/>
              </a:rPr>
              <a:t>ماده 9: مدیر مالی (خزانه دار)</a:t>
            </a:r>
            <a:endParaRPr lang="en-US" altLang="fa-IR" sz="3600" dirty="0">
              <a:solidFill>
                <a:srgbClr val="7030A0"/>
              </a:solidFill>
              <a:cs typeface="B Titr" panose="00000700000000000000" pitchFamily="2" charset="-78"/>
            </a:endParaRPr>
          </a:p>
        </p:txBody>
      </p:sp>
      <p:sp>
        <p:nvSpPr>
          <p:cNvPr id="30723" name="Rectangle 3"/>
          <p:cNvSpPr>
            <a:spLocks noGrp="1" noChangeArrowheads="1"/>
          </p:cNvSpPr>
          <p:nvPr>
            <p:ph sz="quarter" idx="1"/>
          </p:nvPr>
        </p:nvSpPr>
        <p:spPr>
          <a:xfrm>
            <a:off x="786606" y="1025524"/>
            <a:ext cx="8002587" cy="4456113"/>
          </a:xfrm>
        </p:spPr>
        <p:txBody>
          <a:bodyPr/>
          <a:lstStyle/>
          <a:p>
            <a:pPr marL="0" indent="7938" algn="justLow" rtl="1" eaLnBrk="1" hangingPunct="1">
              <a:lnSpc>
                <a:spcPct val="150000"/>
              </a:lnSpc>
              <a:buFont typeface="Wingdings 2" panose="05020102010507070707" pitchFamily="18" charset="2"/>
              <a:buNone/>
            </a:pPr>
            <a:r>
              <a:rPr lang="fa-IR" altLang="fa-IR" sz="2800" dirty="0">
                <a:cs typeface="B Nazanin" panose="00000400000000000000" pitchFamily="2" charset="-78"/>
              </a:rPr>
              <a:t>مدير امور مالي (خزانه‏دار) به مدت چهار سال از بين کارشناسان واجد صلاحيت رشته‏هاي امور مالي با حداقل چهار سال تجربه حرفه‏اي و اجرائي به پيشنهاد معاون پشتيباني و تأييد رييس موسسه و با تصويب هيأت امناء و ابلاغ رييس موسسه به منظور اعمال نظارت مالی و تأمين هماهنگي لازم بر اساس مفاد اين آیین‏نامه انتخاب و به اين سمت جهت انجام وظايف مشروح زير منصوب مي‏شود:</a:t>
            </a:r>
          </a:p>
        </p:txBody>
      </p:sp>
      <p:sp>
        <p:nvSpPr>
          <p:cNvPr id="30724"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30725" name="AutoShape 6">
            <a:hlinkClick r:id="" action="ppaction://hlinkshowjump?jump=nextslide"/>
          </p:cNvPr>
          <p:cNvSpPr>
            <a:spLocks noChangeArrowheads="1"/>
          </p:cNvSpPr>
          <p:nvPr/>
        </p:nvSpPr>
        <p:spPr bwMode="auto">
          <a:xfrm>
            <a:off x="3851275" y="5591175"/>
            <a:ext cx="936625" cy="504825"/>
          </a:xfrm>
          <a:prstGeom prst="leftArrow">
            <a:avLst>
              <a:gd name="adj1" fmla="val 50000"/>
              <a:gd name="adj2" fmla="val 64693"/>
            </a:avLst>
          </a:prstGeom>
          <a:solidFill>
            <a:srgbClr val="CC9900"/>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chemeClr val="bg1"/>
                </a:solidFill>
                <a:latin typeface="Verdana" panose="020B0604030504040204" pitchFamily="34" charset="0"/>
                <a:cs typeface="B Badr" panose="00000400000000000000" pitchFamily="2" charset="-78"/>
              </a:rPr>
              <a:t>ادامه </a:t>
            </a:r>
            <a:endParaRPr lang="en-US" altLang="fa-IR" sz="1800" dirty="0">
              <a:solidFill>
                <a:schemeClr val="bg1"/>
              </a:solidFill>
              <a:latin typeface="Verdana" panose="020B0604030504040204" pitchFamily="34" charset="0"/>
              <a:cs typeface="B Badr" panose="00000400000000000000" pitchFamily="2" charset="-78"/>
            </a:endParaRPr>
          </a:p>
        </p:txBody>
      </p:sp>
      <p:sp>
        <p:nvSpPr>
          <p:cNvPr id="30726"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0"/>
            <a:ext cx="9144000" cy="765175"/>
          </a:xfr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fa-IR" altLang="fa-IR" sz="3600" dirty="0">
                <a:solidFill>
                  <a:srgbClr val="7030A0"/>
                </a:solidFill>
                <a:cs typeface="B Titr" panose="00000700000000000000" pitchFamily="2" charset="-78"/>
              </a:rPr>
              <a:t>ماده 9: مدیر مالی (خزانه دار)</a:t>
            </a:r>
            <a:endParaRPr lang="en-US" altLang="fa-IR" sz="3600" dirty="0">
              <a:solidFill>
                <a:srgbClr val="7030A0"/>
              </a:solidFill>
              <a:cs typeface="B Titr" panose="00000700000000000000" pitchFamily="2" charset="-78"/>
            </a:endParaRPr>
          </a:p>
        </p:txBody>
      </p:sp>
      <p:sp>
        <p:nvSpPr>
          <p:cNvPr id="21507" name="Rectangle 3"/>
          <p:cNvSpPr>
            <a:spLocks noGrp="1" noChangeArrowheads="1"/>
          </p:cNvSpPr>
          <p:nvPr>
            <p:ph sz="quarter" idx="1"/>
          </p:nvPr>
        </p:nvSpPr>
        <p:spPr>
          <a:xfrm>
            <a:off x="611188" y="979487"/>
            <a:ext cx="8002587" cy="5545138"/>
          </a:xfrm>
        </p:spPr>
        <p:txBody>
          <a:bodyPr>
            <a:normAutofit/>
          </a:bodyPr>
          <a:lstStyle/>
          <a:p>
            <a:pPr marL="0" indent="0" algn="just" rtl="1" eaLnBrk="1" fontAlgn="auto" hangingPunct="1">
              <a:spcAft>
                <a:spcPts val="0"/>
              </a:spcAft>
              <a:buNone/>
              <a:defRPr/>
            </a:pPr>
            <a:r>
              <a:rPr lang="fa-IR" sz="2600" dirty="0">
                <a:cs typeface="B Nazanin" panose="00000400000000000000" pitchFamily="2" charset="-78"/>
              </a:rPr>
              <a:t>1- تهيه و تدوين صورت‏هاي مالي موسسه از طريق نظارت مستمر بر عمليات امور مالی، محاسباتي، نگهداري و تنظيم حساب‏ها بر اساس اين آيين نامه، مقررات حاکم بر تحرير دفاتر و ضوابط مربوطه، صحت و سلامت آن‏ها و تهيه گزارشات مالی مديريتی. </a:t>
            </a:r>
            <a:endParaRPr lang="en-US" sz="2600" dirty="0">
              <a:cs typeface="B Nazanin" panose="00000400000000000000" pitchFamily="2" charset="-78"/>
            </a:endParaRPr>
          </a:p>
          <a:p>
            <a:pPr marL="0" indent="0" algn="just" rtl="1" eaLnBrk="1" fontAlgn="auto" hangingPunct="1">
              <a:spcAft>
                <a:spcPts val="0"/>
              </a:spcAft>
              <a:buNone/>
              <a:defRPr/>
            </a:pPr>
            <a:r>
              <a:rPr lang="fa-IR" sz="2600" dirty="0">
                <a:cs typeface="B Nazanin" panose="00000400000000000000" pitchFamily="2" charset="-78"/>
              </a:rPr>
              <a:t>2- </a:t>
            </a:r>
            <a:r>
              <a:rPr lang="fa-IR" sz="2600" dirty="0">
                <a:solidFill>
                  <a:srgbClr val="FF0000"/>
                </a:solidFill>
                <a:cs typeface="B Nazanin" panose="00000400000000000000" pitchFamily="2" charset="-78"/>
              </a:rPr>
              <a:t>اعمال نظارت بر اجراي قوانين و مقررات حاکم بر عمليات مالي موسسه و واحدهای اجرایی. </a:t>
            </a:r>
            <a:endParaRPr lang="en-US" sz="2600" dirty="0">
              <a:solidFill>
                <a:srgbClr val="FF0000"/>
              </a:solidFill>
              <a:cs typeface="B Nazanin" panose="00000400000000000000" pitchFamily="2" charset="-78"/>
            </a:endParaRPr>
          </a:p>
          <a:p>
            <a:pPr marL="0" indent="0" algn="just" rtl="1" eaLnBrk="1" fontAlgn="auto" hangingPunct="1">
              <a:spcAft>
                <a:spcPts val="0"/>
              </a:spcAft>
              <a:buNone/>
              <a:defRPr/>
            </a:pPr>
            <a:r>
              <a:rPr lang="fa-IR" sz="2600" dirty="0">
                <a:cs typeface="B Nazanin" panose="00000400000000000000" pitchFamily="2" charset="-78"/>
              </a:rPr>
              <a:t>3- تبادل اطلاعات مالي موسسه حسب مورد با دستگاه‏هاي نظارتي قانوني با هماهنگي رییس موسسه (يا مقام مجاز از طرف ایشان).</a:t>
            </a:r>
            <a:endParaRPr lang="en-US" sz="2600" dirty="0">
              <a:cs typeface="B Nazanin" panose="00000400000000000000" pitchFamily="2" charset="-78"/>
            </a:endParaRPr>
          </a:p>
          <a:p>
            <a:pPr marL="0" indent="0" algn="just" rtl="1" eaLnBrk="1" fontAlgn="auto" hangingPunct="1">
              <a:spcAft>
                <a:spcPts val="0"/>
              </a:spcAft>
              <a:buNone/>
              <a:defRPr/>
            </a:pPr>
            <a:r>
              <a:rPr lang="fa-IR" sz="2600" dirty="0">
                <a:cs typeface="B Nazanin" panose="00000400000000000000" pitchFamily="2" charset="-78"/>
              </a:rPr>
              <a:t>4- </a:t>
            </a:r>
            <a:r>
              <a:rPr lang="fa-IR" sz="2600" dirty="0">
                <a:solidFill>
                  <a:srgbClr val="FF0000"/>
                </a:solidFill>
                <a:cs typeface="B Nazanin" panose="00000400000000000000" pitchFamily="2" charset="-78"/>
              </a:rPr>
              <a:t>نگهداري و تحويل و تحول وجوه نقدينه‏ها و سپرده‏ها و اوراق بهادار و نظارت بر وصول به موقع درآمدهاي موسسه.</a:t>
            </a:r>
          </a:p>
          <a:p>
            <a:pPr marL="0" indent="0" algn="just" rtl="1" eaLnBrk="1" fontAlgn="auto" hangingPunct="1">
              <a:spcAft>
                <a:spcPts val="0"/>
              </a:spcAft>
              <a:buNone/>
              <a:defRPr/>
            </a:pPr>
            <a:r>
              <a:rPr lang="fa-IR" sz="2600" dirty="0">
                <a:cs typeface="B Nazanin" panose="00000400000000000000" pitchFamily="2" charset="-78"/>
              </a:rPr>
              <a:t>5- نظارت بر عملکرد مالي واحدهاي اجرايي مستقل و غير مستقل.</a:t>
            </a:r>
            <a:endParaRPr lang="en-US" sz="2600" dirty="0">
              <a:cs typeface="B Nazanin" panose="00000400000000000000" pitchFamily="2" charset="-78"/>
            </a:endParaRPr>
          </a:p>
          <a:p>
            <a:pPr marL="609600" indent="-609600" algn="r" rtl="1" eaLnBrk="1" fontAlgn="auto" hangingPunct="1">
              <a:lnSpc>
                <a:spcPct val="90000"/>
              </a:lnSpc>
              <a:spcAft>
                <a:spcPts val="0"/>
              </a:spcAft>
              <a:buClr>
                <a:srgbClr val="FF0000"/>
              </a:buClr>
              <a:buFont typeface="Wingdings 2"/>
              <a:buNone/>
              <a:defRPr/>
            </a:pPr>
            <a:endParaRPr lang="fa-IR" sz="2400" dirty="0">
              <a:cs typeface="B Nazanin" panose="00000400000000000000" pitchFamily="2" charset="-78"/>
            </a:endParaRPr>
          </a:p>
        </p:txBody>
      </p:sp>
      <p:sp>
        <p:nvSpPr>
          <p:cNvPr id="31748"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31750"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
        <p:nvSpPr>
          <p:cNvPr id="7" name="AutoShape 6">
            <a:hlinkClick r:id="" action="ppaction://hlinkshowjump?jump=nextslide"/>
            <a:extLst>
              <a:ext uri="{FF2B5EF4-FFF2-40B4-BE49-F238E27FC236}">
                <a16:creationId xmlns:a16="http://schemas.microsoft.com/office/drawing/2014/main" id="{A433D407-ABBB-4D5D-BBDC-06EB8A5BC5EA}"/>
              </a:ext>
            </a:extLst>
          </p:cNvPr>
          <p:cNvSpPr>
            <a:spLocks noChangeArrowheads="1"/>
          </p:cNvSpPr>
          <p:nvPr/>
        </p:nvSpPr>
        <p:spPr bwMode="auto">
          <a:xfrm>
            <a:off x="3681058" y="5733487"/>
            <a:ext cx="936625" cy="504825"/>
          </a:xfrm>
          <a:prstGeom prst="leftArrow">
            <a:avLst>
              <a:gd name="adj1" fmla="val 50000"/>
              <a:gd name="adj2" fmla="val 64693"/>
            </a:avLst>
          </a:prstGeom>
          <a:solidFill>
            <a:srgbClr val="CC9900"/>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chemeClr val="bg1"/>
                </a:solidFill>
                <a:latin typeface="Verdana" panose="020B0604030504040204" pitchFamily="34" charset="0"/>
                <a:cs typeface="B Badr" panose="00000400000000000000" pitchFamily="2" charset="-78"/>
              </a:rPr>
              <a:t>ادامه </a:t>
            </a:r>
            <a:endParaRPr lang="en-US" altLang="fa-IR" sz="1800" dirty="0">
              <a:solidFill>
                <a:schemeClr val="bg1"/>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7937"/>
            <a:ext cx="9144000" cy="765175"/>
          </a:xfr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fa-IR" altLang="fa-IR" sz="3600" dirty="0">
                <a:solidFill>
                  <a:srgbClr val="7030A0"/>
                </a:solidFill>
                <a:cs typeface="B Titr" panose="00000700000000000000" pitchFamily="2" charset="-78"/>
              </a:rPr>
              <a:t>ماده 9: مدیر مالی (خزانه دار)</a:t>
            </a:r>
            <a:endParaRPr lang="en-US" altLang="fa-IR" sz="3600" dirty="0">
              <a:solidFill>
                <a:srgbClr val="7030A0"/>
              </a:solidFill>
              <a:cs typeface="B Titr" panose="00000700000000000000" pitchFamily="2" charset="-78"/>
            </a:endParaRPr>
          </a:p>
        </p:txBody>
      </p:sp>
      <p:sp>
        <p:nvSpPr>
          <p:cNvPr id="22531" name="Rectangle 3"/>
          <p:cNvSpPr>
            <a:spLocks noGrp="1" noChangeArrowheads="1"/>
          </p:cNvSpPr>
          <p:nvPr>
            <p:ph sz="quarter" idx="1"/>
          </p:nvPr>
        </p:nvSpPr>
        <p:spPr>
          <a:xfrm>
            <a:off x="611188" y="1196975"/>
            <a:ext cx="8002587" cy="4887913"/>
          </a:xfrm>
        </p:spPr>
        <p:txBody>
          <a:bodyPr>
            <a:noAutofit/>
          </a:bodyPr>
          <a:lstStyle/>
          <a:p>
            <a:pPr marL="0" indent="0" algn="just" rtl="1" eaLnBrk="1" fontAlgn="auto" hangingPunct="1">
              <a:spcAft>
                <a:spcPts val="0"/>
              </a:spcAft>
              <a:buNone/>
              <a:defRPr/>
            </a:pPr>
            <a:r>
              <a:rPr lang="fa-IR" sz="2800" dirty="0">
                <a:cs typeface="B Nazanin" pitchFamily="2" charset="-78"/>
              </a:rPr>
              <a:t>6- شناسايي و نگهداري حساب مقداري و ريالي اموال، ماشين‏آلات و تجهيزات و دارائي‏هاي موسسه.</a:t>
            </a:r>
            <a:endParaRPr lang="en-US" sz="2800" dirty="0">
              <a:cs typeface="B Nazanin" pitchFamily="2" charset="-78"/>
            </a:endParaRPr>
          </a:p>
          <a:p>
            <a:pPr marL="0" indent="0" algn="just" rtl="1" eaLnBrk="1" fontAlgn="auto" hangingPunct="1">
              <a:spcAft>
                <a:spcPts val="0"/>
              </a:spcAft>
              <a:buNone/>
              <a:defRPr/>
            </a:pPr>
            <a:r>
              <a:rPr lang="fa-IR" sz="2800" dirty="0">
                <a:cs typeface="B Nazanin" pitchFamily="2" charset="-78"/>
              </a:rPr>
              <a:t>7- اطلاع و کنترل کليه تفويض اختيارات جهت امضاءهاي مجاز. </a:t>
            </a:r>
            <a:endParaRPr lang="en-US" sz="2800" dirty="0">
              <a:cs typeface="B Nazanin" pitchFamily="2" charset="-78"/>
            </a:endParaRPr>
          </a:p>
          <a:p>
            <a:pPr marL="0" indent="0" algn="just" rtl="1" eaLnBrk="1" fontAlgn="auto" hangingPunct="1">
              <a:spcAft>
                <a:spcPts val="0"/>
              </a:spcAft>
              <a:buNone/>
              <a:defRPr/>
            </a:pPr>
            <a:r>
              <a:rPr lang="fa-IR" sz="2800" dirty="0">
                <a:cs typeface="B Nazanin" pitchFamily="2" charset="-78"/>
              </a:rPr>
              <a:t>8- اجراي نظام نوین مالی بر اساس دستورالعمل‏های ابلاغی وزارت متبوع.</a:t>
            </a:r>
            <a:endParaRPr lang="en-US" sz="2800" dirty="0">
              <a:cs typeface="B Nazanin" pitchFamily="2" charset="-78"/>
            </a:endParaRPr>
          </a:p>
          <a:p>
            <a:pPr marL="0" indent="0" algn="just" rtl="1" eaLnBrk="1" fontAlgn="auto" hangingPunct="1">
              <a:spcAft>
                <a:spcPts val="0"/>
              </a:spcAft>
              <a:buNone/>
              <a:defRPr/>
            </a:pPr>
            <a:r>
              <a:rPr lang="fa-IR" sz="2800" dirty="0">
                <a:cs typeface="B Nazanin" pitchFamily="2" charset="-78"/>
              </a:rPr>
              <a:t>9- اجراي آن بخش از عمليات مالي موسسه که در چارچوب بودجه تفصيلي مصوب هيأت امناء بر عهده مدير امور مالي مي‏باشد.</a:t>
            </a:r>
            <a:endParaRPr lang="en-US" sz="2800" dirty="0">
              <a:cs typeface="B Nazanin" pitchFamily="2" charset="-78"/>
            </a:endParaRPr>
          </a:p>
          <a:p>
            <a:pPr marL="0" indent="0" algn="just" rtl="1" eaLnBrk="1" fontAlgn="auto" hangingPunct="1">
              <a:spcAft>
                <a:spcPts val="0"/>
              </a:spcAft>
              <a:buNone/>
              <a:defRPr/>
            </a:pPr>
            <a:r>
              <a:rPr lang="fa-IR" sz="2800" dirty="0">
                <a:cs typeface="B Nazanin" pitchFamily="2" charset="-78"/>
              </a:rPr>
              <a:t>10- پيگيري و به‏روزرساني مانده حساب‏هاي سنواتي.</a:t>
            </a:r>
            <a:endParaRPr lang="en-US" sz="2800" dirty="0">
              <a:cs typeface="B Nazanin" pitchFamily="2" charset="-78"/>
            </a:endParaRPr>
          </a:p>
          <a:p>
            <a:pPr marL="609600" indent="-609600" algn="r" rtl="1" eaLnBrk="1" fontAlgn="auto" hangingPunct="1">
              <a:lnSpc>
                <a:spcPct val="80000"/>
              </a:lnSpc>
              <a:spcAft>
                <a:spcPts val="0"/>
              </a:spcAft>
              <a:buClr>
                <a:srgbClr val="FF0000"/>
              </a:buClr>
              <a:buFontTx/>
              <a:buNone/>
              <a:defRPr/>
            </a:pPr>
            <a:endParaRPr lang="fa-IR" sz="1800" b="1" i="1" dirty="0">
              <a:solidFill>
                <a:srgbClr val="FF0000"/>
              </a:solidFill>
              <a:cs typeface="B Nazanin" pitchFamily="2" charset="-78"/>
              <a:hlinkClick r:id="rId2" action="ppaction://hlinksldjump">
                <a:extLst>
                  <a:ext uri="{A12FA001-AC4F-418D-AE19-62706E023703}">
                    <ahyp:hlinkClr xmlns:ahyp="http://schemas.microsoft.com/office/drawing/2018/hyperlinkcolor" xmlns="" val="tx"/>
                  </a:ext>
                </a:extLst>
              </a:hlinkClick>
            </a:endParaRPr>
          </a:p>
          <a:p>
            <a:pPr marL="609600" indent="-609600" algn="r" rtl="1" eaLnBrk="1" fontAlgn="auto" hangingPunct="1">
              <a:lnSpc>
                <a:spcPct val="80000"/>
              </a:lnSpc>
              <a:spcAft>
                <a:spcPts val="0"/>
              </a:spcAft>
              <a:buClr>
                <a:srgbClr val="FF0000"/>
              </a:buClr>
              <a:buFontTx/>
              <a:buNone/>
              <a:defRPr/>
            </a:pPr>
            <a:endParaRPr lang="fa-IR" sz="1800" b="1" i="1" dirty="0">
              <a:solidFill>
                <a:srgbClr val="FF0000"/>
              </a:solidFill>
              <a:cs typeface="B Nazanin" pitchFamily="2" charset="-78"/>
              <a:hlinkClick r:id="rId2" action="ppaction://hlinksldjump">
                <a:extLst>
                  <a:ext uri="{A12FA001-AC4F-418D-AE19-62706E023703}">
                    <ahyp:hlinkClr xmlns:ahyp="http://schemas.microsoft.com/office/drawing/2018/hyperlinkcolor" xmlns="" val="tx"/>
                  </a:ext>
                </a:extLst>
              </a:hlinkClick>
            </a:endParaRPr>
          </a:p>
          <a:p>
            <a:pPr marL="609600" indent="-609600" algn="r" rtl="1" eaLnBrk="1" fontAlgn="auto" hangingPunct="1">
              <a:lnSpc>
                <a:spcPct val="80000"/>
              </a:lnSpc>
              <a:spcAft>
                <a:spcPts val="0"/>
              </a:spcAft>
              <a:buClr>
                <a:srgbClr val="FF0000"/>
              </a:buClr>
              <a:buFontTx/>
              <a:buNone/>
              <a:defRPr/>
            </a:pPr>
            <a:r>
              <a:rPr lang="fa-IR" sz="2000" b="1" u="sng" dirty="0">
                <a:solidFill>
                  <a:srgbClr val="FF0000"/>
                </a:solidFill>
                <a:cs typeface="B Titr" panose="00000700000000000000" pitchFamily="2" charset="-78"/>
                <a:hlinkClick r:id="rId2" action="ppaction://hlinksldjump">
                  <a:extLst>
                    <a:ext uri="{A12FA001-AC4F-418D-AE19-62706E023703}">
                      <ahyp:hlinkClr xmlns:ahyp="http://schemas.microsoft.com/office/drawing/2018/hyperlinkcolor" xmlns="" val="tx"/>
                    </a:ext>
                  </a:extLst>
                </a:hlinkClick>
              </a:rPr>
              <a:t>تبصره </a:t>
            </a:r>
            <a:r>
              <a:rPr lang="fa-IR" sz="1800" b="1" u="sng" dirty="0">
                <a:solidFill>
                  <a:srgbClr val="FF0000"/>
                </a:solidFill>
                <a:cs typeface="B Titr" panose="00000700000000000000" pitchFamily="2" charset="-78"/>
                <a:hlinkClick r:id="rId2" action="ppaction://hlinksldjump">
                  <a:extLst>
                    <a:ext uri="{A12FA001-AC4F-418D-AE19-62706E023703}">
                      <ahyp:hlinkClr xmlns:ahyp="http://schemas.microsoft.com/office/drawing/2018/hyperlinkcolor" xmlns="" val="tx"/>
                    </a:ext>
                  </a:extLst>
                </a:hlinkClick>
              </a:rPr>
              <a:t>1 </a:t>
            </a:r>
            <a:endParaRPr lang="fa-IR" sz="1800" b="1" u="sng" dirty="0">
              <a:solidFill>
                <a:srgbClr val="FF0000"/>
              </a:solidFill>
              <a:cs typeface="B Titr" panose="00000700000000000000" pitchFamily="2" charset="-78"/>
            </a:endParaRPr>
          </a:p>
        </p:txBody>
      </p:sp>
      <p:sp>
        <p:nvSpPr>
          <p:cNvPr id="32772" name="AutoShape 4">
            <a:hlinkClick r:id="rId3"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32773" name="AutoShape 5">
            <a:hlinkClick r:id="rId4"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0"/>
            <a:ext cx="9144000" cy="765175"/>
          </a:xfr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b" anchorCtr="0" compatLnSpc="1">
            <a:prstTxWarp prst="textNoShape">
              <a:avLst/>
            </a:prstTxWarp>
          </a:bodyPr>
          <a:lstStyle/>
          <a:p>
            <a:r>
              <a:rPr lang="fa-IR" altLang="fa-IR" dirty="0">
                <a:solidFill>
                  <a:srgbClr val="7030A0"/>
                </a:solidFill>
              </a:rPr>
              <a:t>ماده 11: رئيس امور مالي واحد</a:t>
            </a:r>
            <a:endParaRPr lang="en-US" altLang="fa-IR" dirty="0">
              <a:solidFill>
                <a:srgbClr val="7030A0"/>
              </a:solidFill>
            </a:endParaRPr>
          </a:p>
        </p:txBody>
      </p:sp>
      <p:sp>
        <p:nvSpPr>
          <p:cNvPr id="30723" name="Rectangle 3"/>
          <p:cNvSpPr>
            <a:spLocks noGrp="1" noChangeArrowheads="1"/>
          </p:cNvSpPr>
          <p:nvPr>
            <p:ph sz="quarter" idx="1"/>
          </p:nvPr>
        </p:nvSpPr>
        <p:spPr>
          <a:xfrm>
            <a:off x="250825" y="836712"/>
            <a:ext cx="8578850" cy="5400576"/>
          </a:xfrm>
        </p:spPr>
        <p:txBody>
          <a:bodyPr>
            <a:noAutofit/>
          </a:bodyPr>
          <a:lstStyle/>
          <a:p>
            <a:pPr marL="57150" indent="0" algn="just" rtl="1" eaLnBrk="1" fontAlgn="auto" hangingPunct="1">
              <a:spcAft>
                <a:spcPts val="0"/>
              </a:spcAft>
              <a:buFont typeface="Wingdings 2" panose="05020102010507070707" pitchFamily="18" charset="2"/>
              <a:buNone/>
              <a:defRPr/>
            </a:pPr>
            <a:r>
              <a:rPr lang="fa-IR" sz="2600" dirty="0">
                <a:cs typeface="B Nazanin" pitchFamily="2" charset="-78"/>
              </a:rPr>
              <a:t>رييس امور مالي واحد اجرايي فردي است داراي مدرک دانشگاهي مرتبط با امور مالي که به پيشنهاد مدير امور مالي(خزانه دار) موسسه و تأييد و ابلاغ معاون پشتيباني موسسه، براي مدت 4 سال انتخاب و به اين سمت منصوب مي‏شود.</a:t>
            </a:r>
          </a:p>
          <a:p>
            <a:pPr marL="57150" indent="0" algn="just" rtl="1" eaLnBrk="1" fontAlgn="auto" hangingPunct="1">
              <a:spcAft>
                <a:spcPts val="0"/>
              </a:spcAft>
              <a:buFont typeface="Wingdings 2" panose="05020102010507070707" pitchFamily="18" charset="2"/>
              <a:buNone/>
              <a:defRPr/>
            </a:pPr>
            <a:r>
              <a:rPr lang="fa-IR" sz="2600" dirty="0">
                <a:cs typeface="B Nazanin" pitchFamily="2" charset="-78"/>
              </a:rPr>
              <a:t>الف: رييس امور مالي در واحدهای اجرایی مستقل، عمليات اجرايي مالي و معاملاتی را زير نظر رييس واحد اجرايي و با نظارت مدير امور مالي (خزانه دار) موسسه که بر اساس اين آیین‏نامه و دستورالعمل‏های ابلاغی به وي محول مي‏شود انجام می‏دهد و در قبال وظايف محوله و در حدود اختيارات اين آیین‏نامه و مقررات ذی‏ربط مسئول و شخصأ در مراجع قانوني و نظارتي پاسخگو خواهد بود.</a:t>
            </a:r>
            <a:endParaRPr lang="en-US" sz="2600" dirty="0">
              <a:cs typeface="B Nazanin" pitchFamily="2" charset="-78"/>
            </a:endParaRPr>
          </a:p>
          <a:p>
            <a:pPr marL="57150" indent="0" algn="just" rtl="1" eaLnBrk="1" fontAlgn="auto" hangingPunct="1">
              <a:spcAft>
                <a:spcPts val="0"/>
              </a:spcAft>
              <a:buFont typeface="Wingdings 2" panose="05020102010507070707" pitchFamily="18" charset="2"/>
              <a:buNone/>
              <a:defRPr/>
            </a:pPr>
            <a:r>
              <a:rPr lang="fa-IR" sz="2600" dirty="0">
                <a:cs typeface="B Nazanin" pitchFamily="2" charset="-78"/>
              </a:rPr>
              <a:t>ب: رييس امور مالي در واحدهای اجرایی غیر مستقل، در مورد وظايف و اختياراتي که از طرف مدير امور مالي موسسه و بر اساس اين آیین‏نامه به وي تفویض می‏گردد مسئول بوده و فرد تفويض‏گيرنده ضمن تعهد به پاسخگوئي به مقام تفويض کننده، مکلف به رعايت مفاد اين آیین‏نامه بوده و شخصأ در مراجع قانوني و نظارتي پاسخگو خواهد بود.</a:t>
            </a:r>
            <a:endParaRPr lang="en-US" sz="2600" dirty="0">
              <a:cs typeface="B Nazanin" pitchFamily="2" charset="-78"/>
            </a:endParaRPr>
          </a:p>
          <a:p>
            <a:pPr marL="609600" indent="-609600" algn="r" rtl="1" eaLnBrk="1" fontAlgn="auto" hangingPunct="1">
              <a:spcAft>
                <a:spcPts val="0"/>
              </a:spcAft>
              <a:buFont typeface="Wingdings 2" panose="05020102010507070707" pitchFamily="18" charset="2"/>
              <a:buNone/>
              <a:defRPr/>
            </a:pPr>
            <a:r>
              <a:rPr lang="fa-IR" sz="1800" dirty="0">
                <a:solidFill>
                  <a:srgbClr val="FF0000"/>
                </a:solidFill>
                <a:cs typeface="B Titr" panose="00000700000000000000" pitchFamily="2" charset="-78"/>
                <a:hlinkClick r:id="rId2" action="ppaction://hlinksldjump">
                  <a:extLst>
                    <a:ext uri="{A12FA001-AC4F-418D-AE19-62706E023703}">
                      <ahyp:hlinkClr xmlns:ahyp="http://schemas.microsoft.com/office/drawing/2018/hyperlinkcolor" xmlns="" val="tx"/>
                    </a:ext>
                  </a:extLst>
                </a:hlinkClick>
              </a:rPr>
              <a:t>تبصره</a:t>
            </a:r>
            <a:r>
              <a:rPr lang="en-US" sz="1800" dirty="0">
                <a:solidFill>
                  <a:srgbClr val="FF0000"/>
                </a:solidFill>
                <a:cs typeface="B Titr" panose="00000700000000000000" pitchFamily="2" charset="-78"/>
                <a:hlinkClick r:id="rId2" action="ppaction://hlinksldjump">
                  <a:extLst>
                    <a:ext uri="{A12FA001-AC4F-418D-AE19-62706E023703}">
                      <ahyp:hlinkClr xmlns:ahyp="http://schemas.microsoft.com/office/drawing/2018/hyperlinkcolor" xmlns="" val="tx"/>
                    </a:ext>
                  </a:extLst>
                </a:hlinkClick>
              </a:rPr>
              <a:t> </a:t>
            </a:r>
            <a:r>
              <a:rPr lang="fa-IR" sz="1800" dirty="0">
                <a:solidFill>
                  <a:srgbClr val="FF0000"/>
                </a:solidFill>
                <a:cs typeface="B Titr" panose="00000700000000000000" pitchFamily="2" charset="-78"/>
                <a:hlinkClick r:id="rId2" action="ppaction://hlinksldjump">
                  <a:extLst>
                    <a:ext uri="{A12FA001-AC4F-418D-AE19-62706E023703}">
                      <ahyp:hlinkClr xmlns:ahyp="http://schemas.microsoft.com/office/drawing/2018/hyperlinkcolor" xmlns="" val="tx"/>
                    </a:ext>
                  </a:extLst>
                </a:hlinkClick>
              </a:rPr>
              <a:t>1 و 2</a:t>
            </a:r>
          </a:p>
        </p:txBody>
      </p:sp>
      <p:sp>
        <p:nvSpPr>
          <p:cNvPr id="40964" name="AutoShape 4">
            <a:hlinkClick r:id="rId3" action="ppaction://hlinksldjump"/>
          </p:cNvPr>
          <p:cNvSpPr>
            <a:spLocks noChangeArrowheads="1"/>
          </p:cNvSpPr>
          <p:nvPr/>
        </p:nvSpPr>
        <p:spPr bwMode="auto">
          <a:xfrm>
            <a:off x="1403349" y="6107087"/>
            <a:ext cx="936625" cy="360586"/>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فهرست اصلي</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40965" name="AutoShape 5">
            <a:hlinkClick r:id="rId4" action="ppaction://hlinksldjump"/>
          </p:cNvPr>
          <p:cNvSpPr>
            <a:spLocks noChangeArrowheads="1"/>
          </p:cNvSpPr>
          <p:nvPr/>
        </p:nvSpPr>
        <p:spPr bwMode="auto">
          <a:xfrm>
            <a:off x="1403349" y="6496050"/>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9A09E1-097E-465D-8F55-C5FD2492C4BB}"/>
              </a:ext>
            </a:extLst>
          </p:cNvPr>
          <p:cNvPicPr>
            <a:picLocks noChangeAspect="1"/>
          </p:cNvPicPr>
          <p:nvPr/>
        </p:nvPicPr>
        <p:blipFill>
          <a:blip r:embed="rId2"/>
          <a:stretch>
            <a:fillRect/>
          </a:stretch>
        </p:blipFill>
        <p:spPr>
          <a:xfrm>
            <a:off x="-11300" y="4346694"/>
            <a:ext cx="3869153" cy="2628661"/>
          </a:xfrm>
          <a:prstGeom prst="rect">
            <a:avLst/>
          </a:prstGeom>
          <a:ln>
            <a:noFill/>
          </a:ln>
          <a:effectLst>
            <a:softEdge rad="112500"/>
          </a:effectLst>
        </p:spPr>
      </p:pic>
      <p:sp>
        <p:nvSpPr>
          <p:cNvPr id="44034" name="Rectangle 2"/>
          <p:cNvSpPr>
            <a:spLocks noGrp="1" noChangeArrowheads="1"/>
          </p:cNvSpPr>
          <p:nvPr>
            <p:ph type="title"/>
          </p:nvPr>
        </p:nvSpPr>
        <p:spPr>
          <a:xfrm>
            <a:off x="0" y="0"/>
            <a:ext cx="9143999" cy="765175"/>
          </a:xfr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12: حسابرس</a:t>
            </a:r>
            <a:endParaRPr lang="en-US" altLang="fa-IR" dirty="0">
              <a:solidFill>
                <a:srgbClr val="7030A0"/>
              </a:solidFill>
            </a:endParaRPr>
          </a:p>
        </p:txBody>
      </p:sp>
      <p:sp>
        <p:nvSpPr>
          <p:cNvPr id="44035" name="Rectangle 3"/>
          <p:cNvSpPr>
            <a:spLocks noGrp="1" noChangeArrowheads="1"/>
          </p:cNvSpPr>
          <p:nvPr>
            <p:ph sz="quarter" idx="1"/>
          </p:nvPr>
        </p:nvSpPr>
        <p:spPr>
          <a:xfrm>
            <a:off x="541731" y="1003738"/>
            <a:ext cx="8578850" cy="4959350"/>
          </a:xfrm>
        </p:spPr>
        <p:txBody>
          <a:bodyPr/>
          <a:lstStyle/>
          <a:p>
            <a:pPr marL="231775" indent="0" algn="justLow" rtl="1" eaLnBrk="1" hangingPunct="1">
              <a:lnSpc>
                <a:spcPct val="150000"/>
              </a:lnSpc>
              <a:buFont typeface="Wingdings 2" panose="05020102010507070707" pitchFamily="18" charset="2"/>
              <a:buNone/>
            </a:pPr>
            <a:r>
              <a:rPr lang="fa-IR" altLang="fa-IR" sz="2600" dirty="0">
                <a:cs typeface="B Nazanin" panose="00000400000000000000" pitchFamily="2" charset="-78"/>
              </a:rPr>
              <a:t>حسابرس شخص حقوقي است که با پيشنهاد رييس موسسه و تصویب هيأت امناء ساليانه از بين اعضاي جامعه حسابداران رسمي ايران (حسابدار رسمي) انتخاب مي‏گردد. گزارش حسابرسي سالانه در هيأت امناء قرائت و هيأت امناء نسبت به بندهاي گزارش حسابرس به ازاي هر بند اظهار نظر، تصميم‏گيري و تعيين تکليف مي‌نمايد و با عنايت به گزارش حسابرس نسبت به تصويب صورت‌هاي مالي موسسه تصميمات لازم اتخاذ خواهد نمود.</a:t>
            </a:r>
          </a:p>
          <a:p>
            <a:pPr marL="609600" indent="-609600" algn="justLow" eaLnBrk="1" hangingPunct="1">
              <a:buFontTx/>
              <a:buNone/>
            </a:pPr>
            <a:endParaRPr lang="fa-IR" altLang="fa-IR" dirty="0">
              <a:cs typeface="B Nazanin" panose="00000400000000000000" pitchFamily="2" charset="-78"/>
            </a:endParaRPr>
          </a:p>
          <a:p>
            <a:pPr marL="609600" indent="-609600" algn="r" rtl="1" eaLnBrk="1" hangingPunct="1">
              <a:buFontTx/>
              <a:buNone/>
            </a:pPr>
            <a:r>
              <a:rPr lang="fa-IR" altLang="fa-IR" sz="1800" dirty="0">
                <a:solidFill>
                  <a:srgbClr val="FF0000"/>
                </a:solidFill>
                <a:cs typeface="B Titr" panose="00000700000000000000" pitchFamily="2" charset="-78"/>
                <a:hlinkClick r:id="rId3" action="ppaction://hlinksldjump">
                  <a:extLst>
                    <a:ext uri="{A12FA001-AC4F-418D-AE19-62706E023703}">
                      <ahyp:hlinkClr xmlns:ahyp="http://schemas.microsoft.com/office/drawing/2018/hyperlinkcolor" xmlns="" val="tx"/>
                    </a:ext>
                  </a:extLst>
                </a:hlinkClick>
              </a:rPr>
              <a:t>تبصره 1</a:t>
            </a:r>
            <a:r>
              <a:rPr lang="en-US" altLang="fa-IR" sz="1800" dirty="0">
                <a:solidFill>
                  <a:srgbClr val="FF0000"/>
                </a:solidFill>
                <a:cs typeface="B Titr" panose="00000700000000000000" pitchFamily="2" charset="-78"/>
                <a:hlinkClick r:id="rId3" action="ppaction://hlinksldjump">
                  <a:extLst>
                    <a:ext uri="{A12FA001-AC4F-418D-AE19-62706E023703}">
                      <ahyp:hlinkClr xmlns:ahyp="http://schemas.microsoft.com/office/drawing/2018/hyperlinkcolor" xmlns="" val="tx"/>
                    </a:ext>
                  </a:extLst>
                </a:hlinkClick>
              </a:rPr>
              <a:t> </a:t>
            </a:r>
            <a:r>
              <a:rPr lang="fa-IR" altLang="fa-IR" sz="1800" dirty="0">
                <a:solidFill>
                  <a:srgbClr val="FF0000"/>
                </a:solidFill>
                <a:cs typeface="B Titr" panose="00000700000000000000" pitchFamily="2" charset="-78"/>
                <a:hlinkClick r:id="rId3" action="ppaction://hlinksldjump">
                  <a:extLst>
                    <a:ext uri="{A12FA001-AC4F-418D-AE19-62706E023703}">
                      <ahyp:hlinkClr xmlns:ahyp="http://schemas.microsoft.com/office/drawing/2018/hyperlinkcolor" xmlns="" val="tx"/>
                    </a:ext>
                  </a:extLst>
                </a:hlinkClick>
              </a:rPr>
              <a:t>و 2</a:t>
            </a:r>
            <a:r>
              <a:rPr lang="en-US" altLang="fa-IR" sz="1800" dirty="0">
                <a:solidFill>
                  <a:srgbClr val="FF0000"/>
                </a:solidFill>
                <a:cs typeface="B Titr" panose="00000700000000000000" pitchFamily="2" charset="-78"/>
                <a:hlinkClick r:id="rId3" action="ppaction://hlinksldjump">
                  <a:extLst>
                    <a:ext uri="{A12FA001-AC4F-418D-AE19-62706E023703}">
                      <ahyp:hlinkClr xmlns:ahyp="http://schemas.microsoft.com/office/drawing/2018/hyperlinkcolor" xmlns="" val="tx"/>
                    </a:ext>
                  </a:extLst>
                </a:hlinkClick>
              </a:rPr>
              <a:t> </a:t>
            </a:r>
            <a:r>
              <a:rPr lang="fa-IR" altLang="fa-IR" sz="1800" dirty="0">
                <a:solidFill>
                  <a:srgbClr val="FF0000"/>
                </a:solidFill>
                <a:cs typeface="B Titr" panose="00000700000000000000" pitchFamily="2" charset="-78"/>
                <a:hlinkClick r:id="rId3" action="ppaction://hlinksldjump">
                  <a:extLst>
                    <a:ext uri="{A12FA001-AC4F-418D-AE19-62706E023703}">
                      <ahyp:hlinkClr xmlns:ahyp="http://schemas.microsoft.com/office/drawing/2018/hyperlinkcolor" xmlns="" val="tx"/>
                    </a:ext>
                  </a:extLst>
                </a:hlinkClick>
              </a:rPr>
              <a:t>و</a:t>
            </a:r>
            <a:r>
              <a:rPr lang="en-US" altLang="fa-IR" sz="1800" dirty="0">
                <a:solidFill>
                  <a:srgbClr val="FF0000"/>
                </a:solidFill>
                <a:cs typeface="B Titr" panose="00000700000000000000" pitchFamily="2" charset="-78"/>
                <a:hlinkClick r:id="rId3" action="ppaction://hlinksldjump">
                  <a:extLst>
                    <a:ext uri="{A12FA001-AC4F-418D-AE19-62706E023703}">
                      <ahyp:hlinkClr xmlns:ahyp="http://schemas.microsoft.com/office/drawing/2018/hyperlinkcolor" xmlns="" val="tx"/>
                    </a:ext>
                  </a:extLst>
                </a:hlinkClick>
              </a:rPr>
              <a:t> </a:t>
            </a:r>
            <a:r>
              <a:rPr lang="fa-IR" altLang="fa-IR" sz="1800" dirty="0">
                <a:solidFill>
                  <a:srgbClr val="FF0000"/>
                </a:solidFill>
                <a:cs typeface="B Titr" panose="00000700000000000000" pitchFamily="2" charset="-78"/>
                <a:hlinkClick r:id="rId3" action="ppaction://hlinksldjump">
                  <a:extLst>
                    <a:ext uri="{A12FA001-AC4F-418D-AE19-62706E023703}">
                      <ahyp:hlinkClr xmlns:ahyp="http://schemas.microsoft.com/office/drawing/2018/hyperlinkcolor" xmlns="" val="tx"/>
                    </a:ext>
                  </a:extLst>
                </a:hlinkClick>
              </a:rPr>
              <a:t>3</a:t>
            </a:r>
            <a:r>
              <a:rPr lang="fa-IR" altLang="fa-IR" sz="1800" dirty="0">
                <a:solidFill>
                  <a:srgbClr val="FF0000"/>
                </a:solidFill>
                <a:cs typeface="B Titr" panose="00000700000000000000" pitchFamily="2" charset="-78"/>
              </a:rPr>
              <a:t>  </a:t>
            </a:r>
          </a:p>
        </p:txBody>
      </p:sp>
      <p:sp>
        <p:nvSpPr>
          <p:cNvPr id="44036" name="AutoShape 4">
            <a:hlinkClick r:id="rId4"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44037" name="AutoShape 5">
            <a:hlinkClick r:id="rId5"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
        <p:nvSpPr>
          <p:cNvPr id="4" name="TextBox 3">
            <a:hlinkClick r:id="rId6" action="ppaction://hlinksldjump"/>
            <a:extLst>
              <a:ext uri="{FF2B5EF4-FFF2-40B4-BE49-F238E27FC236}">
                <a16:creationId xmlns:a16="http://schemas.microsoft.com/office/drawing/2014/main" id="{14DB47E9-0E65-D3B3-7C93-3E1B164D7D19}"/>
              </a:ext>
            </a:extLst>
          </p:cNvPr>
          <p:cNvSpPr txBox="1"/>
          <p:nvPr/>
        </p:nvSpPr>
        <p:spPr>
          <a:xfrm>
            <a:off x="7596336" y="5715912"/>
            <a:ext cx="1475038" cy="822533"/>
          </a:xfrm>
          <a:prstGeom prst="rect">
            <a:avLst/>
          </a:prstGeom>
          <a:noFill/>
        </p:spPr>
        <p:txBody>
          <a:bodyPr wrap="square">
            <a:spAutoFit/>
          </a:bodyPr>
          <a:lstStyle/>
          <a:p>
            <a:pPr marL="609600" indent="-609600" algn="justLow" rtl="1" eaLnBrk="1" hangingPunct="1">
              <a:lnSpc>
                <a:spcPct val="90000"/>
              </a:lnSpc>
              <a:buFont typeface="Wingdings 2" panose="05020102010507070707" pitchFamily="18" charset="2"/>
              <a:buNone/>
            </a:pPr>
            <a:r>
              <a:rPr lang="fa-IR" altLang="fa-IR" sz="2600" b="1" dirty="0">
                <a:solidFill>
                  <a:srgbClr val="FF0000"/>
                </a:solidFill>
                <a:cs typeface="B Nazanin" panose="00000400000000000000" pitchFamily="2" charset="-78"/>
              </a:rPr>
              <a:t>تبصره 4	</a:t>
            </a:r>
          </a:p>
        </p:txBody>
      </p:sp>
    </p:spTree>
  </p:cSld>
  <p:clrMapOvr>
    <a:masterClrMapping/>
  </p:clrMapOvr>
  <p:transition spd="med">
    <p:zoom/>
  </p:transition>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0" y="0"/>
            <a:ext cx="9144000" cy="765175"/>
          </a:xfr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12: حسابرس</a:t>
            </a:r>
            <a:endParaRPr lang="en-US" altLang="fa-IR" dirty="0">
              <a:solidFill>
                <a:srgbClr val="7030A0"/>
              </a:solidFill>
            </a:endParaRPr>
          </a:p>
        </p:txBody>
      </p:sp>
      <p:sp>
        <p:nvSpPr>
          <p:cNvPr id="45059" name="Rectangle 3"/>
          <p:cNvSpPr>
            <a:spLocks noGrp="1" noChangeArrowheads="1"/>
          </p:cNvSpPr>
          <p:nvPr>
            <p:ph sz="quarter" idx="1"/>
          </p:nvPr>
        </p:nvSpPr>
        <p:spPr>
          <a:xfrm>
            <a:off x="282575" y="765175"/>
            <a:ext cx="8578850" cy="4959350"/>
          </a:xfrm>
        </p:spPr>
        <p:txBody>
          <a:bodyPr/>
          <a:lstStyle/>
          <a:p>
            <a:pPr marL="609600" indent="-609600" algn="justLow" rtl="1" eaLnBrk="1" hangingPunct="1">
              <a:lnSpc>
                <a:spcPct val="90000"/>
              </a:lnSpc>
              <a:buFont typeface="Wingdings 2" panose="05020102010507070707" pitchFamily="18" charset="2"/>
              <a:buNone/>
            </a:pPr>
            <a:r>
              <a:rPr lang="fa-IR" altLang="fa-IR" sz="2400" b="1" dirty="0">
                <a:solidFill>
                  <a:srgbClr val="FF0000"/>
                </a:solidFill>
                <a:cs typeface="B Nazanin" panose="00000400000000000000" pitchFamily="2" charset="-78"/>
              </a:rPr>
              <a:t>تبصره 1</a:t>
            </a:r>
          </a:p>
          <a:p>
            <a:pPr marL="117475" indent="0" algn="justLow" rtl="1" eaLnBrk="1" hangingPunct="1">
              <a:lnSpc>
                <a:spcPct val="150000"/>
              </a:lnSpc>
              <a:buFont typeface="Wingdings 2" panose="05020102010507070707" pitchFamily="18" charset="2"/>
              <a:buNone/>
            </a:pPr>
            <a:r>
              <a:rPr lang="fa-IR" altLang="fa-IR" sz="2400" dirty="0">
                <a:solidFill>
                  <a:srgbClr val="FF0000"/>
                </a:solidFill>
                <a:cs typeface="B Nazanin" panose="00000400000000000000" pitchFamily="2" charset="-78"/>
              </a:rPr>
              <a:t>وظايف حسابرس رسيدگي به اسناد عمليات مالي و حسابداري موسسه و اظهار نظر نسبت به آن و صورت‌های مالی موسسه و بر اساس دستورالعمل‏ها و استانداردها و اصول متداول حسابرسي مي‏باشد</a:t>
            </a:r>
            <a:r>
              <a:rPr lang="fa-IR" altLang="fa-IR" sz="2400" dirty="0">
                <a:cs typeface="B Nazanin" panose="00000400000000000000" pitchFamily="2" charset="-78"/>
              </a:rPr>
              <a:t>.</a:t>
            </a:r>
          </a:p>
          <a:p>
            <a:pPr marL="609600" indent="-609600" algn="justLow" rtl="1" eaLnBrk="1" hangingPunct="1">
              <a:lnSpc>
                <a:spcPct val="90000"/>
              </a:lnSpc>
              <a:buFont typeface="Wingdings 2" panose="05020102010507070707" pitchFamily="18" charset="2"/>
              <a:buNone/>
            </a:pPr>
            <a:r>
              <a:rPr lang="fa-IR" altLang="fa-IR" sz="2400" b="1" dirty="0">
                <a:solidFill>
                  <a:srgbClr val="FF0000"/>
                </a:solidFill>
                <a:cs typeface="B Nazanin" panose="00000400000000000000" pitchFamily="2" charset="-78"/>
              </a:rPr>
              <a:t>تبصره 2 </a:t>
            </a:r>
          </a:p>
          <a:p>
            <a:pPr marL="176213" indent="0" algn="justLow" rtl="1" eaLnBrk="1" hangingPunct="1">
              <a:lnSpc>
                <a:spcPct val="150000"/>
              </a:lnSpc>
              <a:buFont typeface="Wingdings 2" panose="05020102010507070707" pitchFamily="18" charset="2"/>
              <a:buNone/>
            </a:pPr>
            <a:r>
              <a:rPr lang="fa-IR" altLang="fa-IR" sz="2400" dirty="0">
                <a:cs typeface="B Nazanin" panose="00000400000000000000" pitchFamily="2" charset="-78"/>
              </a:rPr>
              <a:t>رييس موسسه موظف به پيگيري تکاليف تعيين‏ شده از سوي هيأت امناء در مدت مشخص شده در خصوص هر بند گزارش حسابرس بوده و نتيجه را به هيأت امناء گزارش می‏نماید.</a:t>
            </a:r>
            <a:endParaRPr lang="fa-IR" altLang="fa-IR" sz="2400" b="1" i="1" dirty="0">
              <a:cs typeface="B Nazanin" panose="00000400000000000000" pitchFamily="2" charset="-78"/>
            </a:endParaRPr>
          </a:p>
          <a:p>
            <a:pPr marL="609600" indent="-609600" algn="justLow" rtl="1" eaLnBrk="1" hangingPunct="1">
              <a:lnSpc>
                <a:spcPct val="90000"/>
              </a:lnSpc>
              <a:buFont typeface="Wingdings 2" panose="05020102010507070707" pitchFamily="18" charset="2"/>
              <a:buNone/>
            </a:pPr>
            <a:r>
              <a:rPr lang="fa-IR" altLang="fa-IR" sz="2400" b="1" dirty="0">
                <a:solidFill>
                  <a:srgbClr val="FF0000"/>
                </a:solidFill>
                <a:cs typeface="B Nazanin" panose="00000400000000000000" pitchFamily="2" charset="-78"/>
              </a:rPr>
              <a:t>تبصره 3 </a:t>
            </a:r>
          </a:p>
          <a:p>
            <a:pPr marL="117475" indent="23813" algn="justLow" rtl="1" eaLnBrk="1" hangingPunct="1">
              <a:lnSpc>
                <a:spcPct val="150000"/>
              </a:lnSpc>
              <a:buFont typeface="Wingdings 2" panose="05020102010507070707" pitchFamily="18" charset="2"/>
              <a:buNone/>
            </a:pPr>
            <a:r>
              <a:rPr lang="fa-IR" altLang="fa-IR" sz="2400" dirty="0">
                <a:cs typeface="B Nazanin" panose="00000400000000000000" pitchFamily="2" charset="-78"/>
              </a:rPr>
              <a:t>گزارش حسابرس موسسه در 8 نسخه تهیه که 3 نسخه به موسسه (رييس موسسه، معاون پشتيباني، مدير امور مالي(خزانه دار)) و بقیه به دبیرخانه هيأت امنا مستقیماً تحویل می‏شود. </a:t>
            </a:r>
          </a:p>
        </p:txBody>
      </p:sp>
      <p:sp>
        <p:nvSpPr>
          <p:cNvPr id="45060" name="AutoShape 4">
            <a:hlinkClick r:id="rId2" action="ppaction://hlinksldjump"/>
          </p:cNvPr>
          <p:cNvSpPr>
            <a:spLocks noChangeArrowheads="1"/>
          </p:cNvSpPr>
          <p:nvPr/>
        </p:nvSpPr>
        <p:spPr bwMode="auto">
          <a:xfrm>
            <a:off x="1403350" y="587650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45061" name="AutoShape 5">
            <a:hlinkClick r:id="rId3" action="ppaction://hlinksldjump"/>
          </p:cNvPr>
          <p:cNvSpPr>
            <a:spLocks noChangeArrowheads="1"/>
          </p:cNvSpPr>
          <p:nvPr/>
        </p:nvSpPr>
        <p:spPr bwMode="auto">
          <a:xfrm>
            <a:off x="1403350" y="6451426"/>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0" y="0"/>
            <a:ext cx="9144000" cy="765175"/>
          </a:xfr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12: حسابرس</a:t>
            </a:r>
            <a:endParaRPr lang="en-US" altLang="fa-IR" dirty="0">
              <a:solidFill>
                <a:srgbClr val="7030A0"/>
              </a:solidFill>
            </a:endParaRPr>
          </a:p>
        </p:txBody>
      </p:sp>
      <p:sp>
        <p:nvSpPr>
          <p:cNvPr id="46083" name="Rectangle 3"/>
          <p:cNvSpPr>
            <a:spLocks noGrp="1" noChangeArrowheads="1"/>
          </p:cNvSpPr>
          <p:nvPr>
            <p:ph sz="quarter" idx="1"/>
          </p:nvPr>
        </p:nvSpPr>
        <p:spPr>
          <a:xfrm>
            <a:off x="250825" y="1268413"/>
            <a:ext cx="8578850" cy="4959350"/>
          </a:xfrm>
        </p:spPr>
        <p:txBody>
          <a:bodyPr/>
          <a:lstStyle/>
          <a:p>
            <a:pPr marL="609600" indent="-609600" algn="justLow" rtl="1" eaLnBrk="1" hangingPunct="1">
              <a:lnSpc>
                <a:spcPct val="90000"/>
              </a:lnSpc>
              <a:buFont typeface="Wingdings 2" panose="05020102010507070707" pitchFamily="18" charset="2"/>
              <a:buNone/>
            </a:pPr>
            <a:r>
              <a:rPr lang="fa-IR" altLang="fa-IR" sz="2400" b="1" dirty="0">
                <a:solidFill>
                  <a:srgbClr val="FF0000"/>
                </a:solidFill>
                <a:cs typeface="B Nazanin" panose="00000400000000000000" pitchFamily="2" charset="-78"/>
              </a:rPr>
              <a:t>تبصره 4	</a:t>
            </a:r>
          </a:p>
          <a:p>
            <a:pPr marL="176213" indent="0" algn="justLow" rtl="1" eaLnBrk="1" hangingPunct="1">
              <a:lnSpc>
                <a:spcPct val="150000"/>
              </a:lnSpc>
              <a:buFont typeface="Wingdings 2" panose="05020102010507070707" pitchFamily="18" charset="2"/>
              <a:buNone/>
            </a:pPr>
            <a:r>
              <a:rPr lang="fa-IR" altLang="fa-IR" sz="2600" dirty="0">
                <a:cs typeface="B Nazanin" panose="00000400000000000000" pitchFamily="2" charset="-78"/>
              </a:rPr>
              <a:t>در راستای اجراي ماده 10 این آئين­نامه، موسسه می‌تواند نسبت به انتخاب حسابرس مستقل برای واحدهاي اجرایی مستقل</a:t>
            </a:r>
            <a:r>
              <a:rPr lang="fa-IR" altLang="fa-IR" sz="2600" b="1" dirty="0">
                <a:cs typeface="B Nazanin" panose="00000400000000000000" pitchFamily="2" charset="-78"/>
              </a:rPr>
              <a:t> </a:t>
            </a:r>
            <a:r>
              <a:rPr lang="fa-IR" altLang="fa-IR" sz="2600" dirty="0">
                <a:cs typeface="B Nazanin" panose="00000400000000000000" pitchFamily="2" charset="-78"/>
              </a:rPr>
              <a:t>با نظر رييس موسسه منوط به اين كه نافي مسئوليت ایشان و انجام حسابرسي كلي موسسه و گزارش آن به هيأت امناء نگردد، اقدام نماید.</a:t>
            </a:r>
            <a:endParaRPr lang="fa-IR" altLang="fa-IR" sz="2600" b="1" i="1" dirty="0">
              <a:solidFill>
                <a:srgbClr val="FF0000"/>
              </a:solidFill>
              <a:cs typeface="B Nazanin" panose="00000400000000000000" pitchFamily="2" charset="-78"/>
            </a:endParaRPr>
          </a:p>
        </p:txBody>
      </p:sp>
      <p:sp>
        <p:nvSpPr>
          <p:cNvPr id="46084"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46085"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pic>
        <p:nvPicPr>
          <p:cNvPr id="2" name="Picture 1">
            <a:extLst>
              <a:ext uri="{FF2B5EF4-FFF2-40B4-BE49-F238E27FC236}">
                <a16:creationId xmlns:a16="http://schemas.microsoft.com/office/drawing/2014/main" id="{8258FC49-96EF-4F8A-9AE1-EA0124B5AAD4}"/>
              </a:ext>
            </a:extLst>
          </p:cNvPr>
          <p:cNvPicPr>
            <a:picLocks noChangeAspect="1"/>
          </p:cNvPicPr>
          <p:nvPr/>
        </p:nvPicPr>
        <p:blipFill>
          <a:blip r:embed="rId4"/>
          <a:stretch>
            <a:fillRect/>
          </a:stretch>
        </p:blipFill>
        <p:spPr>
          <a:xfrm>
            <a:off x="-26009" y="3706404"/>
            <a:ext cx="4876800" cy="1752600"/>
          </a:xfrm>
          <a:prstGeom prst="ellipse">
            <a:avLst/>
          </a:prstGeom>
          <a:ln>
            <a:noFill/>
          </a:ln>
          <a:effectLst>
            <a:softEdge rad="112500"/>
          </a:effectLst>
        </p:spPr>
      </p:pic>
    </p:spTree>
  </p:cSld>
  <p:clrMapOvr>
    <a:masterClrMapping/>
  </p:clrMapOvr>
  <p:transition spd="med">
    <p:zo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68425" y="2743200"/>
            <a:ext cx="6480175" cy="1673225"/>
          </a:xfrm>
        </p:spPr>
        <p:txBody>
          <a:bodyPr/>
          <a:lstStyle/>
          <a:p>
            <a:pPr rtl="1">
              <a:defRPr/>
            </a:pPr>
            <a:r>
              <a:rPr lang="fa-IR" sz="5400" dirty="0">
                <a:ln>
                  <a:solidFill>
                    <a:srgbClr val="00B050"/>
                  </a:solidFill>
                </a:ln>
                <a:cs typeface="B Titr" panose="00000700000000000000" pitchFamily="2" charset="-78"/>
              </a:rPr>
              <a:t>بودجه و منابع مالي درآمد</a:t>
            </a:r>
          </a:p>
        </p:txBody>
      </p:sp>
      <p:sp>
        <p:nvSpPr>
          <p:cNvPr id="48131" name="Title 2"/>
          <p:cNvSpPr>
            <a:spLocks noGrp="1"/>
          </p:cNvSpPr>
          <p:nvPr>
            <p:ph type="title"/>
          </p:nvPr>
        </p:nvSpPr>
        <p:spPr/>
        <p:txBody>
          <a:bodyPr/>
          <a:lstStyle/>
          <a:p>
            <a:pPr rtl="1"/>
            <a:r>
              <a:rPr lang="fa-IR" altLang="fa-IR" b="1" dirty="0">
                <a:cs typeface="B Nazanin" panose="00000400000000000000" pitchFamily="2" charset="-78"/>
              </a:rPr>
              <a:t>فصل دوم</a:t>
            </a:r>
            <a:endParaRPr lang="fa-IR" altLang="fa-IR" dirty="0">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4211638" y="5157788"/>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فهرست اصلي</a:t>
            </a:r>
            <a:endParaRPr lang="en-US" dirty="0">
              <a:solidFill>
                <a:srgbClr val="FF0000"/>
              </a:solidFill>
              <a:cs typeface="B Badr" pitchFamily="2" charset="-78"/>
            </a:endParaRPr>
          </a:p>
        </p:txBody>
      </p:sp>
      <p:sp>
        <p:nvSpPr>
          <p:cNvPr id="6" name="AutoShape 6">
            <a:hlinkClick r:id="rId3" action="ppaction://hlinksldjump"/>
          </p:cNvPr>
          <p:cNvSpPr>
            <a:spLocks noChangeArrowheads="1"/>
          </p:cNvSpPr>
          <p:nvPr/>
        </p:nvSpPr>
        <p:spPr bwMode="auto">
          <a:xfrm>
            <a:off x="611188" y="5949950"/>
            <a:ext cx="719137" cy="287338"/>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ادامه</a:t>
            </a:r>
            <a:endParaRPr lang="en-US" dirty="0">
              <a:solidFill>
                <a:srgbClr val="FF0000"/>
              </a:solidFill>
              <a:cs typeface="B Badr" pitchFamily="2" charset="-78"/>
            </a:endParaRPr>
          </a:p>
        </p:txBody>
      </p:sp>
    </p:spTree>
  </p:cSld>
  <p:clrMapOvr>
    <a:masterClrMapping/>
  </p:clrMapOvr>
  <p:transition spd="med">
    <p:zoom/>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49154" name="Title 4"/>
          <p:cNvSpPr>
            <a:spLocks noGrp="1"/>
          </p:cNvSpPr>
          <p:nvPr>
            <p:ph type="title"/>
          </p:nvPr>
        </p:nvSpPr>
        <p:spPr>
          <a:xfrm>
            <a:off x="0" y="0"/>
            <a:ext cx="9143999" cy="987425"/>
          </a:xfr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rtl="1"/>
            <a:r>
              <a:rPr lang="fa-IR" altLang="fa-IR" sz="3600" dirty="0">
                <a:solidFill>
                  <a:srgbClr val="7030A0"/>
                </a:solidFill>
              </a:rPr>
              <a:t>فصل دوم: بودجه و منابع مالي درآمد</a:t>
            </a:r>
            <a:endParaRPr lang="fa-IR" altLang="fa-IR" dirty="0">
              <a:solidFill>
                <a:srgbClr val="7030A0"/>
              </a:solidFill>
            </a:endParaRPr>
          </a:p>
        </p:txBody>
      </p:sp>
      <p:sp>
        <p:nvSpPr>
          <p:cNvPr id="49155" name="Content Placeholder 5"/>
          <p:cNvSpPr>
            <a:spLocks noGrp="1"/>
          </p:cNvSpPr>
          <p:nvPr>
            <p:ph sz="half" idx="1"/>
          </p:nvPr>
        </p:nvSpPr>
        <p:spPr>
          <a:xfrm>
            <a:off x="301625" y="1371600"/>
            <a:ext cx="4038600" cy="4681538"/>
          </a:xfrm>
        </p:spPr>
        <p:txBody>
          <a:bodyPr/>
          <a:lstStyle/>
          <a:p>
            <a:pPr marL="0" indent="0" algn="r" rtl="1">
              <a:buSzPct val="100000"/>
              <a:buNone/>
            </a:pPr>
            <a:r>
              <a:rPr lang="fa-IR" altLang="fa-IR" sz="2200" dirty="0">
                <a:solidFill>
                  <a:srgbClr val="FF0000"/>
                </a:solidFill>
                <a:cs typeface="B Nazanin" panose="00000400000000000000" pitchFamily="2" charset="-78"/>
                <a:hlinkClick r:id="rId3" action="ppaction://hlinksldjump"/>
              </a:rPr>
              <a:t>ماده 22: تنظيم و تخصيص اعتبار</a:t>
            </a:r>
            <a:endParaRPr lang="fa-IR" altLang="fa-IR" sz="2200" dirty="0">
              <a:solidFill>
                <a:srgbClr val="FF0000"/>
              </a:solidFill>
              <a:cs typeface="B Nazanin" panose="00000400000000000000" pitchFamily="2" charset="-78"/>
              <a:hlinkClick r:id="rId4" action="ppaction://hlinksldjump"/>
            </a:endParaRPr>
          </a:p>
          <a:p>
            <a:pPr marL="0" indent="0" algn="r" rtl="1">
              <a:buNone/>
            </a:pPr>
            <a:r>
              <a:rPr lang="fa-IR" altLang="fa-IR" sz="2200" dirty="0">
                <a:solidFill>
                  <a:srgbClr val="FF0000"/>
                </a:solidFill>
                <a:cs typeface="B Nazanin" panose="00000400000000000000" pitchFamily="2" charset="-78"/>
                <a:hlinkClick r:id="rId5" action="ppaction://hlinksldjump"/>
              </a:rPr>
              <a:t>ماده 23: قيمت تمام شده خدمات </a:t>
            </a:r>
            <a:endParaRPr lang="fa-IR" altLang="fa-IR" sz="2200" dirty="0">
              <a:solidFill>
                <a:srgbClr val="FF0000"/>
              </a:solidFill>
              <a:cs typeface="B Nazanin" panose="00000400000000000000" pitchFamily="2" charset="-78"/>
              <a:hlinkClick r:id="rId4" action="ppaction://hlinksldjump"/>
            </a:endParaRPr>
          </a:p>
          <a:p>
            <a:pPr marL="0" indent="0" algn="r" rtl="1">
              <a:buNone/>
            </a:pPr>
            <a:r>
              <a:rPr lang="fa-IR" altLang="fa-IR" sz="2200" dirty="0">
                <a:solidFill>
                  <a:srgbClr val="FF0000"/>
                </a:solidFill>
                <a:cs typeface="B Nazanin" panose="00000400000000000000" pitchFamily="2" charset="-78"/>
                <a:hlinkClick r:id="rId6" action="ppaction://hlinksldjump"/>
              </a:rPr>
              <a:t>ماده 24: تخصيص منابع به واحدهاي اجرايي تابعه</a:t>
            </a:r>
            <a:endParaRPr lang="fa-IR" altLang="fa-IR" sz="2200" dirty="0">
              <a:solidFill>
                <a:srgbClr val="FF0000"/>
              </a:solidFill>
              <a:cs typeface="B Nazanin" panose="00000400000000000000" pitchFamily="2" charset="-78"/>
              <a:hlinkClick r:id="rId4" action="ppaction://hlinksldjump"/>
            </a:endParaRPr>
          </a:p>
          <a:p>
            <a:pPr marL="0" indent="0" algn="r" rtl="1">
              <a:buNone/>
            </a:pPr>
            <a:r>
              <a:rPr lang="fa-IR" altLang="fa-IR" sz="2200" dirty="0">
                <a:solidFill>
                  <a:srgbClr val="FF0000"/>
                </a:solidFill>
                <a:cs typeface="B Nazanin" panose="00000400000000000000" pitchFamily="2" charset="-78"/>
                <a:hlinkClick r:id="rId7" action="ppaction://hlinksldjump"/>
              </a:rPr>
              <a:t>ماده 25: تغيير در برنامه اجرايي</a:t>
            </a:r>
            <a:endParaRPr lang="fa-IR" altLang="fa-IR" sz="2200" dirty="0">
              <a:solidFill>
                <a:srgbClr val="FF0000"/>
              </a:solidFill>
              <a:cs typeface="B Nazanin" panose="00000400000000000000" pitchFamily="2" charset="-78"/>
              <a:hlinkClick r:id="rId8" action="ppaction://hlinksldjump"/>
            </a:endParaRPr>
          </a:p>
          <a:p>
            <a:pPr marL="0" indent="0" algn="r" rtl="1">
              <a:buNone/>
            </a:pPr>
            <a:r>
              <a:rPr lang="fa-IR" altLang="fa-IR" sz="2200" dirty="0">
                <a:solidFill>
                  <a:srgbClr val="FF0000"/>
                </a:solidFill>
                <a:cs typeface="B Nazanin" panose="00000400000000000000" pitchFamily="2" charset="-78"/>
                <a:hlinkClick r:id="rId9" action="ppaction://hlinksldjump"/>
              </a:rPr>
              <a:t>ماده 26: در شروع سال مالي بودجه به تصويب هيئت امنا نرسيده باشد </a:t>
            </a:r>
            <a:endParaRPr lang="fa-IR" altLang="fa-IR" sz="2200" dirty="0">
              <a:solidFill>
                <a:srgbClr val="FF0000"/>
              </a:solidFill>
              <a:cs typeface="B Nazanin" panose="00000400000000000000" pitchFamily="2" charset="-78"/>
              <a:hlinkClick r:id="rId4" action="ppaction://hlinksldjump"/>
            </a:endParaRPr>
          </a:p>
          <a:p>
            <a:pPr marL="0" indent="0" algn="r" rtl="1">
              <a:buNone/>
            </a:pPr>
            <a:r>
              <a:rPr lang="fa-IR" altLang="fa-IR" sz="2200" dirty="0">
                <a:solidFill>
                  <a:srgbClr val="FF0000"/>
                </a:solidFill>
                <a:cs typeface="B Nazanin" panose="00000400000000000000" pitchFamily="2" charset="-78"/>
                <a:hlinkClick r:id="rId10" action="ppaction://hlinksldjump"/>
              </a:rPr>
              <a:t>ماده 27: نحوه مصرف هدايا</a:t>
            </a:r>
            <a:endParaRPr lang="fa-IR" altLang="fa-IR" sz="2200" dirty="0">
              <a:solidFill>
                <a:srgbClr val="FF0000"/>
              </a:solidFill>
              <a:cs typeface="B Nazanin" panose="00000400000000000000" pitchFamily="2" charset="-78"/>
              <a:hlinkClick r:id="rId4" action="ppaction://hlinksldjump"/>
            </a:endParaRPr>
          </a:p>
          <a:p>
            <a:pPr marL="0" indent="0" algn="r" rtl="1">
              <a:buNone/>
            </a:pPr>
            <a:r>
              <a:rPr lang="fa-IR" altLang="fa-IR" sz="2200" dirty="0">
                <a:solidFill>
                  <a:srgbClr val="FF0000"/>
                </a:solidFill>
                <a:cs typeface="B Nazanin" panose="00000400000000000000" pitchFamily="2" charset="-78"/>
                <a:hlinkClick r:id="rId11" action="ppaction://hlinksldjump"/>
              </a:rPr>
              <a:t>ماده 28: اصلاح تملك دارايي </a:t>
            </a:r>
            <a:endParaRPr lang="fa-IR" altLang="fa-IR" sz="2200" dirty="0">
              <a:solidFill>
                <a:srgbClr val="FF0000"/>
              </a:solidFill>
              <a:cs typeface="B Nazanin" panose="00000400000000000000" pitchFamily="2" charset="-78"/>
              <a:hlinkClick r:id="rId4" action="ppaction://hlinksldjump"/>
            </a:endParaRPr>
          </a:p>
          <a:p>
            <a:pPr algn="r" rtl="1">
              <a:buFont typeface="Wingdings" panose="05000000000000000000" pitchFamily="2" charset="2"/>
              <a:buChar char="§"/>
            </a:pPr>
            <a:endParaRPr lang="fa-IR" altLang="fa-IR" sz="2400" b="1" dirty="0">
              <a:solidFill>
                <a:srgbClr val="FF0000"/>
              </a:solidFill>
              <a:cs typeface="B Nazanin" panose="00000400000000000000" pitchFamily="2" charset="-78"/>
              <a:hlinkClick r:id="rId4" action="ppaction://hlinksldjump"/>
            </a:endParaRPr>
          </a:p>
        </p:txBody>
      </p:sp>
      <p:sp>
        <p:nvSpPr>
          <p:cNvPr id="49156" name="Content Placeholder 6"/>
          <p:cNvSpPr>
            <a:spLocks noGrp="1"/>
          </p:cNvSpPr>
          <p:nvPr>
            <p:ph sz="half" idx="2"/>
          </p:nvPr>
        </p:nvSpPr>
        <p:spPr>
          <a:xfrm>
            <a:off x="4800600" y="1371600"/>
            <a:ext cx="4038600" cy="4681538"/>
          </a:xfrm>
        </p:spPr>
        <p:txBody>
          <a:bodyPr/>
          <a:lstStyle/>
          <a:p>
            <a:pPr marL="0" indent="0" algn="r" rtl="1" eaLnBrk="1" hangingPunct="1">
              <a:buNone/>
            </a:pPr>
            <a:r>
              <a:rPr lang="fa-IR" altLang="fa-IR" sz="2200" dirty="0">
                <a:solidFill>
                  <a:srgbClr val="FF0000"/>
                </a:solidFill>
                <a:cs typeface="B Nazanin" panose="00000400000000000000" pitchFamily="2" charset="-78"/>
                <a:hlinkClick r:id="rId12" action="ppaction://hlinksldjump"/>
              </a:rPr>
              <a:t>ماده  14: بودجه تفصيلي</a:t>
            </a:r>
            <a:endParaRPr lang="fa-IR" altLang="fa-IR" sz="2200" dirty="0">
              <a:solidFill>
                <a:srgbClr val="FF0000"/>
              </a:solidFill>
              <a:cs typeface="B Nazanin" panose="00000400000000000000" pitchFamily="2" charset="-78"/>
            </a:endParaRPr>
          </a:p>
          <a:p>
            <a:pPr marL="0" indent="0" algn="r" rtl="1" eaLnBrk="1" hangingPunct="1">
              <a:buNone/>
            </a:pPr>
            <a:r>
              <a:rPr lang="fa-IR" altLang="fa-IR" sz="2200" dirty="0">
                <a:solidFill>
                  <a:srgbClr val="003366"/>
                </a:solidFill>
                <a:cs typeface="B Nazanin" panose="00000400000000000000" pitchFamily="2" charset="-78"/>
                <a:hlinkClick r:id="rId13" action="ppaction://hlinksldjump"/>
              </a:rPr>
              <a:t>ماده 15: برنامه اجرايي سالانه</a:t>
            </a:r>
            <a:endParaRPr lang="fa-IR" altLang="fa-IR" sz="2200" dirty="0">
              <a:solidFill>
                <a:srgbClr val="003366"/>
              </a:solidFill>
              <a:cs typeface="B Nazanin" panose="00000400000000000000" pitchFamily="2" charset="-78"/>
            </a:endParaRPr>
          </a:p>
          <a:p>
            <a:pPr marL="0" indent="0" algn="r" rtl="1" eaLnBrk="1" hangingPunct="1">
              <a:buNone/>
            </a:pPr>
            <a:r>
              <a:rPr lang="fa-IR" altLang="fa-IR" sz="2200" dirty="0">
                <a:solidFill>
                  <a:srgbClr val="003366"/>
                </a:solidFill>
                <a:cs typeface="B Nazanin" panose="00000400000000000000" pitchFamily="2" charset="-78"/>
                <a:hlinkClick r:id="rId14" action="ppaction://hlinksldjump"/>
              </a:rPr>
              <a:t>ماده 16: فعاليت‌هاي جاري </a:t>
            </a:r>
            <a:endParaRPr lang="fa-IR" altLang="fa-IR" sz="2200" dirty="0">
              <a:solidFill>
                <a:srgbClr val="003366"/>
              </a:solidFill>
              <a:cs typeface="B Nazanin" panose="00000400000000000000" pitchFamily="2" charset="-78"/>
            </a:endParaRPr>
          </a:p>
          <a:p>
            <a:pPr marL="0" indent="0" algn="r" rtl="1" eaLnBrk="1" hangingPunct="1">
              <a:buNone/>
            </a:pPr>
            <a:r>
              <a:rPr lang="fa-IR" altLang="fa-IR" sz="2200" dirty="0">
                <a:solidFill>
                  <a:srgbClr val="003366"/>
                </a:solidFill>
                <a:cs typeface="B Nazanin" panose="00000400000000000000" pitchFamily="2" charset="-78"/>
                <a:hlinkClick r:id="rId15" action="ppaction://hlinksldjump"/>
              </a:rPr>
              <a:t>ماده 17: طرح عمراني و مخارج سرمايه‌اي </a:t>
            </a:r>
            <a:endParaRPr lang="fa-IR" altLang="fa-IR" sz="2200" dirty="0">
              <a:solidFill>
                <a:srgbClr val="003366"/>
              </a:solidFill>
              <a:cs typeface="B Nazanin" panose="00000400000000000000" pitchFamily="2" charset="-78"/>
            </a:endParaRPr>
          </a:p>
          <a:p>
            <a:pPr marL="0" indent="0" algn="r" rtl="1" eaLnBrk="1" hangingPunct="1">
              <a:buNone/>
            </a:pPr>
            <a:r>
              <a:rPr lang="fa-IR" altLang="fa-IR" sz="2200" dirty="0">
                <a:solidFill>
                  <a:srgbClr val="003366"/>
                </a:solidFill>
                <a:cs typeface="B Nazanin" panose="00000400000000000000" pitchFamily="2" charset="-78"/>
                <a:hlinkClick r:id="rId16" action="ppaction://hlinksldjump"/>
              </a:rPr>
              <a:t>ماده 18: فعاليت‌هاي سرمايه گذاري</a:t>
            </a:r>
            <a:endParaRPr lang="fa-IR" altLang="fa-IR" sz="2200" dirty="0">
              <a:solidFill>
                <a:srgbClr val="003366"/>
              </a:solidFill>
              <a:cs typeface="B Nazanin" panose="00000400000000000000" pitchFamily="2" charset="-78"/>
            </a:endParaRPr>
          </a:p>
          <a:p>
            <a:pPr marL="0" indent="0" algn="r" rtl="1" eaLnBrk="1" hangingPunct="1">
              <a:buNone/>
            </a:pPr>
            <a:r>
              <a:rPr lang="fa-IR" altLang="fa-IR" sz="2200" dirty="0">
                <a:solidFill>
                  <a:srgbClr val="003366"/>
                </a:solidFill>
                <a:cs typeface="B Nazanin" panose="00000400000000000000" pitchFamily="2" charset="-78"/>
                <a:hlinkClick r:id="rId17" action="ppaction://hlinksldjump"/>
              </a:rPr>
              <a:t>ماده 19: منابع مالي موسسه </a:t>
            </a:r>
            <a:endParaRPr lang="fa-IR" altLang="fa-IR" sz="2200" dirty="0">
              <a:solidFill>
                <a:srgbClr val="003366"/>
              </a:solidFill>
              <a:cs typeface="B Nazanin" panose="00000400000000000000" pitchFamily="2" charset="-78"/>
            </a:endParaRPr>
          </a:p>
          <a:p>
            <a:pPr marL="0" indent="0" algn="r" rtl="1" eaLnBrk="1" hangingPunct="1">
              <a:buNone/>
            </a:pPr>
            <a:r>
              <a:rPr lang="fa-IR" altLang="fa-IR" sz="2200" dirty="0">
                <a:solidFill>
                  <a:srgbClr val="00B0F0"/>
                </a:solidFill>
                <a:cs typeface="B Nazanin" panose="00000400000000000000" pitchFamily="2" charset="-78"/>
                <a:hlinkClick r:id="rId18" action="ppaction://hlinksldjump"/>
              </a:rPr>
              <a:t>ماده 20: افزايش درآمد و تامين مالي </a:t>
            </a:r>
            <a:endParaRPr lang="fa-IR" altLang="fa-IR" sz="2200" dirty="0">
              <a:solidFill>
                <a:srgbClr val="00B0F0"/>
              </a:solidFill>
              <a:cs typeface="B Nazanin" panose="00000400000000000000" pitchFamily="2" charset="-78"/>
            </a:endParaRPr>
          </a:p>
          <a:p>
            <a:pPr marL="0" indent="0" algn="r" rtl="1" eaLnBrk="1" hangingPunct="1">
              <a:buNone/>
            </a:pPr>
            <a:r>
              <a:rPr lang="fa-IR" altLang="fa-IR" sz="2200" dirty="0">
                <a:solidFill>
                  <a:srgbClr val="003366"/>
                </a:solidFill>
                <a:cs typeface="B Nazanin" panose="00000400000000000000" pitchFamily="2" charset="-78"/>
                <a:hlinkClick r:id="rId6" action="ppaction://hlinksldjump"/>
              </a:rPr>
              <a:t>ماده 21: ابلاغ بودجه تفصيلي</a:t>
            </a:r>
            <a:endParaRPr lang="fa-IR" altLang="fa-IR" sz="2200" dirty="0">
              <a:solidFill>
                <a:srgbClr val="003366"/>
              </a:solidFill>
              <a:cs typeface="B Nazanin" panose="00000400000000000000" pitchFamily="2" charset="-78"/>
            </a:endParaRPr>
          </a:p>
          <a:p>
            <a:pPr algn="r" rtl="1">
              <a:buFont typeface="Wingdings" panose="05000000000000000000" pitchFamily="2" charset="2"/>
              <a:buChar char="§"/>
            </a:pPr>
            <a:endParaRPr lang="fa-IR" altLang="fa-IR" b="1" dirty="0">
              <a:cs typeface="B Nazanin" panose="00000400000000000000" pitchFamily="2" charset="-78"/>
            </a:endParaRPr>
          </a:p>
        </p:txBody>
      </p:sp>
      <p:sp>
        <p:nvSpPr>
          <p:cNvPr id="8" name="AutoShape 4">
            <a:hlinkClick r:id="rId19" action="ppaction://hlinksldjump"/>
          </p:cNvPr>
          <p:cNvSpPr>
            <a:spLocks noChangeArrowheads="1"/>
          </p:cNvSpPr>
          <p:nvPr/>
        </p:nvSpPr>
        <p:spPr bwMode="auto">
          <a:xfrm>
            <a:off x="4067175" y="5876925"/>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فهرست اصلي</a:t>
            </a:r>
            <a:endParaRPr lang="en-US" dirty="0">
              <a:solidFill>
                <a:srgbClr val="FF0000"/>
              </a:solidFill>
              <a:cs typeface="B Badr" pitchFamily="2" charset="-78"/>
            </a:endParaRPr>
          </a:p>
        </p:txBody>
      </p:sp>
    </p:spTree>
  </p:cSld>
  <p:clrMapOvr>
    <a:masterClrMapping/>
  </p:clrMapOvr>
  <p:transition spd="med">
    <p:zo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itle 2"/>
          <p:cNvSpPr>
            <a:spLocks noGrp="1"/>
          </p:cNvSpPr>
          <p:nvPr>
            <p:ph type="title"/>
          </p:nvPr>
        </p:nvSpPr>
        <p:spPr/>
        <p:txBody>
          <a:bodyPr/>
          <a:lstStyle/>
          <a:p>
            <a:pPr rtl="1"/>
            <a:r>
              <a:rPr lang="fa-IR" altLang="fa-IR" b="1" dirty="0">
                <a:cs typeface="B Nazanin" panose="00000400000000000000" pitchFamily="2" charset="-78"/>
              </a:rPr>
              <a:t>فصل دوم</a:t>
            </a:r>
            <a:endParaRPr lang="fa-IR" altLang="fa-IR" dirty="0">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4211638" y="5157788"/>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فهرست اصلي</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6" name="AutoShape 6">
            <a:hlinkClick r:id="rId3" action="ppaction://hlinksldjump"/>
          </p:cNvPr>
          <p:cNvSpPr>
            <a:spLocks noChangeArrowheads="1"/>
          </p:cNvSpPr>
          <p:nvPr/>
        </p:nvSpPr>
        <p:spPr bwMode="auto">
          <a:xfrm>
            <a:off x="611188" y="5949950"/>
            <a:ext cx="719137" cy="287338"/>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ادامه</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7" name="Text Placeholder 1"/>
          <p:cNvSpPr txBox="1">
            <a:spLocks/>
          </p:cNvSpPr>
          <p:nvPr/>
        </p:nvSpPr>
        <p:spPr bwMode="auto">
          <a:xfrm>
            <a:off x="1520825" y="2895600"/>
            <a:ext cx="6480175"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rtl="1">
              <a:buNone/>
              <a:defRPr/>
            </a:pPr>
            <a:r>
              <a:rPr lang="fa-IR" sz="6000" dirty="0">
                <a:solidFill>
                  <a:srgbClr val="FF0000"/>
                </a:solidFill>
                <a:cs typeface="B Nazanin" pitchFamily="2" charset="-78"/>
              </a:rPr>
              <a:t>آزمون قبل از</a:t>
            </a:r>
            <a:r>
              <a:rPr lang="en-US" sz="6000" dirty="0">
                <a:solidFill>
                  <a:srgbClr val="FF0000"/>
                </a:solidFill>
                <a:cs typeface="B Nazanin" pitchFamily="2" charset="-78"/>
              </a:rPr>
              <a:t> </a:t>
            </a:r>
            <a:r>
              <a:rPr lang="fa-IR" sz="6000" dirty="0">
                <a:solidFill>
                  <a:srgbClr val="FF0000"/>
                </a:solidFill>
                <a:cs typeface="B Nazanin" pitchFamily="2" charset="-78"/>
              </a:rPr>
              <a:t>تدریس</a:t>
            </a:r>
          </a:p>
          <a:p>
            <a:pPr marL="0" indent="0" algn="ctr" rtl="1">
              <a:buNone/>
              <a:defRPr/>
            </a:pPr>
            <a:r>
              <a:rPr lang="en-US" sz="6000" dirty="0">
                <a:solidFill>
                  <a:srgbClr val="FF0000"/>
                </a:solidFill>
              </a:rPr>
              <a:t>PRE-TEST</a:t>
            </a:r>
            <a:endParaRPr lang="fa-IR" sz="5400" dirty="0">
              <a:solidFill>
                <a:srgbClr val="FF0000"/>
              </a:solidFill>
            </a:endParaRPr>
          </a:p>
        </p:txBody>
      </p:sp>
    </p:spTree>
    <p:extLst>
      <p:ext uri="{BB962C8B-B14F-4D97-AF65-F5344CB8AC3E}">
        <p14:creationId xmlns:p14="http://schemas.microsoft.com/office/powerpoint/2010/main" val="683544870"/>
      </p:ext>
    </p:extLst>
  </p:cSld>
  <p:clrMapOvr>
    <a:masterClrMapping/>
  </p:clrMapOvr>
  <p:transition spd="med">
    <p:zoom/>
  </p:transition>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0" y="0"/>
            <a:ext cx="9144000" cy="758825"/>
          </a:xfr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14: بودجه تفصيلي</a:t>
            </a:r>
            <a:endParaRPr lang="en-US" altLang="fa-IR" dirty="0">
              <a:solidFill>
                <a:srgbClr val="7030A0"/>
              </a:solidFill>
            </a:endParaRPr>
          </a:p>
        </p:txBody>
      </p:sp>
      <p:sp>
        <p:nvSpPr>
          <p:cNvPr id="50179" name="Rectangle 3"/>
          <p:cNvSpPr>
            <a:spLocks noGrp="1" noChangeArrowheads="1"/>
          </p:cNvSpPr>
          <p:nvPr>
            <p:ph sz="quarter" idx="1"/>
          </p:nvPr>
        </p:nvSpPr>
        <p:spPr>
          <a:xfrm>
            <a:off x="301625" y="1527175"/>
            <a:ext cx="8504238" cy="4572000"/>
          </a:xfrm>
        </p:spPr>
        <p:txBody>
          <a:bodyPr/>
          <a:lstStyle/>
          <a:p>
            <a:pPr marL="117475" indent="-34925" algn="just" rtl="1" eaLnBrk="1" hangingPunct="1">
              <a:lnSpc>
                <a:spcPct val="150000"/>
              </a:lnSpc>
              <a:buFontTx/>
              <a:buNone/>
            </a:pPr>
            <a:r>
              <a:rPr lang="fa-IR" altLang="fa-IR" sz="2600" b="1" dirty="0">
                <a:cs typeface="B Nazanin" panose="00000400000000000000" pitchFamily="2" charset="-78"/>
              </a:rPr>
              <a:t>	</a:t>
            </a:r>
            <a:r>
              <a:rPr lang="fa-IR" altLang="fa-IR" sz="2600" dirty="0">
                <a:cs typeface="B Nazanin" panose="00000400000000000000" pitchFamily="2" charset="-78"/>
              </a:rPr>
              <a:t>بودجه تفصيلي </a:t>
            </a:r>
            <a:r>
              <a:rPr lang="fa-IR" altLang="fa-IR" sz="2600" dirty="0">
                <a:solidFill>
                  <a:srgbClr val="7030A0"/>
                </a:solidFill>
                <a:cs typeface="B Nazanin" panose="00000400000000000000" pitchFamily="2" charset="-78"/>
              </a:rPr>
              <a:t>برنامه مالي </a:t>
            </a:r>
            <a:r>
              <a:rPr lang="fa-IR" altLang="fa-IR" sz="2600" dirty="0">
                <a:cs typeface="B Nazanin" panose="00000400000000000000" pitchFamily="2" charset="-78"/>
              </a:rPr>
              <a:t>موسسه است که براي </a:t>
            </a:r>
            <a:r>
              <a:rPr lang="fa-IR" altLang="fa-IR" sz="2600" dirty="0">
                <a:solidFill>
                  <a:srgbClr val="7030A0"/>
                </a:solidFill>
                <a:cs typeface="B Nazanin" panose="00000400000000000000" pitchFamily="2" charset="-78"/>
              </a:rPr>
              <a:t>يک سال مالي </a:t>
            </a:r>
            <a:r>
              <a:rPr lang="fa-IR" altLang="fa-IR" sz="2600" dirty="0">
                <a:cs typeface="B Nazanin" panose="00000400000000000000" pitchFamily="2" charset="-78"/>
              </a:rPr>
              <a:t>تهيه مي‏شود و حاوي </a:t>
            </a:r>
            <a:r>
              <a:rPr lang="fa-IR" altLang="fa-IR" sz="2600" dirty="0">
                <a:solidFill>
                  <a:srgbClr val="7030A0"/>
                </a:solidFill>
                <a:cs typeface="B Nazanin" panose="00000400000000000000" pitchFamily="2" charset="-78"/>
              </a:rPr>
              <a:t>پيش بيني کليه دريافت‏ها و منابع مالي </a:t>
            </a:r>
            <a:r>
              <a:rPr lang="fa-IR" altLang="fa-IR" sz="2600" dirty="0">
                <a:cs typeface="B Nazanin" panose="00000400000000000000" pitchFamily="2" charset="-78"/>
              </a:rPr>
              <a:t>(اعتبارات هزینه‏ای، تملک دارايي، درآمد اختصاصي و سایر منابع) و </a:t>
            </a:r>
            <a:r>
              <a:rPr lang="fa-IR" altLang="fa-IR" sz="2600" dirty="0">
                <a:solidFill>
                  <a:srgbClr val="7030A0"/>
                </a:solidFill>
                <a:cs typeface="B Nazanin" panose="00000400000000000000" pitchFamily="2" charset="-78"/>
              </a:rPr>
              <a:t>برآورد مصارف مالي</a:t>
            </a:r>
            <a:r>
              <a:rPr lang="fa-IR" altLang="fa-IR" sz="2600" dirty="0">
                <a:cs typeface="B Nazanin" panose="00000400000000000000" pitchFamily="2" charset="-78"/>
              </a:rPr>
              <a:t> موسسه براي اجراي </a:t>
            </a:r>
            <a:r>
              <a:rPr lang="fa-IR" altLang="fa-IR" sz="2600" dirty="0">
                <a:solidFill>
                  <a:srgbClr val="7030A0"/>
                </a:solidFill>
                <a:cs typeface="B Nazanin" panose="00000400000000000000" pitchFamily="2" charset="-78"/>
              </a:rPr>
              <a:t>برنامه‏هاي عملياتي سالانه</a:t>
            </a:r>
            <a:r>
              <a:rPr lang="fa-IR" altLang="fa-IR" sz="2600" dirty="0">
                <a:cs typeface="B Nazanin" panose="00000400000000000000" pitchFamily="2" charset="-78"/>
              </a:rPr>
              <a:t> و پرداخت تعهدات معوق در قالب برنامه‏هاي مختلف مي‏باشد که توسط رييس موسسه پيشنهاد و به </a:t>
            </a:r>
            <a:r>
              <a:rPr lang="fa-IR" altLang="fa-IR" sz="2600" u="sng" dirty="0">
                <a:solidFill>
                  <a:srgbClr val="7030A0"/>
                </a:solidFill>
                <a:cs typeface="B Nazanin" panose="00000400000000000000" pitchFamily="2" charset="-78"/>
              </a:rPr>
              <a:t>تصويب هيأت امناء </a:t>
            </a:r>
            <a:r>
              <a:rPr lang="fa-IR" altLang="fa-IR" sz="2600" dirty="0">
                <a:cs typeface="B Nazanin" panose="00000400000000000000" pitchFamily="2" charset="-78"/>
              </a:rPr>
              <a:t>موسسه مي‏رسد.</a:t>
            </a:r>
            <a:endParaRPr lang="en-US" altLang="fa-IR" sz="2600" dirty="0">
              <a:cs typeface="B Nazanin" panose="00000400000000000000" pitchFamily="2" charset="-78"/>
            </a:endParaRPr>
          </a:p>
          <a:p>
            <a:pPr marL="117475" indent="-34925" algn="just" rtl="1" eaLnBrk="1" hangingPunct="1">
              <a:lnSpc>
                <a:spcPct val="150000"/>
              </a:lnSpc>
              <a:buFontTx/>
              <a:buNone/>
            </a:pPr>
            <a:endParaRPr lang="fa-IR" altLang="fa-IR" sz="2600" b="1" dirty="0">
              <a:cs typeface="B Nazanin" panose="00000400000000000000" pitchFamily="2" charset="-78"/>
            </a:endParaRPr>
          </a:p>
          <a:p>
            <a:pPr marL="609600" indent="-609600" algn="r" rtl="1" eaLnBrk="1" hangingPunct="1">
              <a:buFontTx/>
              <a:buNone/>
            </a:pPr>
            <a:r>
              <a:rPr lang="fa-IR" altLang="fa-IR" sz="1800" b="1" dirty="0">
                <a:solidFill>
                  <a:srgbClr val="FF0000"/>
                </a:solidFill>
                <a:cs typeface="B Titr" panose="00000700000000000000" pitchFamily="2" charset="-78"/>
                <a:hlinkClick r:id="rId2" action="ppaction://hlinksldjump">
                  <a:extLst>
                    <a:ext uri="{A12FA001-AC4F-418D-AE19-62706E023703}">
                      <ahyp:hlinkClr xmlns:ahyp="http://schemas.microsoft.com/office/drawing/2018/hyperlinkcolor" xmlns="" val="tx"/>
                    </a:ext>
                  </a:extLst>
                </a:hlinkClick>
              </a:rPr>
              <a:t>تبصره 1 و 2 و 3</a:t>
            </a:r>
            <a:endParaRPr lang="fa-IR" altLang="fa-IR" sz="1800" b="1" dirty="0">
              <a:solidFill>
                <a:srgbClr val="FF0000"/>
              </a:solidFill>
              <a:cs typeface="B Titr" panose="00000700000000000000" pitchFamily="2" charset="-78"/>
            </a:endParaRPr>
          </a:p>
        </p:txBody>
      </p:sp>
      <p:sp>
        <p:nvSpPr>
          <p:cNvPr id="50180" name="AutoShape 4">
            <a:hlinkClick r:id="rId3"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50181" name="AutoShape 5">
            <a:hlinkClick r:id="rId4"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16E042-CBD7-6B95-264F-7762FB40FCD0}"/>
              </a:ext>
            </a:extLst>
          </p:cNvPr>
          <p:cNvSpPr txBox="1">
            <a:spLocks/>
          </p:cNvSpPr>
          <p:nvPr/>
        </p:nvSpPr>
        <p:spPr>
          <a:xfrm>
            <a:off x="628650" y="1690690"/>
            <a:ext cx="7886700" cy="505067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r" defTabSz="685800" rtl="1"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endParaRPr>
          </a:p>
        </p:txBody>
      </p:sp>
      <p:pic>
        <p:nvPicPr>
          <p:cNvPr id="5" name="Picture 4">
            <a:extLst>
              <a:ext uri="{FF2B5EF4-FFF2-40B4-BE49-F238E27FC236}">
                <a16:creationId xmlns:a16="http://schemas.microsoft.com/office/drawing/2014/main" id="{4512F212-BF06-6B9B-43B6-7FFB9B7CBD8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440" b="20601"/>
          <a:stretch/>
        </p:blipFill>
        <p:spPr>
          <a:xfrm>
            <a:off x="1835696" y="29498"/>
            <a:ext cx="6180520" cy="6767950"/>
          </a:xfrm>
          <a:prstGeom prst="rect">
            <a:avLst/>
          </a:prstGeom>
        </p:spPr>
      </p:pic>
      <p:sp>
        <p:nvSpPr>
          <p:cNvPr id="6" name="Rectangle: Rounded Corners 5">
            <a:extLst>
              <a:ext uri="{FF2B5EF4-FFF2-40B4-BE49-F238E27FC236}">
                <a16:creationId xmlns:a16="http://schemas.microsoft.com/office/drawing/2014/main" id="{585FEF31-35E5-3F31-E4C0-8F17DF0AA7F9}"/>
              </a:ext>
            </a:extLst>
          </p:cNvPr>
          <p:cNvSpPr/>
          <p:nvPr/>
        </p:nvSpPr>
        <p:spPr>
          <a:xfrm>
            <a:off x="2267744" y="1196752"/>
            <a:ext cx="5184576" cy="180000"/>
          </a:xfrm>
          <a:prstGeom prst="roundRect">
            <a:avLst/>
          </a:prstGeom>
          <a:noFill/>
          <a:ln w="28575" cap="flat" cmpd="sng" algn="ctr">
            <a:solidFill>
              <a:srgbClr val="FF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7" name="Rectangle: Rounded Corners 6">
            <a:extLst>
              <a:ext uri="{FF2B5EF4-FFF2-40B4-BE49-F238E27FC236}">
                <a16:creationId xmlns:a16="http://schemas.microsoft.com/office/drawing/2014/main" id="{4D48EFAF-6450-DA40-10D4-82F70BE35019}"/>
              </a:ext>
            </a:extLst>
          </p:cNvPr>
          <p:cNvSpPr/>
          <p:nvPr/>
        </p:nvSpPr>
        <p:spPr>
          <a:xfrm>
            <a:off x="2267744" y="4797152"/>
            <a:ext cx="5184576" cy="180000"/>
          </a:xfrm>
          <a:prstGeom prst="roundRect">
            <a:avLst/>
          </a:prstGeom>
          <a:noFill/>
          <a:ln w="28575" cap="flat" cmpd="sng" algn="ctr">
            <a:solidFill>
              <a:srgbClr val="FF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225351322"/>
      </p:ext>
    </p:extLst>
  </p:cSld>
  <p:clrMapOvr>
    <a:masterClrMapping/>
  </p:clrMapOvr>
  <p:transition spd="med">
    <p:zoom/>
  </p:transition>
</p:sld>
</file>

<file path=ppt/slides/slide45.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0" y="0"/>
            <a:ext cx="9144000" cy="758825"/>
          </a:xfr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قانون احکام دائمی برنامه‌های توسعه کشور</a:t>
            </a:r>
            <a:endParaRPr lang="en-US" altLang="fa-IR" dirty="0">
              <a:solidFill>
                <a:srgbClr val="7030A0"/>
              </a:solidFill>
            </a:endParaRPr>
          </a:p>
        </p:txBody>
      </p:sp>
      <p:sp>
        <p:nvSpPr>
          <p:cNvPr id="50179" name="Rectangle 3"/>
          <p:cNvSpPr>
            <a:spLocks noGrp="1" noChangeArrowheads="1"/>
          </p:cNvSpPr>
          <p:nvPr>
            <p:ph sz="quarter" idx="1"/>
          </p:nvPr>
        </p:nvSpPr>
        <p:spPr>
          <a:xfrm>
            <a:off x="319880" y="620688"/>
            <a:ext cx="8716615" cy="4572000"/>
          </a:xfrm>
        </p:spPr>
        <p:txBody>
          <a:bodyPr/>
          <a:lstStyle/>
          <a:p>
            <a:pPr marL="274638" lvl="1" indent="0" algn="justLow" rtl="1">
              <a:lnSpc>
                <a:spcPct val="150000"/>
              </a:lnSpc>
              <a:buClr>
                <a:srgbClr val="CCB400"/>
              </a:buClr>
              <a:buNone/>
            </a:pPr>
            <a:r>
              <a:rPr lang="fa-IR" sz="2000" dirty="0">
                <a:solidFill>
                  <a:srgbClr val="212529"/>
                </a:solidFill>
                <a:latin typeface="mitra"/>
                <a:cs typeface="B Nazanin" panose="00000400000000000000" pitchFamily="2" charset="-78"/>
              </a:rPr>
              <a:t>ماده۱ـ </a:t>
            </a:r>
            <a:r>
              <a:rPr lang="fa-IR" dirty="0">
                <a:solidFill>
                  <a:srgbClr val="212529"/>
                </a:solidFill>
                <a:latin typeface="mitra"/>
                <a:cs typeface="B Nazanin" panose="00000400000000000000" pitchFamily="2" charset="-78"/>
              </a:rPr>
              <a:t>دانشگاه‌ها، مراکز و مؤسسات آموزش عالی و پژوهشی و فرهنگستان‏ها و پارک‌های علم و فناوری که دارای مجوز از شورای گسترش آموزش عالی وزارتخانه‌های علوم، تحقیقات و فناوری و بهداشت، درمان و آموزش پزشکی و سایر مراجع قانونی ذی ربط می‌باشند، بدون رعایت قوانین و مقررات عمومی حاکم بر دستگاه‌های دولتی به ویژه قانون محاسبات عمومی کشور، قانون مدیریت خدمات کشوری، قانون برگزاری مناقصات و اصلاحات و الحاقات بعدی آنها و فقط در چهارچوب مصوبات و آیین نامه‌های مالی، معاملاتی، اداری، استخدامی و تشکیلاتی مصوب هیأت امنا که حسب مورد به تأیید وزیران علوم، تحقیقات و فناوری و بهداشت، درمان و آموزش پزشکی و در مورد فرهنگستان‏ها به تأیید رئیس جمهور و در مورد دانشگاه‌ها و مراکز آموزش عالی و تحقیقاتی وابسته به نیروهای مسلح به تأیید رئیس ستاد کل نیروهای مسلح می‌رسد، عمل می‌کنند.</a:t>
            </a:r>
          </a:p>
          <a:p>
            <a:pPr marL="274638" lvl="1" indent="0" algn="justLow" rtl="1">
              <a:lnSpc>
                <a:spcPct val="150000"/>
              </a:lnSpc>
              <a:buClr>
                <a:srgbClr val="CCB400"/>
              </a:buClr>
              <a:buNone/>
            </a:pPr>
            <a:r>
              <a:rPr lang="fa-IR" sz="2000" b="1" dirty="0">
                <a:solidFill>
                  <a:srgbClr val="FF0000"/>
                </a:solidFill>
                <a:cs typeface="B Nazanin" panose="00000400000000000000" pitchFamily="2" charset="-78"/>
              </a:rPr>
              <a:t>تبصره۱ـ</a:t>
            </a:r>
            <a:r>
              <a:rPr lang="fa-IR" sz="2000" dirty="0">
                <a:solidFill>
                  <a:srgbClr val="212529"/>
                </a:solidFill>
                <a:latin typeface="mitra"/>
                <a:cs typeface="B Nazanin" panose="00000400000000000000" pitchFamily="2" charset="-78"/>
              </a:rPr>
              <a:t> </a:t>
            </a:r>
            <a:r>
              <a:rPr lang="fa-IR" dirty="0">
                <a:solidFill>
                  <a:srgbClr val="212529"/>
                </a:solidFill>
                <a:latin typeface="mitra"/>
                <a:cs typeface="B Nazanin" panose="00000400000000000000" pitchFamily="2" charset="-78"/>
              </a:rPr>
              <a:t>اعتبارات اختصاص یافته از منابع عمومی دولت به این مراکز و مؤسسات، کمک تلقی و بعد از پرداخت، به هزینه قطعی منظور می‌شود و براساس بودجه تفصیلی مصوب هیأت امنا و با مسؤولیت آنها قابل هزینه است.</a:t>
            </a:r>
            <a:endParaRPr lang="en-US" dirty="0">
              <a:solidFill>
                <a:srgbClr val="646B86"/>
              </a:solidFill>
              <a:cs typeface="B Nazanin" panose="00000400000000000000" pitchFamily="2" charset="-78"/>
            </a:endParaRPr>
          </a:p>
        </p:txBody>
      </p:sp>
      <p:sp>
        <p:nvSpPr>
          <p:cNvPr id="50180" name="AutoShape 4">
            <a:hlinkClick r:id="rId3" action="ppaction://hlinksldjump"/>
          </p:cNvPr>
          <p:cNvSpPr>
            <a:spLocks noChangeArrowheads="1"/>
          </p:cNvSpPr>
          <p:nvPr/>
        </p:nvSpPr>
        <p:spPr bwMode="auto">
          <a:xfrm>
            <a:off x="1403350" y="6165304"/>
            <a:ext cx="936625" cy="288032"/>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50181" name="AutoShape 5">
            <a:hlinkClick r:id="rId4" action="ppaction://hlinksldjump"/>
          </p:cNvPr>
          <p:cNvSpPr>
            <a:spLocks noChangeArrowheads="1"/>
          </p:cNvSpPr>
          <p:nvPr/>
        </p:nvSpPr>
        <p:spPr bwMode="auto">
          <a:xfrm>
            <a:off x="1403350" y="6523434"/>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endParaRPr>
          </a:p>
        </p:txBody>
      </p:sp>
    </p:spTree>
    <p:extLst>
      <p:ext uri="{BB962C8B-B14F-4D97-AF65-F5344CB8AC3E}">
        <p14:creationId xmlns:p14="http://schemas.microsoft.com/office/powerpoint/2010/main" val="3274423646"/>
      </p:ext>
    </p:extLst>
  </p:cSld>
  <p:clrMapOvr>
    <a:masterClrMapping/>
  </p:clrMapOvr>
  <p:transition spd="med">
    <p:zoom/>
  </p:transition>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5076056" y="0"/>
            <a:ext cx="4067944" cy="1700808"/>
          </a:xfr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فرایند تهیه و تدوین بودجه تفصیلی مصوب سال جاری</a:t>
            </a:r>
            <a:endParaRPr lang="en-US" altLang="fa-IR" dirty="0">
              <a:solidFill>
                <a:srgbClr val="7030A0"/>
              </a:solidFill>
            </a:endParaRPr>
          </a:p>
        </p:txBody>
      </p:sp>
      <p:sp>
        <p:nvSpPr>
          <p:cNvPr id="50180" name="AutoShape 4">
            <a:hlinkClick r:id="rId3" action="ppaction://hlinksldjump"/>
          </p:cNvPr>
          <p:cNvSpPr>
            <a:spLocks noChangeArrowheads="1"/>
          </p:cNvSpPr>
          <p:nvPr/>
        </p:nvSpPr>
        <p:spPr bwMode="auto">
          <a:xfrm>
            <a:off x="1403350" y="6165304"/>
            <a:ext cx="936625" cy="288032"/>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50181" name="AutoShape 5">
            <a:hlinkClick r:id="rId4" action="ppaction://hlinksldjump"/>
          </p:cNvPr>
          <p:cNvSpPr>
            <a:spLocks noChangeArrowheads="1"/>
          </p:cNvSpPr>
          <p:nvPr/>
        </p:nvSpPr>
        <p:spPr bwMode="auto">
          <a:xfrm>
            <a:off x="1403350" y="6523434"/>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endParaRPr>
          </a:p>
        </p:txBody>
      </p:sp>
      <p:pic>
        <p:nvPicPr>
          <p:cNvPr id="7" name="Content Placeholder 1"/>
          <p:cNvPicPr>
            <a:picLocks noChangeAspect="1"/>
          </p:cNvPicPr>
          <p:nvPr/>
        </p:nvPicPr>
        <p:blipFill>
          <a:blip r:embed="rId5"/>
          <a:stretch>
            <a:fillRect/>
          </a:stretch>
        </p:blipFill>
        <p:spPr bwMode="auto">
          <a:xfrm>
            <a:off x="521816" y="-63847"/>
            <a:ext cx="5009841" cy="6921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3840328"/>
      </p:ext>
    </p:extLst>
  </p:cSld>
  <p:clrMapOvr>
    <a:masterClrMapping/>
  </p:clrMapOvr>
  <p:transition spd="med">
    <p:zoom/>
  </p:transition>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2857"/>
            <a:ext cx="9144000" cy="765175"/>
          </a:xfr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14: بودجه تفصيلي</a:t>
            </a:r>
            <a:endParaRPr lang="en-US" altLang="fa-IR" dirty="0">
              <a:solidFill>
                <a:srgbClr val="7030A0"/>
              </a:solidFill>
            </a:endParaRPr>
          </a:p>
        </p:txBody>
      </p:sp>
      <p:sp>
        <p:nvSpPr>
          <p:cNvPr id="51203" name="Rectangle 3"/>
          <p:cNvSpPr>
            <a:spLocks noGrp="1" noChangeArrowheads="1"/>
          </p:cNvSpPr>
          <p:nvPr>
            <p:ph sz="quarter" idx="1"/>
          </p:nvPr>
        </p:nvSpPr>
        <p:spPr>
          <a:xfrm>
            <a:off x="250824" y="768032"/>
            <a:ext cx="8785671" cy="5831206"/>
          </a:xfrm>
        </p:spPr>
        <p:txBody>
          <a:bodyPr/>
          <a:lstStyle/>
          <a:p>
            <a:pPr marL="0" indent="0" algn="justLow" rtl="1" eaLnBrk="1" hangingPunct="1">
              <a:buNone/>
            </a:pPr>
            <a:r>
              <a:rPr lang="fa-IR" altLang="fa-IR" sz="2400" dirty="0">
                <a:solidFill>
                  <a:srgbClr val="FF0000"/>
                </a:solidFill>
                <a:cs typeface="B Nazanin" panose="00000400000000000000" pitchFamily="2" charset="-78"/>
              </a:rPr>
              <a:t>تبصره </a:t>
            </a:r>
            <a:r>
              <a:rPr lang="fa-IR" altLang="fa-IR" sz="2400" b="1" dirty="0">
                <a:solidFill>
                  <a:srgbClr val="FF0000"/>
                </a:solidFill>
                <a:cs typeface="B Nazanin" panose="00000400000000000000" pitchFamily="2" charset="-78"/>
              </a:rPr>
              <a:t>1</a:t>
            </a:r>
          </a:p>
          <a:p>
            <a:pPr marL="231775" indent="57150" algn="justLow" rtl="1" eaLnBrk="1" hangingPunct="1">
              <a:buFont typeface="Wingdings 2" panose="05020102010507070707" pitchFamily="18" charset="2"/>
              <a:buNone/>
            </a:pPr>
            <a:r>
              <a:rPr lang="fa-IR" altLang="fa-IR" sz="2600" dirty="0">
                <a:cs typeface="B Nazanin" panose="00000400000000000000" pitchFamily="2" charset="-78"/>
              </a:rPr>
              <a:t>موسسه ملزم به پيروي از فرم‏هاي تدوين شده بودجه تفصيلي دبيرخانه هيأت امناء خواهد بود. </a:t>
            </a:r>
          </a:p>
          <a:p>
            <a:pPr marL="231775" indent="57150" algn="justLow" rtl="1" eaLnBrk="1" hangingPunct="1">
              <a:buFont typeface="Wingdings 2" panose="05020102010507070707" pitchFamily="18" charset="2"/>
              <a:buNone/>
            </a:pPr>
            <a:endParaRPr lang="en-US" altLang="fa-IR" sz="1200" dirty="0">
              <a:cs typeface="B Nazanin" panose="00000400000000000000" pitchFamily="2" charset="-78"/>
            </a:endParaRPr>
          </a:p>
          <a:p>
            <a:pPr marL="0" indent="0" algn="justLow" rtl="1" eaLnBrk="1" hangingPunct="1">
              <a:lnSpc>
                <a:spcPct val="80000"/>
              </a:lnSpc>
              <a:buNone/>
            </a:pPr>
            <a:r>
              <a:rPr lang="fa-IR" altLang="fa-IR" sz="2400" b="1" dirty="0">
                <a:solidFill>
                  <a:srgbClr val="FF0000"/>
                </a:solidFill>
                <a:cs typeface="B Nazanin" panose="00000400000000000000" pitchFamily="2" charset="-78"/>
              </a:rPr>
              <a:t>تبصره 2 </a:t>
            </a:r>
          </a:p>
          <a:p>
            <a:pPr marL="280988" indent="0" algn="justLow" rtl="1" eaLnBrk="1" hangingPunct="1">
              <a:buFontTx/>
              <a:buNone/>
            </a:pPr>
            <a:r>
              <a:rPr lang="fa-IR" altLang="fa-IR" sz="2600" dirty="0">
                <a:cs typeface="B Nazanin" panose="00000400000000000000" pitchFamily="2" charset="-78"/>
              </a:rPr>
              <a:t>موسسه مجاز به جابجايي، افزايش و کاهش در اعتبار برنامه‏هاي بودجه تفصيلي (با تصويب هيأت امناء) </a:t>
            </a:r>
            <a:r>
              <a:rPr lang="fa-IR" altLang="fa-IR" sz="2600" dirty="0">
                <a:solidFill>
                  <a:srgbClr val="00B0F0"/>
                </a:solidFill>
                <a:cs typeface="B Nazanin" panose="00000400000000000000" pitchFamily="2" charset="-78"/>
              </a:rPr>
              <a:t>حداکثر به ميزان بيست درصد برنامه‎ها </a:t>
            </a:r>
            <a:r>
              <a:rPr lang="fa-IR" altLang="fa-IR" sz="2600" dirty="0">
                <a:cs typeface="B Nazanin" panose="00000400000000000000" pitchFamily="2" charset="-78"/>
              </a:rPr>
              <a:t>مي‏باشد. </a:t>
            </a:r>
            <a:r>
              <a:rPr lang="fa-IR" altLang="fa-IR" sz="2600" dirty="0">
                <a:solidFill>
                  <a:srgbClr val="00B0F0"/>
                </a:solidFill>
                <a:cs typeface="B Nazanin" panose="00000400000000000000" pitchFamily="2" charset="-78"/>
              </a:rPr>
              <a:t>عدول از برنامه‏هاي بودجه تفصيلي توسط حسابرس کنترل و در گزارش ايشان به هيأت امناء منعکس مي‏گردد</a:t>
            </a:r>
            <a:r>
              <a:rPr lang="fa-IR" altLang="fa-IR" sz="2600" dirty="0">
                <a:cs typeface="B Nazanin" panose="00000400000000000000" pitchFamily="2" charset="-78"/>
              </a:rPr>
              <a:t>.</a:t>
            </a:r>
          </a:p>
          <a:p>
            <a:pPr marL="280988" indent="0" algn="justLow" rtl="1" eaLnBrk="1" hangingPunct="1">
              <a:buFontTx/>
              <a:buNone/>
            </a:pPr>
            <a:endParaRPr lang="fa-IR" altLang="fa-IR" sz="1200" b="1" i="1" dirty="0">
              <a:cs typeface="B Nazanin" panose="00000400000000000000" pitchFamily="2" charset="-78"/>
            </a:endParaRPr>
          </a:p>
          <a:p>
            <a:pPr marL="0" indent="0" algn="justLow" rtl="1" eaLnBrk="1" hangingPunct="1">
              <a:lnSpc>
                <a:spcPct val="80000"/>
              </a:lnSpc>
              <a:buNone/>
            </a:pPr>
            <a:r>
              <a:rPr lang="fa-IR" altLang="fa-IR" sz="2400" b="1" dirty="0">
                <a:solidFill>
                  <a:srgbClr val="FF0000"/>
                </a:solidFill>
                <a:cs typeface="B Nazanin" panose="00000400000000000000" pitchFamily="2" charset="-78"/>
              </a:rPr>
              <a:t>تبصره 3 </a:t>
            </a:r>
          </a:p>
          <a:p>
            <a:pPr marL="280988" indent="23813" algn="justLow" rtl="1" eaLnBrk="1" hangingPunct="1">
              <a:buFontTx/>
              <a:buNone/>
            </a:pPr>
            <a:r>
              <a:rPr lang="fa-IR" altLang="fa-IR" sz="2600" dirty="0">
                <a:solidFill>
                  <a:srgbClr val="00B0F0"/>
                </a:solidFill>
                <a:cs typeface="B Nazanin" panose="00000400000000000000" pitchFamily="2" charset="-78"/>
              </a:rPr>
              <a:t>حداکثر سه درصد از اعتبارات ابلاغی از بودجه عمومي دولت و درآمد اختصاصي موسسه و سایر منابع بدون الزام به رعايت مفاد اين آیین‏نامه و ساير مقررات عمومي در اختيار رييس موسسه بوده</a:t>
            </a:r>
            <a:r>
              <a:rPr lang="fa-IR" altLang="fa-IR" sz="2600" dirty="0">
                <a:cs typeface="B Nazanin" panose="00000400000000000000" pitchFamily="2" charset="-78"/>
              </a:rPr>
              <a:t> و حسب صلاحديد ايشان به هزينه گرفته مي‌شود. </a:t>
            </a:r>
            <a:endParaRPr lang="fa-IR" altLang="fa-IR" sz="2600" i="1" dirty="0">
              <a:solidFill>
                <a:srgbClr val="FF0000"/>
              </a:solidFill>
              <a:cs typeface="B Nazanin" panose="00000400000000000000" pitchFamily="2" charset="-78"/>
            </a:endParaRPr>
          </a:p>
          <a:p>
            <a:pPr marL="609600" indent="-609600" algn="justLow" rtl="1" eaLnBrk="1" hangingPunct="1">
              <a:lnSpc>
                <a:spcPct val="80000"/>
              </a:lnSpc>
              <a:buClr>
                <a:srgbClr val="FF0000"/>
              </a:buClr>
              <a:buFont typeface="Wingdings" panose="05000000000000000000" pitchFamily="2" charset="2"/>
              <a:buNone/>
            </a:pPr>
            <a:r>
              <a:rPr lang="fa-IR" altLang="fa-IR" sz="2400" dirty="0">
                <a:cs typeface="B Nazanin" panose="00000400000000000000" pitchFamily="2" charset="-78"/>
              </a:rPr>
              <a:t> </a:t>
            </a:r>
          </a:p>
        </p:txBody>
      </p:sp>
      <p:sp>
        <p:nvSpPr>
          <p:cNvPr id="51204" name="AutoShape 4">
            <a:hlinkClick r:id="rId2" action="ppaction://hlinksldjump"/>
          </p:cNvPr>
          <p:cNvSpPr>
            <a:spLocks noChangeArrowheads="1"/>
          </p:cNvSpPr>
          <p:nvPr/>
        </p:nvSpPr>
        <p:spPr bwMode="auto">
          <a:xfrm>
            <a:off x="1403350" y="6135464"/>
            <a:ext cx="936625" cy="360586"/>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فهرست اصلي</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51205" name="AutoShape 5">
            <a:hlinkClick r:id="rId3" action="ppaction://hlinksldjump"/>
          </p:cNvPr>
          <p:cNvSpPr>
            <a:spLocks noChangeArrowheads="1"/>
          </p:cNvSpPr>
          <p:nvPr/>
        </p:nvSpPr>
        <p:spPr bwMode="auto">
          <a:xfrm>
            <a:off x="1403350" y="6496050"/>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48.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0" y="19482"/>
            <a:ext cx="9144000" cy="765175"/>
          </a:xfr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15: برنامه اجرايي سالانه</a:t>
            </a:r>
            <a:endParaRPr lang="en-US" altLang="fa-IR" dirty="0">
              <a:solidFill>
                <a:srgbClr val="7030A0"/>
              </a:solidFill>
            </a:endParaRPr>
          </a:p>
        </p:txBody>
      </p:sp>
      <p:sp>
        <p:nvSpPr>
          <p:cNvPr id="52227" name="Rectangle 3"/>
          <p:cNvSpPr>
            <a:spLocks noGrp="1" noChangeArrowheads="1"/>
          </p:cNvSpPr>
          <p:nvPr>
            <p:ph sz="quarter" idx="1"/>
          </p:nvPr>
        </p:nvSpPr>
        <p:spPr>
          <a:xfrm>
            <a:off x="250825" y="1052513"/>
            <a:ext cx="8578850" cy="4959350"/>
          </a:xfrm>
        </p:spPr>
        <p:txBody>
          <a:bodyPr/>
          <a:lstStyle/>
          <a:p>
            <a:pPr marL="176213" indent="0" algn="justLow" rtl="1" eaLnBrk="1" hangingPunct="1">
              <a:lnSpc>
                <a:spcPct val="150000"/>
              </a:lnSpc>
              <a:buFontTx/>
              <a:buNone/>
            </a:pPr>
            <a:r>
              <a:rPr lang="fa-IR" altLang="fa-IR" sz="2600" dirty="0">
                <a:cs typeface="B Nazanin" panose="00000400000000000000" pitchFamily="2" charset="-78"/>
              </a:rPr>
              <a:t>موسسه موظف به تهيه برنامه اجرايي و عملياتي سالانه خود در </a:t>
            </a:r>
            <a:r>
              <a:rPr lang="fa-IR" altLang="fa-IR" sz="2600" dirty="0">
                <a:solidFill>
                  <a:srgbClr val="FFC000"/>
                </a:solidFill>
                <a:cs typeface="B Nazanin" panose="00000400000000000000" pitchFamily="2" charset="-78"/>
              </a:rPr>
              <a:t>قالب برنامه استراتژيک</a:t>
            </a:r>
            <a:r>
              <a:rPr lang="fa-IR" altLang="fa-IR" sz="2600" dirty="0">
                <a:cs typeface="B Nazanin" panose="00000400000000000000" pitchFamily="2" charset="-78"/>
              </a:rPr>
              <a:t> موسسه که شامل کليه فعاليت‏هاي هزينه‏اي و طرح‏هاي تملک دارايي سرمایه‏ای و سرمايه‏گذاري در جهت تجهيز، بهبود و يا گسترش فعاليت‏هاي هزينه‏اي </a:t>
            </a:r>
            <a:r>
              <a:rPr lang="fa-IR" altLang="fa-IR" sz="2600" dirty="0">
                <a:solidFill>
                  <a:srgbClr val="FFC000"/>
                </a:solidFill>
                <a:cs typeface="B Nazanin" panose="00000400000000000000" pitchFamily="2" charset="-78"/>
              </a:rPr>
              <a:t>در راستاي دستيابي به اهداف تعيين شده </a:t>
            </a:r>
            <a:r>
              <a:rPr lang="fa-IR" altLang="fa-IR" sz="2600" dirty="0">
                <a:cs typeface="B Nazanin" panose="00000400000000000000" pitchFamily="2" charset="-78"/>
              </a:rPr>
              <a:t>صورت مي‏پذيرد، می‏باشد و لازم است به نحو مناسب در بودجه تفصيلي موسسه منعکس گردد. </a:t>
            </a:r>
            <a:endParaRPr lang="fa-IR" altLang="fa-IR" sz="2600" i="1" dirty="0">
              <a:cs typeface="B Nazanin" panose="00000400000000000000" pitchFamily="2" charset="-78"/>
            </a:endParaRPr>
          </a:p>
        </p:txBody>
      </p:sp>
      <p:sp>
        <p:nvSpPr>
          <p:cNvPr id="52228"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52229"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pic>
        <p:nvPicPr>
          <p:cNvPr id="2" name="Picture 1">
            <a:extLst>
              <a:ext uri="{FF2B5EF4-FFF2-40B4-BE49-F238E27FC236}">
                <a16:creationId xmlns:a16="http://schemas.microsoft.com/office/drawing/2014/main" id="{B1EBF129-B8C7-4AC1-B375-BADE3E1D3BC8}"/>
              </a:ext>
            </a:extLst>
          </p:cNvPr>
          <p:cNvPicPr>
            <a:picLocks noChangeAspect="1"/>
          </p:cNvPicPr>
          <p:nvPr/>
        </p:nvPicPr>
        <p:blipFill>
          <a:blip r:embed="rId4"/>
          <a:stretch>
            <a:fillRect/>
          </a:stretch>
        </p:blipFill>
        <p:spPr>
          <a:xfrm>
            <a:off x="2374654" y="4531035"/>
            <a:ext cx="4519960" cy="2259980"/>
          </a:xfrm>
          <a:prstGeom prst="rect">
            <a:avLst/>
          </a:prstGeom>
          <a:ln>
            <a:noFill/>
          </a:ln>
          <a:effectLst>
            <a:softEdge rad="112500"/>
          </a:effectLst>
        </p:spPr>
      </p:pic>
    </p:spTree>
  </p:cSld>
  <p:clrMapOvr>
    <a:masterClrMapping/>
  </p:clrMapOvr>
  <p:transition spd="med">
    <p:zoom/>
  </p:transition>
</p:sld>
</file>

<file path=ppt/slides/slide49.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2857"/>
            <a:ext cx="9144000" cy="765175"/>
          </a:xfr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شاخص‌های بخش درمان و آموزش- قانون بودجه 1400</a:t>
            </a:r>
            <a:endParaRPr lang="en-US" altLang="fa-IR" dirty="0">
              <a:solidFill>
                <a:srgbClr val="7030A0"/>
              </a:solidFill>
            </a:endParaRPr>
          </a:p>
        </p:txBody>
      </p:sp>
      <p:sp>
        <p:nvSpPr>
          <p:cNvPr id="51204" name="AutoShape 4">
            <a:hlinkClick r:id="rId2" action="ppaction://hlinksldjump"/>
          </p:cNvPr>
          <p:cNvSpPr>
            <a:spLocks noChangeArrowheads="1"/>
          </p:cNvSpPr>
          <p:nvPr/>
        </p:nvSpPr>
        <p:spPr bwMode="auto">
          <a:xfrm>
            <a:off x="1398671" y="6571159"/>
            <a:ext cx="936625" cy="309013"/>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51205" name="AutoShape 5">
            <a:hlinkClick r:id="rId3" action="ppaction://hlinksldjump"/>
          </p:cNvPr>
          <p:cNvSpPr>
            <a:spLocks noChangeArrowheads="1"/>
          </p:cNvSpPr>
          <p:nvPr/>
        </p:nvSpPr>
        <p:spPr bwMode="auto">
          <a:xfrm>
            <a:off x="462046" y="6554638"/>
            <a:ext cx="936625" cy="325534"/>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2" name="Content Placeholder 1"/>
          <p:cNvSpPr>
            <a:spLocks noGrp="1"/>
          </p:cNvSpPr>
          <p:nvPr>
            <p:ph sz="quarter" idx="1"/>
          </p:nvPr>
        </p:nvSpPr>
        <p:spPr/>
        <p:txBody>
          <a:bodyPr/>
          <a:lstStyle/>
          <a:p>
            <a:endParaRPr lang="en-US"/>
          </a:p>
        </p:txBody>
      </p:sp>
      <p:pic>
        <p:nvPicPr>
          <p:cNvPr id="13" name="Picture 12"/>
          <p:cNvPicPr>
            <a:picLocks noChangeAspect="1"/>
          </p:cNvPicPr>
          <p:nvPr/>
        </p:nvPicPr>
        <p:blipFill>
          <a:blip r:embed="rId4"/>
          <a:stretch>
            <a:fillRect/>
          </a:stretch>
        </p:blipFill>
        <p:spPr>
          <a:xfrm>
            <a:off x="-18288" y="944831"/>
            <a:ext cx="9144000" cy="3732282"/>
          </a:xfrm>
          <a:prstGeom prst="rect">
            <a:avLst/>
          </a:prstGeom>
        </p:spPr>
      </p:pic>
      <p:pic>
        <p:nvPicPr>
          <p:cNvPr id="14" name="Picture 13"/>
          <p:cNvPicPr>
            <a:picLocks noChangeAspect="1"/>
          </p:cNvPicPr>
          <p:nvPr/>
        </p:nvPicPr>
        <p:blipFill>
          <a:blip r:embed="rId5"/>
          <a:stretch>
            <a:fillRect/>
          </a:stretch>
        </p:blipFill>
        <p:spPr>
          <a:xfrm>
            <a:off x="-23389" y="4649980"/>
            <a:ext cx="9144000" cy="1875364"/>
          </a:xfrm>
          <a:prstGeom prst="rect">
            <a:avLst/>
          </a:prstGeom>
        </p:spPr>
      </p:pic>
      <p:sp>
        <p:nvSpPr>
          <p:cNvPr id="15" name="Rounded Rectangle 14"/>
          <p:cNvSpPr/>
          <p:nvPr/>
        </p:nvSpPr>
        <p:spPr>
          <a:xfrm>
            <a:off x="4499992" y="4847427"/>
            <a:ext cx="1296144" cy="75021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6" name="Rounded Rectangle 15"/>
          <p:cNvSpPr/>
          <p:nvPr/>
        </p:nvSpPr>
        <p:spPr>
          <a:xfrm>
            <a:off x="4499992" y="5739761"/>
            <a:ext cx="1296144" cy="40381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Tree>
    <p:extLst>
      <p:ext uri="{BB962C8B-B14F-4D97-AF65-F5344CB8AC3E}">
        <p14:creationId xmlns:p14="http://schemas.microsoft.com/office/powerpoint/2010/main" val="1952179036"/>
      </p:ext>
    </p:extLst>
  </p:cSld>
  <p:clrMapOvr>
    <a:masterClrMapping/>
  </p:clrMapOvr>
  <p:transition spd="med">
    <p:zoom/>
  </p:transition>
</p:sld>
</file>

<file path=ppt/slides/slide50.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57348" name="AutoShape 4">
            <a:hlinkClick r:id="rId2" action="ppaction://hlinksldjump"/>
          </p:cNvPr>
          <p:cNvSpPr>
            <a:spLocks noChangeArrowheads="1"/>
          </p:cNvSpPr>
          <p:nvPr/>
        </p:nvSpPr>
        <p:spPr bwMode="auto">
          <a:xfrm>
            <a:off x="349678" y="5979412"/>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57349" name="AutoShape 5">
            <a:hlinkClick r:id="rId3" action="ppaction://hlinksldjump"/>
          </p:cNvPr>
          <p:cNvSpPr>
            <a:spLocks noChangeArrowheads="1"/>
          </p:cNvSpPr>
          <p:nvPr/>
        </p:nvSpPr>
        <p:spPr bwMode="auto">
          <a:xfrm>
            <a:off x="323528" y="6494584"/>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endParaRPr>
          </a:p>
        </p:txBody>
      </p:sp>
      <p:pic>
        <p:nvPicPr>
          <p:cNvPr id="8" name="Picture 7">
            <a:extLst>
              <a:ext uri="{FF2B5EF4-FFF2-40B4-BE49-F238E27FC236}">
                <a16:creationId xmlns:a16="http://schemas.microsoft.com/office/drawing/2014/main" id="{F4808544-96EF-3B58-23B3-8918EF46CEB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50103" b="27814"/>
          <a:stretch/>
        </p:blipFill>
        <p:spPr>
          <a:xfrm>
            <a:off x="1403648" y="3708548"/>
            <a:ext cx="6900600" cy="2816796"/>
          </a:xfrm>
          <a:prstGeom prst="rect">
            <a:avLst/>
          </a:prstGeom>
        </p:spPr>
      </p:pic>
      <p:pic>
        <p:nvPicPr>
          <p:cNvPr id="9" name="Picture 8">
            <a:extLst>
              <a:ext uri="{FF2B5EF4-FFF2-40B4-BE49-F238E27FC236}">
                <a16:creationId xmlns:a16="http://schemas.microsoft.com/office/drawing/2014/main" id="{25735F54-1CCE-AEFE-D073-C332AE7895E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440" b="69958"/>
          <a:stretch/>
        </p:blipFill>
        <p:spPr>
          <a:xfrm>
            <a:off x="1403648" y="238941"/>
            <a:ext cx="6900600" cy="3520784"/>
          </a:xfrm>
          <a:prstGeom prst="rect">
            <a:avLst/>
          </a:prstGeom>
        </p:spPr>
      </p:pic>
    </p:spTree>
    <p:extLst>
      <p:ext uri="{BB962C8B-B14F-4D97-AF65-F5344CB8AC3E}">
        <p14:creationId xmlns:p14="http://schemas.microsoft.com/office/powerpoint/2010/main" val="4254959116"/>
      </p:ext>
    </p:extLst>
  </p:cSld>
  <p:clrMapOvr>
    <a:masterClrMapping/>
  </p:clrMapOvr>
  <p:transition spd="med">
    <p:zoom/>
  </p:transition>
</p:sld>
</file>

<file path=ppt/slides/slide51.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0" y="-10865"/>
            <a:ext cx="9144000" cy="765175"/>
          </a:xfr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19: منابع مالي موسسه</a:t>
            </a:r>
            <a:endParaRPr lang="en-US" altLang="fa-IR" dirty="0">
              <a:solidFill>
                <a:srgbClr val="7030A0"/>
              </a:solidFill>
            </a:endParaRPr>
          </a:p>
        </p:txBody>
      </p:sp>
      <p:sp>
        <p:nvSpPr>
          <p:cNvPr id="58371" name="Rectangle 3"/>
          <p:cNvSpPr>
            <a:spLocks noGrp="1" noChangeArrowheads="1"/>
          </p:cNvSpPr>
          <p:nvPr>
            <p:ph sz="quarter" idx="1"/>
          </p:nvPr>
        </p:nvSpPr>
        <p:spPr>
          <a:xfrm>
            <a:off x="265593" y="786607"/>
            <a:ext cx="8893175" cy="5256213"/>
          </a:xfrm>
        </p:spPr>
        <p:txBody>
          <a:bodyPr/>
          <a:lstStyle/>
          <a:p>
            <a:pPr marL="0" indent="0" algn="justLow" rtl="1" eaLnBrk="1" hangingPunct="1">
              <a:lnSpc>
                <a:spcPct val="90000"/>
              </a:lnSpc>
              <a:buNone/>
            </a:pPr>
            <a:r>
              <a:rPr lang="fa-IR" altLang="fa-IR" sz="2400" b="1" dirty="0">
                <a:solidFill>
                  <a:srgbClr val="FF0000"/>
                </a:solidFill>
                <a:cs typeface="B Nazanin" panose="00000400000000000000" pitchFamily="2" charset="-78"/>
              </a:rPr>
              <a:t>تبصره 3</a:t>
            </a:r>
          </a:p>
          <a:p>
            <a:pPr marL="58738" indent="0" algn="justLow" rtl="1" eaLnBrk="1" hangingPunct="1">
              <a:lnSpc>
                <a:spcPct val="90000"/>
              </a:lnSpc>
              <a:buFontTx/>
              <a:buNone/>
            </a:pPr>
            <a:r>
              <a:rPr lang="fa-IR" altLang="fa-IR" sz="2600" dirty="0">
                <a:highlight>
                  <a:srgbClr val="FFFF00"/>
                </a:highlight>
                <a:cs typeface="B Nazanin" panose="00000400000000000000" pitchFamily="2" charset="-78"/>
              </a:rPr>
              <a:t>درآمد اختصاصي </a:t>
            </a:r>
            <a:r>
              <a:rPr lang="fa-IR" altLang="fa-IR" sz="2600" dirty="0">
                <a:cs typeface="B Nazanin" panose="00000400000000000000" pitchFamily="2" charset="-78"/>
              </a:rPr>
              <a:t>شامل کليه درآمدهايي است که طبق مقررات در اجراي وظايف موسسه و يا در ازاي ارائه خدمات آموزشي، پژوهشي، بهداشتي، درماني، دارويي و غذايي، فرهنگي، تبليغاتي، کنگره‏ها، همايش‏هاي علمي، رفاهي، ورزشي، مشاوره‏اي، فني و وجوه حاصل از خسارات وارده به اموال منقول و غيرمنقول، جرائم غيبت، فروش مواد زائد و بدون استفاده و قابل امحاء، فروش و يا اجاره دارایی‏ها (خودرو، ماشين آلات و تجهيزات، املاک و ابنيه و امکانات موسسه) و هم‏چنين عواید و وجوه حاصل از سرمایه‏گذاری، عدم اجراي قراردادها، قولنامه‏ها، تعهدات اشخاص حقيقي و حقوقي، ضبط سپرده‏ها، ودایع، ضمانت‏نامه‏ها و يا </a:t>
            </a:r>
            <a:r>
              <a:rPr lang="fa-IR" altLang="fa-IR" sz="2600" dirty="0">
                <a:solidFill>
                  <a:srgbClr val="0070C0"/>
                </a:solidFill>
                <a:cs typeface="B Nazanin" panose="00000400000000000000" pitchFamily="2" charset="-78"/>
              </a:rPr>
              <a:t>کليه موارد مطروحه پيش‏بيني شده در اين آیین‏نامه از اشخاص حقیقی و حقوقی و دولتی و غیره وصول می‏گردد و يا مجوز وصول آن توسط هيأت امناء صادر شده باشد</a:t>
            </a:r>
            <a:r>
              <a:rPr lang="fa-IR" altLang="fa-IR" sz="2600" dirty="0">
                <a:cs typeface="B Nazanin" panose="00000400000000000000" pitchFamily="2" charset="-78"/>
              </a:rPr>
              <a:t>.</a:t>
            </a:r>
          </a:p>
          <a:p>
            <a:pPr marL="58738" indent="0" algn="justLow" rtl="1" eaLnBrk="1" hangingPunct="1">
              <a:lnSpc>
                <a:spcPct val="90000"/>
              </a:lnSpc>
              <a:buFontTx/>
              <a:buNone/>
            </a:pPr>
            <a:endParaRPr lang="fa-IR" altLang="fa-IR" sz="2600" b="1" dirty="0">
              <a:cs typeface="B Nazanin" panose="00000400000000000000" pitchFamily="2" charset="-78"/>
            </a:endParaRPr>
          </a:p>
          <a:p>
            <a:pPr marL="0" indent="0" algn="justLow" rtl="1" eaLnBrk="1" hangingPunct="1">
              <a:lnSpc>
                <a:spcPct val="90000"/>
              </a:lnSpc>
              <a:buNone/>
            </a:pPr>
            <a:r>
              <a:rPr lang="fa-IR" altLang="fa-IR" sz="2400" dirty="0">
                <a:solidFill>
                  <a:srgbClr val="FF0000"/>
                </a:solidFill>
                <a:cs typeface="B Nazanin" panose="00000400000000000000" pitchFamily="2" charset="-78"/>
              </a:rPr>
              <a:t> </a:t>
            </a:r>
            <a:r>
              <a:rPr lang="fa-IR" altLang="fa-IR" sz="2400" b="1" dirty="0">
                <a:solidFill>
                  <a:srgbClr val="FF0000"/>
                </a:solidFill>
                <a:cs typeface="B Nazanin" panose="00000400000000000000" pitchFamily="2" charset="-78"/>
              </a:rPr>
              <a:t>تبصره 4 </a:t>
            </a:r>
          </a:p>
          <a:p>
            <a:pPr marL="0" indent="0" algn="justLow" rtl="1" eaLnBrk="1" hangingPunct="1">
              <a:lnSpc>
                <a:spcPct val="90000"/>
              </a:lnSpc>
              <a:buFont typeface="Wingdings 2" panose="05020102010507070707" pitchFamily="18" charset="2"/>
              <a:buNone/>
            </a:pPr>
            <a:r>
              <a:rPr lang="fa-IR" altLang="fa-IR" sz="2600" dirty="0">
                <a:cs typeface="B Nazanin" panose="00000400000000000000" pitchFamily="2" charset="-78"/>
              </a:rPr>
              <a:t>اعتبارات دريافتي موسسه از هر محل ممکن به سر جمع اعتبارات موسسه افزوده شده و در قالب مفاد اين آیین‏نامه قابل مصرف مي‏باشد.</a:t>
            </a:r>
            <a:endParaRPr lang="en-US" altLang="fa-IR" sz="2600" dirty="0">
              <a:cs typeface="B Nazanin" panose="00000400000000000000" pitchFamily="2" charset="-78"/>
            </a:endParaRPr>
          </a:p>
          <a:p>
            <a:pPr marL="609600" indent="-609600" algn="justLow" rtl="1" eaLnBrk="1" hangingPunct="1">
              <a:lnSpc>
                <a:spcPct val="90000"/>
              </a:lnSpc>
              <a:buFontTx/>
              <a:buNone/>
            </a:pPr>
            <a:endParaRPr lang="fa-IR" altLang="fa-IR" sz="2400" dirty="0">
              <a:cs typeface="B Nazanin" panose="00000400000000000000" pitchFamily="2" charset="-78"/>
            </a:endParaRPr>
          </a:p>
        </p:txBody>
      </p:sp>
      <p:sp>
        <p:nvSpPr>
          <p:cNvPr id="58372" name="AutoShape 4">
            <a:hlinkClick r:id="rId2" action="ppaction://hlinksldjump"/>
          </p:cNvPr>
          <p:cNvSpPr>
            <a:spLocks noChangeArrowheads="1"/>
          </p:cNvSpPr>
          <p:nvPr/>
        </p:nvSpPr>
        <p:spPr bwMode="auto">
          <a:xfrm>
            <a:off x="466725" y="6286642"/>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58373" name="AutoShape 5">
            <a:hlinkClick r:id="rId3" action="ppaction://hlinksldjump"/>
          </p:cNvPr>
          <p:cNvSpPr>
            <a:spLocks noChangeArrowheads="1"/>
          </p:cNvSpPr>
          <p:nvPr/>
        </p:nvSpPr>
        <p:spPr bwMode="auto">
          <a:xfrm>
            <a:off x="1475135" y="638132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52.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0" y="-10865"/>
            <a:ext cx="9144000" cy="765175"/>
          </a:xfr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چند نمونه از مصوبات هیات امنا</a:t>
            </a:r>
            <a:endParaRPr lang="en-US" altLang="fa-IR" dirty="0">
              <a:solidFill>
                <a:srgbClr val="7030A0"/>
              </a:solidFill>
            </a:endParaRPr>
          </a:p>
        </p:txBody>
      </p:sp>
      <p:sp>
        <p:nvSpPr>
          <p:cNvPr id="58371" name="Rectangle 3"/>
          <p:cNvSpPr>
            <a:spLocks noGrp="1" noChangeArrowheads="1"/>
          </p:cNvSpPr>
          <p:nvPr>
            <p:ph sz="quarter" idx="1"/>
          </p:nvPr>
        </p:nvSpPr>
        <p:spPr>
          <a:xfrm>
            <a:off x="466725" y="786607"/>
            <a:ext cx="8281739" cy="5256213"/>
          </a:xfrm>
        </p:spPr>
        <p:txBody>
          <a:bodyPr/>
          <a:lstStyle/>
          <a:p>
            <a:pPr marL="0" lvl="0" indent="0" algn="just" rtl="1">
              <a:buClr>
                <a:srgbClr val="D16349"/>
              </a:buClr>
              <a:buNone/>
            </a:pPr>
            <a:r>
              <a:rPr lang="fa-IR" sz="2600" dirty="0">
                <a:solidFill>
                  <a:prstClr val="black"/>
                </a:solidFill>
                <a:cs typeface="B Nazanin" panose="00000400000000000000" pitchFamily="2" charset="-78"/>
              </a:rPr>
              <a:t>به دانشگاه اجازه داده می‌شود جهت دوره‌های تکمیلی تخصصی «فلوشیپ» از ورودی‌های سال تحصیلی 1402-1401 بر اساس جدول پیوست و پس از تاییدیه معاونت آموزشی وزارت متبوع شهریه دریافت نماید.</a:t>
            </a:r>
          </a:p>
          <a:p>
            <a:pPr marL="609600" indent="-609600" algn="justLow" rtl="1" eaLnBrk="1" hangingPunct="1">
              <a:lnSpc>
                <a:spcPct val="90000"/>
              </a:lnSpc>
              <a:buFontTx/>
              <a:buNone/>
            </a:pPr>
            <a:endParaRPr lang="fa-IR" altLang="fa-IR" sz="2400" dirty="0">
              <a:cs typeface="B Nazanin" panose="00000400000000000000" pitchFamily="2" charset="-78"/>
            </a:endParaRPr>
          </a:p>
        </p:txBody>
      </p:sp>
      <p:sp>
        <p:nvSpPr>
          <p:cNvPr id="58372" name="AutoShape 4">
            <a:hlinkClick r:id="rId2" action="ppaction://hlinksldjump"/>
          </p:cNvPr>
          <p:cNvSpPr>
            <a:spLocks noChangeArrowheads="1"/>
          </p:cNvSpPr>
          <p:nvPr/>
        </p:nvSpPr>
        <p:spPr bwMode="auto">
          <a:xfrm>
            <a:off x="466725" y="6286642"/>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58373" name="AutoShape 5">
            <a:hlinkClick r:id="rId3" action="ppaction://hlinksldjump"/>
          </p:cNvPr>
          <p:cNvSpPr>
            <a:spLocks noChangeArrowheads="1"/>
          </p:cNvSpPr>
          <p:nvPr/>
        </p:nvSpPr>
        <p:spPr bwMode="auto">
          <a:xfrm>
            <a:off x="1475135" y="638132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endParaRPr>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t="5900" b="4851"/>
          <a:stretch/>
        </p:blipFill>
        <p:spPr>
          <a:xfrm>
            <a:off x="2519163" y="1989063"/>
            <a:ext cx="4986215" cy="4869160"/>
          </a:xfrm>
          <a:prstGeom prst="rect">
            <a:avLst/>
          </a:prstGeom>
        </p:spPr>
      </p:pic>
    </p:spTree>
    <p:extLst>
      <p:ext uri="{BB962C8B-B14F-4D97-AF65-F5344CB8AC3E}">
        <p14:creationId xmlns:p14="http://schemas.microsoft.com/office/powerpoint/2010/main" val="3668660413"/>
      </p:ext>
    </p:extLst>
  </p:cSld>
  <p:clrMapOvr>
    <a:masterClrMapping/>
  </p:clrMapOvr>
  <p:transition spd="med">
    <p:zoom/>
  </p:transition>
</p:sld>
</file>

<file path=ppt/slides/slide53.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13768"/>
            <a:ext cx="9144000" cy="765175"/>
          </a:xfr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20: افزايش درآمد و تامين مالي</a:t>
            </a:r>
            <a:endParaRPr lang="en-US" altLang="fa-IR" dirty="0">
              <a:solidFill>
                <a:srgbClr val="7030A0"/>
              </a:solidFill>
            </a:endParaRPr>
          </a:p>
        </p:txBody>
      </p:sp>
      <p:sp>
        <p:nvSpPr>
          <p:cNvPr id="59395" name="Rectangle 3"/>
          <p:cNvSpPr>
            <a:spLocks noGrp="1" noChangeArrowheads="1"/>
          </p:cNvSpPr>
          <p:nvPr>
            <p:ph sz="quarter" idx="1"/>
          </p:nvPr>
        </p:nvSpPr>
        <p:spPr>
          <a:xfrm>
            <a:off x="250825" y="1052513"/>
            <a:ext cx="8578850" cy="4959350"/>
          </a:xfrm>
        </p:spPr>
        <p:txBody>
          <a:bodyPr/>
          <a:lstStyle/>
          <a:p>
            <a:pPr marL="0" indent="23813" algn="justLow" rtl="1" eaLnBrk="1" hangingPunct="1">
              <a:lnSpc>
                <a:spcPct val="150000"/>
              </a:lnSpc>
              <a:buFontTx/>
              <a:buNone/>
            </a:pPr>
            <a:r>
              <a:rPr lang="fa-IR" altLang="fa-IR" sz="2600" dirty="0">
                <a:cs typeface="B Nazanin" panose="00000400000000000000" pitchFamily="2" charset="-78"/>
              </a:rPr>
              <a:t>موسسه مجاز است به منظور افزايش درآمدها و تأمين مالي و استفاده بهينه از اموال و دارائي‌ها </a:t>
            </a:r>
            <a:r>
              <a:rPr lang="fa-IR" altLang="fa-IR" sz="2600" dirty="0">
                <a:solidFill>
                  <a:srgbClr val="7030A0"/>
                </a:solidFill>
                <a:cs typeface="B Nazanin" panose="00000400000000000000" pitchFamily="2" charset="-78"/>
              </a:rPr>
              <a:t>نسبت به واگذاري، مشارکت، معاوضه يا فروش ظرفيت بلااستفاده از فضا، امکانات، اموال غيرمنقول، املاک و ابنيه خود و يا فعاليت‏هاي اقتصادي</a:t>
            </a:r>
            <a:r>
              <a:rPr lang="fa-IR" altLang="fa-IR" sz="2600" dirty="0">
                <a:cs typeface="B Nazanin" panose="00000400000000000000" pitchFamily="2" charset="-78"/>
              </a:rPr>
              <a:t> پس از بازاريابي مناسب (ملي و بين‏المللي) و بررسي صرفه و صلاح موسسه، </a:t>
            </a:r>
            <a:r>
              <a:rPr lang="fa-IR" altLang="fa-IR" sz="2600" dirty="0">
                <a:solidFill>
                  <a:srgbClr val="7030A0"/>
                </a:solidFill>
                <a:cs typeface="B Nazanin" panose="00000400000000000000" pitchFamily="2" charset="-78"/>
              </a:rPr>
              <a:t>از طريق بخش غير دولتي يا ديگر موسسات دولتي</a:t>
            </a:r>
            <a:r>
              <a:rPr lang="fa-IR" altLang="fa-IR" sz="2600" dirty="0">
                <a:cs typeface="B Nazanin" panose="00000400000000000000" pitchFamily="2" charset="-78"/>
              </a:rPr>
              <a:t> پس از کسب مجوز از هيأت امناء اقدام نمايد به نحوي که وظايف حاکميتي آن مخدوش نگردد. نحوه فروش و واگذاری و مشارکت براساس دستورالعملی که توسط کمیته‌های فنی و تخصصی موضوع ماده 105 این آیین نامه تهیه شده، می‌باشد.</a:t>
            </a:r>
            <a:endParaRPr lang="fa-IR" altLang="fa-IR" sz="2600" i="1" dirty="0">
              <a:cs typeface="B Nazanin" panose="00000400000000000000" pitchFamily="2" charset="-78"/>
            </a:endParaRPr>
          </a:p>
        </p:txBody>
      </p:sp>
      <p:sp>
        <p:nvSpPr>
          <p:cNvPr id="59396" name="AutoShape 4">
            <a:hlinkClick r:id="rId2" action="ppaction://hlinksldjump"/>
          </p:cNvPr>
          <p:cNvSpPr>
            <a:spLocks noChangeArrowheads="1"/>
          </p:cNvSpPr>
          <p:nvPr/>
        </p:nvSpPr>
        <p:spPr bwMode="auto">
          <a:xfrm>
            <a:off x="539552" y="5805264"/>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59397" name="AutoShape 5">
            <a:hlinkClick r:id="rId3" action="ppaction://hlinksldjump"/>
          </p:cNvPr>
          <p:cNvSpPr>
            <a:spLocks noChangeArrowheads="1"/>
          </p:cNvSpPr>
          <p:nvPr/>
        </p:nvSpPr>
        <p:spPr bwMode="auto">
          <a:xfrm>
            <a:off x="539552" y="6453336"/>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54.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40000"/>
            <a:lumOff val="6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10BD369-05C5-4022-BBE2-FF9270E837FC}"/>
              </a:ext>
            </a:extLst>
          </p:cNvPr>
          <p:cNvPicPr>
            <a:picLocks noChangeAspect="1"/>
          </p:cNvPicPr>
          <p:nvPr/>
        </p:nvPicPr>
        <p:blipFill>
          <a:blip r:embed="rId2"/>
          <a:stretch>
            <a:fillRect/>
          </a:stretch>
        </p:blipFill>
        <p:spPr>
          <a:xfrm>
            <a:off x="1187624" y="3260759"/>
            <a:ext cx="3600400" cy="2400266"/>
          </a:xfrm>
          <a:prstGeom prst="rect">
            <a:avLst/>
          </a:prstGeom>
          <a:ln>
            <a:noFill/>
          </a:ln>
          <a:effectLst>
            <a:softEdge rad="112500"/>
          </a:effectLst>
        </p:spPr>
      </p:pic>
      <p:sp>
        <p:nvSpPr>
          <p:cNvPr id="61442" name="Rectangle 2"/>
          <p:cNvSpPr>
            <a:spLocks noGrp="1" noChangeArrowheads="1"/>
          </p:cNvSpPr>
          <p:nvPr>
            <p:ph type="title"/>
          </p:nvPr>
        </p:nvSpPr>
        <p:spPr>
          <a:xfrm>
            <a:off x="0" y="2857"/>
            <a:ext cx="9144000" cy="765175"/>
          </a:xfr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22: تنظيم و تخصيص اعتبار</a:t>
            </a:r>
            <a:endParaRPr lang="en-US" altLang="fa-IR" dirty="0">
              <a:solidFill>
                <a:srgbClr val="7030A0"/>
              </a:solidFill>
            </a:endParaRPr>
          </a:p>
        </p:txBody>
      </p:sp>
      <p:sp>
        <p:nvSpPr>
          <p:cNvPr id="61443" name="Rectangle 3"/>
          <p:cNvSpPr>
            <a:spLocks noGrp="1" noChangeArrowheads="1"/>
          </p:cNvSpPr>
          <p:nvPr>
            <p:ph sz="quarter" idx="1"/>
          </p:nvPr>
        </p:nvSpPr>
        <p:spPr>
          <a:xfrm>
            <a:off x="250825" y="1341438"/>
            <a:ext cx="8578850" cy="4959350"/>
          </a:xfrm>
        </p:spPr>
        <p:txBody>
          <a:bodyPr/>
          <a:lstStyle/>
          <a:p>
            <a:pPr marL="0" indent="0" algn="justLow" rtl="1" eaLnBrk="1" hangingPunct="1">
              <a:lnSpc>
                <a:spcPct val="150000"/>
              </a:lnSpc>
              <a:buFontTx/>
              <a:buNone/>
              <a:tabLst>
                <a:tab pos="0" algn="l"/>
              </a:tabLst>
            </a:pPr>
            <a:r>
              <a:rPr lang="fa-IR" altLang="fa-IR" sz="2600" dirty="0">
                <a:cs typeface="B Nazanin" panose="00000400000000000000" pitchFamily="2" charset="-78"/>
              </a:rPr>
              <a:t>تنظيم و تخصيص اعتبار به واحدهاي اجرايي بر اساس </a:t>
            </a:r>
            <a:r>
              <a:rPr lang="fa-IR" altLang="fa-IR" sz="2600" dirty="0">
                <a:solidFill>
                  <a:schemeClr val="accent6">
                    <a:lumMod val="50000"/>
                  </a:schemeClr>
                </a:solidFill>
                <a:highlight>
                  <a:srgbClr val="FFFF00"/>
                </a:highlight>
                <a:cs typeface="B Nazanin" panose="00000400000000000000" pitchFamily="2" charset="-78"/>
              </a:rPr>
              <a:t>تفاهم‏نامه داخلی </a:t>
            </a:r>
            <a:r>
              <a:rPr lang="fa-IR" altLang="fa-IR" sz="2600" dirty="0">
                <a:cs typeface="B Nazanin" panose="00000400000000000000" pitchFamily="2" charset="-78"/>
              </a:rPr>
              <a:t>و بر مبناي قيمت تمام شده خدمات و منطبق بر سیاست‏های مالی </a:t>
            </a:r>
            <a:r>
              <a:rPr lang="fa-IR" altLang="fa-IR" sz="2600" dirty="0">
                <a:solidFill>
                  <a:schemeClr val="accent6">
                    <a:lumMod val="50000"/>
                  </a:schemeClr>
                </a:solidFill>
                <a:cs typeface="B Nazanin" panose="00000400000000000000" pitchFamily="2" charset="-78"/>
              </a:rPr>
              <a:t>متناسب با عملکرد، حجم عملیات و ارائه خدمات مرتبط و به تناسب حق‏السهم آن‏ها </a:t>
            </a:r>
            <a:r>
              <a:rPr lang="fa-IR" altLang="fa-IR" sz="2600" dirty="0">
                <a:cs typeface="B Nazanin" panose="00000400000000000000" pitchFamily="2" charset="-78"/>
              </a:rPr>
              <a:t>از کل اعتبارات موسسه خواهد بود.</a:t>
            </a:r>
            <a:endParaRPr lang="fa-IR" altLang="fa-IR" sz="2600" i="1" dirty="0">
              <a:cs typeface="B Nazanin" panose="00000400000000000000" pitchFamily="2" charset="-78"/>
            </a:endParaRPr>
          </a:p>
        </p:txBody>
      </p:sp>
      <p:sp>
        <p:nvSpPr>
          <p:cNvPr id="61444" name="AutoShape 4">
            <a:hlinkClick r:id="rId3"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61445" name="AutoShape 5">
            <a:hlinkClick r:id="rId4"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55.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13768"/>
            <a:ext cx="9144000" cy="765175"/>
          </a:xfr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24: تخصيص منابع به واحدهاي اجرايي تابعه</a:t>
            </a:r>
            <a:endParaRPr lang="en-US" altLang="fa-IR" dirty="0">
              <a:solidFill>
                <a:srgbClr val="7030A0"/>
              </a:solidFill>
            </a:endParaRPr>
          </a:p>
        </p:txBody>
      </p:sp>
      <p:sp>
        <p:nvSpPr>
          <p:cNvPr id="63491" name="Rectangle 3"/>
          <p:cNvSpPr>
            <a:spLocks noGrp="1" noChangeArrowheads="1"/>
          </p:cNvSpPr>
          <p:nvPr>
            <p:ph sz="quarter" idx="1"/>
          </p:nvPr>
        </p:nvSpPr>
        <p:spPr>
          <a:xfrm>
            <a:off x="282575" y="822845"/>
            <a:ext cx="8578850" cy="4959350"/>
          </a:xfrm>
        </p:spPr>
        <p:txBody>
          <a:bodyPr/>
          <a:lstStyle/>
          <a:p>
            <a:pPr marL="0" indent="0" algn="justLow" rtl="1" eaLnBrk="1" hangingPunct="1">
              <a:lnSpc>
                <a:spcPct val="150000"/>
              </a:lnSpc>
              <a:buFontTx/>
              <a:buNone/>
            </a:pPr>
            <a:r>
              <a:rPr lang="fa-IR" altLang="fa-IR" sz="2600" dirty="0">
                <a:cs typeface="B Nazanin" panose="00000400000000000000" pitchFamily="2" charset="-78"/>
              </a:rPr>
              <a:t>تخصيص منابع به واحدهاي اجرايي بر اساس سياست‏های مالی موسسه و تفاهم‏نامه‏های داخلی منعقده </a:t>
            </a:r>
            <a:r>
              <a:rPr lang="fa-IR" altLang="fa-IR" sz="2600" dirty="0">
                <a:solidFill>
                  <a:srgbClr val="00B0F0"/>
                </a:solidFill>
                <a:cs typeface="B Nazanin" panose="00000400000000000000" pitchFamily="2" charset="-78"/>
              </a:rPr>
              <a:t>بر مبناي درآمدهاي وصولي، تعهد شده و تخصيص منابع اعلام شده از محل منابع عمومي دولت و ساير منابع </a:t>
            </a:r>
            <a:r>
              <a:rPr lang="fa-IR" altLang="fa-IR" sz="2600" dirty="0">
                <a:cs typeface="B Nazanin" panose="00000400000000000000" pitchFamily="2" charset="-78"/>
              </a:rPr>
              <a:t>و </a:t>
            </a:r>
            <a:r>
              <a:rPr lang="fa-IR" altLang="fa-IR" sz="2600" dirty="0">
                <a:solidFill>
                  <a:srgbClr val="00B0F0"/>
                </a:solidFill>
                <a:cs typeface="B Nazanin" panose="00000400000000000000" pitchFamily="2" charset="-78"/>
              </a:rPr>
              <a:t>همچنين مفاد بودجه تفصيلي در راستاي اهداف عملیاتی موسسه</a:t>
            </a:r>
            <a:r>
              <a:rPr lang="fa-IR" altLang="fa-IR" sz="2600" dirty="0">
                <a:cs typeface="B Nazanin" panose="00000400000000000000" pitchFamily="2" charset="-78"/>
              </a:rPr>
              <a:t> توسط </a:t>
            </a:r>
            <a:r>
              <a:rPr lang="fa-IR" altLang="fa-IR" sz="2600" dirty="0">
                <a:solidFill>
                  <a:srgbClr val="00B0F0"/>
                </a:solidFill>
                <a:cs typeface="B Nazanin" panose="00000400000000000000" pitchFamily="2" charset="-78"/>
              </a:rPr>
              <a:t>کميته‏اي مرکب از رييس موسسه، معاون پشتيباني، مدير امور مالي (خزانه دار)، مدير بودجه </a:t>
            </a:r>
            <a:r>
              <a:rPr lang="fa-IR" altLang="fa-IR" sz="2600" dirty="0">
                <a:cs typeface="B Nazanin" panose="00000400000000000000" pitchFamily="2" charset="-78"/>
              </a:rPr>
              <a:t>با توجه به عملکرد واحدها تعيين و توسط معاون پشتيباني ابلاغ مي‏گردد. واحدهاي اجرايي موظفند بر اساس برنامه و اعتبارات تخصيص يافته اقدام نمايند و </a:t>
            </a:r>
            <a:r>
              <a:rPr lang="fa-IR" altLang="fa-IR" sz="2600" dirty="0">
                <a:solidFill>
                  <a:srgbClr val="00B0F0"/>
                </a:solidFill>
                <a:cs typeface="B Nazanin" panose="00000400000000000000" pitchFamily="2" charset="-78"/>
              </a:rPr>
              <a:t>رييس واحد اجرايي در اين مورد در مقابل رييس موسسه و سایر مراجع ذی‏ربط شخصاً مسئول خواهد بود</a:t>
            </a:r>
            <a:r>
              <a:rPr lang="fa-IR" altLang="fa-IR" sz="2600" dirty="0">
                <a:cs typeface="B Nazanin" panose="00000400000000000000" pitchFamily="2" charset="-78"/>
              </a:rPr>
              <a:t>.</a:t>
            </a:r>
            <a:endParaRPr lang="fa-IR" altLang="fa-IR" sz="2600" i="1" dirty="0">
              <a:cs typeface="B Nazanin" panose="00000400000000000000" pitchFamily="2" charset="-78"/>
            </a:endParaRPr>
          </a:p>
        </p:txBody>
      </p:sp>
      <p:sp>
        <p:nvSpPr>
          <p:cNvPr id="63492"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63493"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68425" y="2743200"/>
            <a:ext cx="6480175" cy="1673225"/>
          </a:xfrm>
        </p:spPr>
        <p:txBody>
          <a:bodyPr/>
          <a:lstStyle/>
          <a:p>
            <a:pPr rtl="1" eaLnBrk="1" hangingPunct="1">
              <a:defRPr/>
            </a:pPr>
            <a:r>
              <a:rPr lang="fa-IR" sz="5400" dirty="0">
                <a:ln>
                  <a:solidFill>
                    <a:srgbClr val="00B050"/>
                  </a:solidFill>
                </a:ln>
                <a:cs typeface="B Titr" panose="00000700000000000000" pitchFamily="2" charset="-78"/>
              </a:rPr>
              <a:t>پرداخت‌ها و هزينه‌ها</a:t>
            </a:r>
            <a:endParaRPr lang="en-US" sz="5400" dirty="0">
              <a:ln>
                <a:solidFill>
                  <a:srgbClr val="00B050"/>
                </a:solidFill>
              </a:ln>
              <a:cs typeface="B Titr" panose="00000700000000000000" pitchFamily="2" charset="-78"/>
            </a:endParaRPr>
          </a:p>
        </p:txBody>
      </p:sp>
      <p:sp>
        <p:nvSpPr>
          <p:cNvPr id="68611" name="Title 2"/>
          <p:cNvSpPr>
            <a:spLocks noGrp="1"/>
          </p:cNvSpPr>
          <p:nvPr>
            <p:ph type="title"/>
          </p:nvPr>
        </p:nvSpPr>
        <p:spPr/>
        <p:txBody>
          <a:bodyPr/>
          <a:lstStyle/>
          <a:p>
            <a:pPr rtl="1"/>
            <a:r>
              <a:rPr lang="fa-IR" altLang="fa-IR" b="1" dirty="0">
                <a:cs typeface="B Nazanin" panose="00000400000000000000" pitchFamily="2" charset="-78"/>
              </a:rPr>
              <a:t>فصل سوم</a:t>
            </a:r>
            <a:endParaRPr lang="fa-IR" altLang="fa-IR" dirty="0">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4211638" y="5157788"/>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فهرست اصلي</a:t>
            </a:r>
            <a:endParaRPr lang="en-US" dirty="0">
              <a:solidFill>
                <a:srgbClr val="FF0000"/>
              </a:solidFill>
              <a:cs typeface="B Badr" pitchFamily="2" charset="-78"/>
            </a:endParaRPr>
          </a:p>
        </p:txBody>
      </p:sp>
      <p:sp>
        <p:nvSpPr>
          <p:cNvPr id="6" name="AutoShape 6">
            <a:hlinkClick r:id="rId3" action="ppaction://hlinksldjump"/>
          </p:cNvPr>
          <p:cNvSpPr>
            <a:spLocks noChangeArrowheads="1"/>
          </p:cNvSpPr>
          <p:nvPr/>
        </p:nvSpPr>
        <p:spPr bwMode="auto">
          <a:xfrm>
            <a:off x="611188" y="5949950"/>
            <a:ext cx="719137" cy="287338"/>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ادامه</a:t>
            </a:r>
            <a:endParaRPr lang="en-US" dirty="0">
              <a:solidFill>
                <a:srgbClr val="FF0000"/>
              </a:solidFill>
              <a:cs typeface="B Badr" pitchFamily="2" charset="-78"/>
            </a:endParaRPr>
          </a:p>
        </p:txBody>
      </p:sp>
    </p:spTree>
  </p:cSld>
  <p:clrMapOvr>
    <a:masterClrMapping/>
  </p:clrMapOvr>
  <p:transition spd="med">
    <p:zoom/>
  </p:transition>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69634" name="Title 4"/>
          <p:cNvSpPr>
            <a:spLocks noGrp="1"/>
          </p:cNvSpPr>
          <p:nvPr>
            <p:ph type="title"/>
          </p:nvPr>
        </p:nvSpPr>
        <p:spPr>
          <a:xfrm>
            <a:off x="0" y="27892"/>
            <a:ext cx="9143999" cy="986521"/>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rtl="1"/>
            <a:r>
              <a:rPr lang="fa-IR" altLang="fa-IR" sz="3600" dirty="0">
                <a:solidFill>
                  <a:srgbClr val="7030A0"/>
                </a:solidFill>
              </a:rPr>
              <a:t>فصل سوم: پرداخت‏ها و هزينه‏ها</a:t>
            </a:r>
          </a:p>
        </p:txBody>
      </p:sp>
      <p:sp>
        <p:nvSpPr>
          <p:cNvPr id="69635" name="Content Placeholder 5"/>
          <p:cNvSpPr>
            <a:spLocks noGrp="1"/>
          </p:cNvSpPr>
          <p:nvPr>
            <p:ph sz="half" idx="1"/>
          </p:nvPr>
        </p:nvSpPr>
        <p:spPr>
          <a:xfrm>
            <a:off x="107504" y="1483766"/>
            <a:ext cx="4464496" cy="4681538"/>
          </a:xfrm>
        </p:spPr>
        <p:txBody>
          <a:bodyPr/>
          <a:lstStyle/>
          <a:p>
            <a:pPr marL="0" indent="0" algn="r" rtl="1" eaLnBrk="1" hangingPunct="1">
              <a:lnSpc>
                <a:spcPct val="80000"/>
              </a:lnSpc>
              <a:buNone/>
            </a:pPr>
            <a:r>
              <a:rPr lang="fa-IR" altLang="fa-IR" sz="2000" b="1" dirty="0">
                <a:solidFill>
                  <a:srgbClr val="003366"/>
                </a:solidFill>
                <a:cs typeface="B Nazanin" panose="00000400000000000000" pitchFamily="2" charset="-78"/>
                <a:hlinkClick r:id="rId2" action="ppaction://hlinksldjump"/>
              </a:rPr>
              <a:t>ماده 43: درخواست وجه </a:t>
            </a:r>
            <a:endParaRPr lang="fa-IR" altLang="fa-IR" sz="2000" b="1" dirty="0">
              <a:solidFill>
                <a:srgbClr val="003366"/>
              </a:solidFill>
              <a:cs typeface="B Nazanin" panose="00000400000000000000" pitchFamily="2" charset="-78"/>
            </a:endParaRPr>
          </a:p>
          <a:p>
            <a:pPr marL="0" indent="0" algn="r" rtl="1">
              <a:lnSpc>
                <a:spcPct val="80000"/>
              </a:lnSpc>
              <a:buNone/>
            </a:pPr>
            <a:r>
              <a:rPr lang="fa-IR" altLang="fa-IR" sz="2000" b="1" dirty="0">
                <a:solidFill>
                  <a:srgbClr val="003366"/>
                </a:solidFill>
                <a:cs typeface="B Nazanin" panose="00000400000000000000" pitchFamily="2" charset="-78"/>
                <a:hlinkClick r:id="rId3" action="ppaction://hlinksldjump"/>
              </a:rPr>
              <a:t>ماده 44: مسئوليت تشخيص و ...</a:t>
            </a:r>
            <a:endParaRPr lang="fa-IR" altLang="fa-IR" sz="2000" b="1" dirty="0">
              <a:solidFill>
                <a:srgbClr val="003366"/>
              </a:solidFill>
              <a:cs typeface="B Nazanin" panose="00000400000000000000" pitchFamily="2" charset="-78"/>
              <a:hlinkClick r:id="rId4" action="ppaction://hlinksldjump"/>
            </a:endParaRPr>
          </a:p>
          <a:p>
            <a:pPr marL="0" indent="0" algn="r" rtl="1">
              <a:lnSpc>
                <a:spcPct val="80000"/>
              </a:lnSpc>
              <a:buNone/>
            </a:pPr>
            <a:r>
              <a:rPr lang="fa-IR" altLang="fa-IR" sz="2000" b="1" dirty="0">
                <a:solidFill>
                  <a:srgbClr val="003366"/>
                </a:solidFill>
                <a:cs typeface="B Nazanin" panose="00000400000000000000" pitchFamily="2" charset="-78"/>
                <a:hlinkClick r:id="rId5" action="ppaction://hlinksldjump"/>
              </a:rPr>
              <a:t>ماده 45: مدارك مثبته</a:t>
            </a:r>
            <a:endParaRPr lang="fa-IR" altLang="fa-IR" sz="2000" b="1" dirty="0">
              <a:solidFill>
                <a:srgbClr val="003366"/>
              </a:solidFill>
              <a:cs typeface="B Nazanin" panose="00000400000000000000" pitchFamily="2" charset="-78"/>
              <a:hlinkClick r:id="rId4" action="ppaction://hlinksldjump"/>
            </a:endParaRPr>
          </a:p>
          <a:p>
            <a:pPr marL="0" indent="0" algn="r" rtl="1">
              <a:lnSpc>
                <a:spcPct val="80000"/>
              </a:lnSpc>
              <a:buNone/>
            </a:pPr>
            <a:r>
              <a:rPr lang="fa-IR" altLang="fa-IR" sz="2000" b="1" dirty="0">
                <a:solidFill>
                  <a:srgbClr val="003366"/>
                </a:solidFill>
                <a:cs typeface="B Nazanin" panose="00000400000000000000" pitchFamily="2" charset="-78"/>
                <a:hlinkClick r:id="rId6" action="ppaction://hlinksldjump"/>
              </a:rPr>
              <a:t>ماده 46: مشاركت مردمي </a:t>
            </a:r>
            <a:endParaRPr lang="fa-IR" altLang="fa-IR" sz="2000" b="1" dirty="0">
              <a:solidFill>
                <a:srgbClr val="003366"/>
              </a:solidFill>
              <a:cs typeface="B Nazanin" panose="00000400000000000000" pitchFamily="2" charset="-78"/>
              <a:hlinkClick r:id="rId4" action="ppaction://hlinksldjump"/>
            </a:endParaRPr>
          </a:p>
          <a:p>
            <a:pPr marL="0" indent="0" algn="r" rtl="1">
              <a:lnSpc>
                <a:spcPct val="80000"/>
              </a:lnSpc>
              <a:buNone/>
            </a:pPr>
            <a:r>
              <a:rPr lang="fa-IR" altLang="fa-IR" sz="2000" b="1" dirty="0">
                <a:solidFill>
                  <a:srgbClr val="003366"/>
                </a:solidFill>
                <a:cs typeface="B Nazanin" panose="00000400000000000000" pitchFamily="2" charset="-78"/>
                <a:hlinkClick r:id="rId7" action="ppaction://hlinksldjump"/>
              </a:rPr>
              <a:t>ماده 47: پرداخت كمك يا ...</a:t>
            </a:r>
            <a:endParaRPr lang="fa-IR" altLang="fa-IR" sz="2000" b="1" dirty="0">
              <a:solidFill>
                <a:srgbClr val="003366"/>
              </a:solidFill>
              <a:cs typeface="B Nazanin" panose="00000400000000000000" pitchFamily="2" charset="-78"/>
              <a:hlinkClick r:id="rId4" action="ppaction://hlinksldjump"/>
            </a:endParaRPr>
          </a:p>
          <a:p>
            <a:pPr marL="0" indent="0" algn="r" rtl="1">
              <a:lnSpc>
                <a:spcPct val="80000"/>
              </a:lnSpc>
              <a:buNone/>
            </a:pPr>
            <a:r>
              <a:rPr lang="fa-IR" altLang="fa-IR" sz="2000" b="1" dirty="0">
                <a:solidFill>
                  <a:srgbClr val="003366"/>
                </a:solidFill>
                <a:cs typeface="B Nazanin" panose="00000400000000000000" pitchFamily="2" charset="-78"/>
                <a:hlinkClick r:id="rId8" action="ppaction://hlinksldjump"/>
              </a:rPr>
              <a:t>ماده 48: رفع احتياجات سال بعد</a:t>
            </a:r>
            <a:endParaRPr lang="fa-IR" altLang="fa-IR" sz="2000" b="1" dirty="0">
              <a:solidFill>
                <a:srgbClr val="003366"/>
              </a:solidFill>
              <a:cs typeface="B Nazanin" panose="00000400000000000000" pitchFamily="2" charset="-78"/>
              <a:hlinkClick r:id="rId4" action="ppaction://hlinksldjump"/>
            </a:endParaRPr>
          </a:p>
          <a:p>
            <a:pPr marL="0" indent="0" algn="r" rtl="1">
              <a:lnSpc>
                <a:spcPct val="80000"/>
              </a:lnSpc>
              <a:buNone/>
            </a:pPr>
            <a:r>
              <a:rPr lang="fa-IR" altLang="fa-IR" sz="2000" b="1" dirty="0">
                <a:solidFill>
                  <a:srgbClr val="003366"/>
                </a:solidFill>
                <a:cs typeface="B Nazanin" panose="00000400000000000000" pitchFamily="2" charset="-78"/>
                <a:hlinkClick r:id="rId9" action="ppaction://hlinksldjump"/>
              </a:rPr>
              <a:t>ماده 49: كسري و اضافات </a:t>
            </a:r>
            <a:endParaRPr lang="fa-IR" altLang="fa-IR" sz="2000" b="1" dirty="0">
              <a:solidFill>
                <a:srgbClr val="003366"/>
              </a:solidFill>
              <a:cs typeface="B Nazanin" panose="00000400000000000000" pitchFamily="2" charset="-78"/>
              <a:hlinkClick r:id="rId4" action="ppaction://hlinksldjump"/>
            </a:endParaRPr>
          </a:p>
          <a:p>
            <a:pPr marL="0" indent="0" algn="r" rtl="1">
              <a:lnSpc>
                <a:spcPct val="80000"/>
              </a:lnSpc>
              <a:buNone/>
            </a:pPr>
            <a:r>
              <a:rPr lang="fa-IR" altLang="fa-IR" sz="2000" b="1" dirty="0">
                <a:solidFill>
                  <a:srgbClr val="003366"/>
                </a:solidFill>
                <a:cs typeface="B Nazanin" panose="00000400000000000000" pitchFamily="2" charset="-78"/>
                <a:hlinkClick r:id="rId10" action="ppaction://hlinksldjump"/>
              </a:rPr>
              <a:t>ماده 50: خريدهايي كه از سال مالي تجاوز مي‌كنند</a:t>
            </a:r>
            <a:endParaRPr lang="fa-IR" altLang="fa-IR" sz="2000" b="1" dirty="0">
              <a:solidFill>
                <a:srgbClr val="003366"/>
              </a:solidFill>
              <a:cs typeface="B Nazanin" panose="00000400000000000000" pitchFamily="2" charset="-78"/>
              <a:hlinkClick r:id="rId4" action="ppaction://hlinksldjump"/>
            </a:endParaRPr>
          </a:p>
          <a:p>
            <a:pPr marL="0" indent="0" algn="r" rtl="1">
              <a:lnSpc>
                <a:spcPct val="80000"/>
              </a:lnSpc>
              <a:buNone/>
            </a:pPr>
            <a:r>
              <a:rPr lang="fa-IR" altLang="fa-IR" sz="2000" b="1" dirty="0">
                <a:solidFill>
                  <a:srgbClr val="003366"/>
                </a:solidFill>
                <a:cs typeface="B Nazanin" panose="00000400000000000000" pitchFamily="2" charset="-78"/>
                <a:hlinkClick r:id="rId11" action="ppaction://hlinksldjump"/>
              </a:rPr>
              <a:t>ماده 51: اعتبار مصوب </a:t>
            </a:r>
            <a:endParaRPr lang="fa-IR" altLang="fa-IR" sz="2000" b="1" dirty="0">
              <a:solidFill>
                <a:srgbClr val="003366"/>
              </a:solidFill>
              <a:cs typeface="B Nazanin" panose="00000400000000000000" pitchFamily="2" charset="-78"/>
              <a:hlinkClick r:id="rId4" action="ppaction://hlinksldjump"/>
            </a:endParaRPr>
          </a:p>
          <a:p>
            <a:pPr marL="0" indent="0" algn="r" rtl="1">
              <a:lnSpc>
                <a:spcPct val="80000"/>
              </a:lnSpc>
              <a:buNone/>
            </a:pPr>
            <a:r>
              <a:rPr lang="fa-IR" altLang="fa-IR" sz="2000" b="1" dirty="0">
                <a:solidFill>
                  <a:srgbClr val="003366"/>
                </a:solidFill>
                <a:cs typeface="B Nazanin" panose="00000400000000000000" pitchFamily="2" charset="-78"/>
                <a:hlinkClick r:id="rId12" action="ppaction://hlinksldjump"/>
              </a:rPr>
              <a:t>ماده 52: برنامه استراتژيك و عملياتي </a:t>
            </a:r>
            <a:endParaRPr lang="fa-IR" altLang="fa-IR" sz="2000" b="1" dirty="0">
              <a:solidFill>
                <a:srgbClr val="003366"/>
              </a:solidFill>
              <a:cs typeface="B Nazanin" panose="00000400000000000000" pitchFamily="2" charset="-78"/>
              <a:hlinkClick r:id="rId4" action="ppaction://hlinksldjump"/>
            </a:endParaRPr>
          </a:p>
          <a:p>
            <a:pPr marL="0" indent="0" algn="r" rtl="1">
              <a:lnSpc>
                <a:spcPct val="80000"/>
              </a:lnSpc>
              <a:buNone/>
            </a:pPr>
            <a:r>
              <a:rPr lang="fa-IR" altLang="fa-IR" sz="2000" b="1" dirty="0">
                <a:solidFill>
                  <a:srgbClr val="003366"/>
                </a:solidFill>
                <a:cs typeface="B Nazanin" panose="00000400000000000000" pitchFamily="2" charset="-78"/>
                <a:hlinkClick r:id="rId13" action="ppaction://hlinksldjump"/>
              </a:rPr>
              <a:t>ماده 53: كارپرداز</a:t>
            </a:r>
            <a:endParaRPr lang="fa-IR" altLang="fa-IR" sz="2000" b="1" dirty="0">
              <a:solidFill>
                <a:srgbClr val="003366"/>
              </a:solidFill>
              <a:cs typeface="B Nazanin" panose="00000400000000000000" pitchFamily="2" charset="-78"/>
              <a:hlinkClick r:id="rId4" action="ppaction://hlinksldjump"/>
            </a:endParaRPr>
          </a:p>
          <a:p>
            <a:pPr marL="0" indent="0" algn="r" rtl="1">
              <a:lnSpc>
                <a:spcPct val="80000"/>
              </a:lnSpc>
              <a:buNone/>
            </a:pPr>
            <a:r>
              <a:rPr lang="fa-IR" altLang="fa-IR" sz="2000" b="1" dirty="0">
                <a:solidFill>
                  <a:srgbClr val="003366"/>
                </a:solidFill>
                <a:cs typeface="B Nazanin" panose="00000400000000000000" pitchFamily="2" charset="-78"/>
                <a:hlinkClick r:id="rId14" action="ppaction://hlinksldjump"/>
              </a:rPr>
              <a:t>ماده 54: ديون</a:t>
            </a:r>
            <a:endParaRPr lang="fa-IR" altLang="fa-IR" sz="2000" b="1" dirty="0">
              <a:solidFill>
                <a:srgbClr val="003366"/>
              </a:solidFill>
              <a:cs typeface="B Nazanin" panose="00000400000000000000" pitchFamily="2" charset="-78"/>
              <a:hlinkClick r:id="rId4" action="ppaction://hlinksldjump"/>
            </a:endParaRPr>
          </a:p>
        </p:txBody>
      </p:sp>
      <p:sp>
        <p:nvSpPr>
          <p:cNvPr id="69636" name="Content Placeholder 6"/>
          <p:cNvSpPr>
            <a:spLocks noGrp="1"/>
          </p:cNvSpPr>
          <p:nvPr>
            <p:ph sz="half" idx="2"/>
          </p:nvPr>
        </p:nvSpPr>
        <p:spPr>
          <a:xfrm>
            <a:off x="4800600" y="1371600"/>
            <a:ext cx="4038600" cy="4681538"/>
          </a:xfrm>
        </p:spPr>
        <p:txBody>
          <a:bodyPr/>
          <a:lstStyle/>
          <a:p>
            <a:pPr marL="0" indent="0" algn="r" rtl="1" eaLnBrk="1" hangingPunct="1">
              <a:lnSpc>
                <a:spcPct val="90000"/>
              </a:lnSpc>
              <a:buNone/>
            </a:pPr>
            <a:r>
              <a:rPr lang="fa-IR" altLang="fa-IR" sz="2000" b="1" dirty="0">
                <a:solidFill>
                  <a:srgbClr val="003366"/>
                </a:solidFill>
                <a:cs typeface="B Nazanin" panose="00000400000000000000" pitchFamily="2" charset="-78"/>
                <a:hlinkClick r:id="rId15" action="ppaction://hlinksldjump"/>
              </a:rPr>
              <a:t>ماده  29 : اعتبار</a:t>
            </a:r>
            <a:endParaRPr lang="fa-IR" altLang="fa-IR" sz="2000" b="1" dirty="0">
              <a:solidFill>
                <a:srgbClr val="003366"/>
              </a:solidFill>
              <a:cs typeface="B Nazanin" panose="00000400000000000000" pitchFamily="2" charset="-78"/>
            </a:endParaRPr>
          </a:p>
          <a:p>
            <a:pPr marL="0" indent="0" algn="r" rtl="1" eaLnBrk="1" hangingPunct="1">
              <a:lnSpc>
                <a:spcPct val="90000"/>
              </a:lnSpc>
              <a:buNone/>
            </a:pPr>
            <a:r>
              <a:rPr lang="fa-IR" altLang="fa-IR" sz="2000" b="1" dirty="0">
                <a:solidFill>
                  <a:srgbClr val="003366"/>
                </a:solidFill>
                <a:cs typeface="B Nazanin" panose="00000400000000000000" pitchFamily="2" charset="-78"/>
                <a:hlinkClick r:id="rId16" action="ppaction://hlinksldjump"/>
              </a:rPr>
              <a:t>ماده 30 : دستور پرداخت‌ها</a:t>
            </a:r>
            <a:endParaRPr lang="fa-IR" altLang="fa-IR" sz="2000" b="1" dirty="0">
              <a:solidFill>
                <a:srgbClr val="003366"/>
              </a:solidFill>
              <a:cs typeface="B Nazanin" panose="00000400000000000000" pitchFamily="2" charset="-78"/>
            </a:endParaRPr>
          </a:p>
          <a:p>
            <a:pPr marL="0" indent="0" algn="r" rtl="1" eaLnBrk="1" hangingPunct="1">
              <a:lnSpc>
                <a:spcPct val="90000"/>
              </a:lnSpc>
              <a:buNone/>
            </a:pPr>
            <a:r>
              <a:rPr lang="fa-IR" altLang="fa-IR" sz="2000" b="1" dirty="0">
                <a:solidFill>
                  <a:srgbClr val="003366"/>
                </a:solidFill>
                <a:cs typeface="B Nazanin" panose="00000400000000000000" pitchFamily="2" charset="-78"/>
                <a:hlinkClick r:id="rId17" action="ppaction://hlinksldjump"/>
              </a:rPr>
              <a:t>ماده 31 : پرداخت‌هاي موسسه </a:t>
            </a:r>
            <a:endParaRPr lang="fa-IR" altLang="fa-IR" sz="2000" b="1" dirty="0">
              <a:solidFill>
                <a:srgbClr val="003366"/>
              </a:solidFill>
              <a:cs typeface="B Nazanin" panose="00000400000000000000" pitchFamily="2" charset="-78"/>
            </a:endParaRPr>
          </a:p>
          <a:p>
            <a:pPr marL="0" indent="0" algn="r" rtl="1" eaLnBrk="1" hangingPunct="1">
              <a:lnSpc>
                <a:spcPct val="90000"/>
              </a:lnSpc>
              <a:buNone/>
            </a:pPr>
            <a:r>
              <a:rPr lang="fa-IR" altLang="fa-IR" sz="2000" b="1" dirty="0">
                <a:solidFill>
                  <a:srgbClr val="003366"/>
                </a:solidFill>
                <a:cs typeface="B Nazanin" panose="00000400000000000000" pitchFamily="2" charset="-78"/>
                <a:hlinkClick r:id="rId18" action="ppaction://hlinksldjump"/>
              </a:rPr>
              <a:t>ماده 32 : تنخواه گردان حسابداري </a:t>
            </a:r>
            <a:endParaRPr lang="fa-IR" altLang="fa-IR" sz="2000" b="1" dirty="0">
              <a:solidFill>
                <a:srgbClr val="003366"/>
              </a:solidFill>
              <a:cs typeface="B Nazanin" panose="00000400000000000000" pitchFamily="2" charset="-78"/>
            </a:endParaRPr>
          </a:p>
          <a:p>
            <a:pPr marL="0" indent="0" algn="r" rtl="1" eaLnBrk="1" hangingPunct="1">
              <a:lnSpc>
                <a:spcPct val="90000"/>
              </a:lnSpc>
              <a:buNone/>
            </a:pPr>
            <a:r>
              <a:rPr lang="fa-IR" altLang="fa-IR" sz="2000" b="1" dirty="0">
                <a:solidFill>
                  <a:srgbClr val="FFC000"/>
                </a:solidFill>
                <a:cs typeface="B Nazanin" panose="00000400000000000000" pitchFamily="2" charset="-78"/>
                <a:hlinkClick r:id="rId19" action="ppaction://hlinksldjump"/>
              </a:rPr>
              <a:t>ماده 33 : تنخواه گردان پرداخت</a:t>
            </a:r>
            <a:endParaRPr lang="fa-IR" altLang="fa-IR" sz="2000" b="1" dirty="0">
              <a:solidFill>
                <a:srgbClr val="FFC000"/>
              </a:solidFill>
              <a:cs typeface="B Nazanin" panose="00000400000000000000" pitchFamily="2" charset="-78"/>
            </a:endParaRPr>
          </a:p>
          <a:p>
            <a:pPr marL="0" indent="0" algn="r" rtl="1" eaLnBrk="1" hangingPunct="1">
              <a:lnSpc>
                <a:spcPct val="90000"/>
              </a:lnSpc>
              <a:buNone/>
            </a:pPr>
            <a:r>
              <a:rPr lang="fa-IR" altLang="fa-IR" sz="2000" b="1" dirty="0">
                <a:solidFill>
                  <a:srgbClr val="003366"/>
                </a:solidFill>
                <a:cs typeface="B Nazanin" panose="00000400000000000000" pitchFamily="2" charset="-78"/>
                <a:hlinkClick r:id="rId20" action="ppaction://hlinksldjump"/>
              </a:rPr>
              <a:t>ماده 34 : پيش پرداخت </a:t>
            </a:r>
            <a:endParaRPr lang="fa-IR" altLang="fa-IR" sz="2000" b="1" dirty="0">
              <a:solidFill>
                <a:srgbClr val="003366"/>
              </a:solidFill>
              <a:cs typeface="B Nazanin" panose="00000400000000000000" pitchFamily="2" charset="-78"/>
            </a:endParaRPr>
          </a:p>
          <a:p>
            <a:pPr marL="0" indent="0" algn="r" rtl="1" eaLnBrk="1" hangingPunct="1">
              <a:lnSpc>
                <a:spcPct val="90000"/>
              </a:lnSpc>
              <a:buNone/>
            </a:pPr>
            <a:r>
              <a:rPr lang="fa-IR" altLang="fa-IR" sz="2000" b="1" dirty="0">
                <a:solidFill>
                  <a:srgbClr val="003366"/>
                </a:solidFill>
                <a:cs typeface="B Nazanin" panose="00000400000000000000" pitchFamily="2" charset="-78"/>
                <a:hlinkClick r:id="rId21" action="ppaction://hlinksldjump"/>
              </a:rPr>
              <a:t>ماده 35 : علي الحساب </a:t>
            </a:r>
            <a:endParaRPr lang="fa-IR" altLang="fa-IR" sz="2000" b="1" dirty="0">
              <a:solidFill>
                <a:srgbClr val="003366"/>
              </a:solidFill>
              <a:cs typeface="B Nazanin" panose="00000400000000000000" pitchFamily="2" charset="-78"/>
            </a:endParaRPr>
          </a:p>
          <a:p>
            <a:pPr marL="0" indent="0" algn="r" rtl="1" eaLnBrk="1" hangingPunct="1">
              <a:lnSpc>
                <a:spcPct val="90000"/>
              </a:lnSpc>
              <a:buNone/>
            </a:pPr>
            <a:r>
              <a:rPr lang="fa-IR" altLang="fa-IR" sz="2000" b="1" dirty="0">
                <a:solidFill>
                  <a:srgbClr val="003366"/>
                </a:solidFill>
                <a:cs typeface="B Nazanin" panose="00000400000000000000" pitchFamily="2" charset="-78"/>
                <a:hlinkClick r:id="rId22" action="ppaction://hlinksldjump"/>
              </a:rPr>
              <a:t>ماده 36 : هزينه</a:t>
            </a:r>
            <a:endParaRPr lang="fa-IR" altLang="fa-IR" sz="2000" b="1" dirty="0">
              <a:solidFill>
                <a:srgbClr val="003366"/>
              </a:solidFill>
              <a:cs typeface="B Nazanin" panose="00000400000000000000" pitchFamily="2" charset="-78"/>
            </a:endParaRPr>
          </a:p>
          <a:p>
            <a:pPr marL="0" indent="0" algn="r" rtl="1" eaLnBrk="1" hangingPunct="1">
              <a:lnSpc>
                <a:spcPct val="80000"/>
              </a:lnSpc>
              <a:buNone/>
            </a:pPr>
            <a:r>
              <a:rPr lang="fa-IR" altLang="fa-IR" sz="2000" b="1" dirty="0">
                <a:solidFill>
                  <a:srgbClr val="003366"/>
                </a:solidFill>
                <a:cs typeface="B Nazanin" panose="00000400000000000000" pitchFamily="2" charset="-78"/>
                <a:hlinkClick r:id="rId23" action="ppaction://hlinksldjump"/>
              </a:rPr>
              <a:t>ماده 37  : خريد اموال</a:t>
            </a:r>
            <a:endParaRPr lang="fa-IR" altLang="fa-IR" sz="2000" b="1" dirty="0">
              <a:solidFill>
                <a:srgbClr val="003366"/>
              </a:solidFill>
              <a:cs typeface="B Nazanin" panose="00000400000000000000" pitchFamily="2" charset="-78"/>
            </a:endParaRPr>
          </a:p>
          <a:p>
            <a:pPr marL="0" indent="0" algn="r" rtl="1" eaLnBrk="1" hangingPunct="1">
              <a:lnSpc>
                <a:spcPct val="80000"/>
              </a:lnSpc>
              <a:buNone/>
            </a:pPr>
            <a:r>
              <a:rPr lang="fa-IR" altLang="fa-IR" sz="2000" b="1" dirty="0">
                <a:solidFill>
                  <a:srgbClr val="003366"/>
                </a:solidFill>
                <a:cs typeface="B Nazanin" panose="00000400000000000000" pitchFamily="2" charset="-78"/>
                <a:hlinkClick r:id="rId24" action="ppaction://hlinksldjump"/>
              </a:rPr>
              <a:t>ماده 38: حواله </a:t>
            </a:r>
            <a:endParaRPr lang="fa-IR" altLang="fa-IR" sz="2000" b="1" dirty="0">
              <a:solidFill>
                <a:srgbClr val="003366"/>
              </a:solidFill>
              <a:cs typeface="B Nazanin" panose="00000400000000000000" pitchFamily="2" charset="-78"/>
            </a:endParaRPr>
          </a:p>
          <a:p>
            <a:pPr marL="0" indent="0" algn="r" rtl="1" eaLnBrk="1" hangingPunct="1">
              <a:lnSpc>
                <a:spcPct val="80000"/>
              </a:lnSpc>
              <a:buNone/>
            </a:pPr>
            <a:r>
              <a:rPr lang="fa-IR" altLang="fa-IR" sz="2000" b="1" dirty="0">
                <a:solidFill>
                  <a:srgbClr val="003366"/>
                </a:solidFill>
                <a:cs typeface="B Nazanin" panose="00000400000000000000" pitchFamily="2" charset="-78"/>
                <a:hlinkClick r:id="rId25" action="ppaction://hlinksldjump"/>
              </a:rPr>
              <a:t>ماده 39: تشخيص</a:t>
            </a:r>
            <a:endParaRPr lang="fa-IR" altLang="fa-IR" sz="2000" b="1" dirty="0">
              <a:solidFill>
                <a:srgbClr val="003366"/>
              </a:solidFill>
              <a:cs typeface="B Nazanin" panose="00000400000000000000" pitchFamily="2" charset="-78"/>
            </a:endParaRPr>
          </a:p>
          <a:p>
            <a:pPr marL="0" indent="0" algn="r" rtl="1" eaLnBrk="1" hangingPunct="1">
              <a:lnSpc>
                <a:spcPct val="80000"/>
              </a:lnSpc>
              <a:buNone/>
            </a:pPr>
            <a:r>
              <a:rPr lang="fa-IR" altLang="fa-IR" sz="2000" b="1" dirty="0">
                <a:solidFill>
                  <a:srgbClr val="003366"/>
                </a:solidFill>
                <a:cs typeface="B Nazanin" panose="00000400000000000000" pitchFamily="2" charset="-78"/>
                <a:hlinkClick r:id="rId26" action="ppaction://hlinksldjump"/>
              </a:rPr>
              <a:t>ماده 40: تامين اعتبار  </a:t>
            </a:r>
            <a:endParaRPr lang="fa-IR" altLang="fa-IR" sz="2000" b="1" dirty="0">
              <a:solidFill>
                <a:srgbClr val="003366"/>
              </a:solidFill>
              <a:cs typeface="B Nazanin" panose="00000400000000000000" pitchFamily="2" charset="-78"/>
            </a:endParaRPr>
          </a:p>
          <a:p>
            <a:pPr marL="0" indent="0" algn="r" rtl="1" eaLnBrk="1" hangingPunct="1">
              <a:lnSpc>
                <a:spcPct val="80000"/>
              </a:lnSpc>
              <a:buNone/>
            </a:pPr>
            <a:r>
              <a:rPr lang="fa-IR" altLang="fa-IR" sz="2000" b="1" dirty="0">
                <a:solidFill>
                  <a:srgbClr val="003366"/>
                </a:solidFill>
                <a:cs typeface="B Nazanin" panose="00000400000000000000" pitchFamily="2" charset="-78"/>
                <a:hlinkClick r:id="rId27" action="ppaction://hlinksldjump"/>
              </a:rPr>
              <a:t>ماده 41: تعهد</a:t>
            </a:r>
            <a:endParaRPr lang="fa-IR" altLang="fa-IR" sz="2000" b="1" dirty="0">
              <a:solidFill>
                <a:srgbClr val="003366"/>
              </a:solidFill>
              <a:cs typeface="B Nazanin" panose="00000400000000000000" pitchFamily="2" charset="-78"/>
            </a:endParaRPr>
          </a:p>
          <a:p>
            <a:pPr marL="0" indent="0" algn="r" rtl="1" eaLnBrk="1" hangingPunct="1">
              <a:lnSpc>
                <a:spcPct val="80000"/>
              </a:lnSpc>
              <a:buNone/>
            </a:pPr>
            <a:r>
              <a:rPr lang="fa-IR" altLang="fa-IR" sz="2000" b="1" dirty="0">
                <a:solidFill>
                  <a:srgbClr val="003366"/>
                </a:solidFill>
                <a:cs typeface="B Nazanin" panose="00000400000000000000" pitchFamily="2" charset="-78"/>
                <a:hlinkClick r:id="rId28" action="ppaction://hlinksldjump"/>
              </a:rPr>
              <a:t>ماده 42: تسجيل</a:t>
            </a:r>
            <a:endParaRPr lang="fa-IR" altLang="fa-IR" sz="2000" b="1" dirty="0">
              <a:solidFill>
                <a:srgbClr val="003366"/>
              </a:solidFill>
              <a:cs typeface="B Nazanin" panose="00000400000000000000" pitchFamily="2" charset="-78"/>
            </a:endParaRPr>
          </a:p>
          <a:p>
            <a:pPr algn="r" rtl="1" eaLnBrk="1" hangingPunct="1">
              <a:lnSpc>
                <a:spcPct val="80000"/>
              </a:lnSpc>
              <a:buFont typeface="Wingdings 2" panose="05020102010507070707" pitchFamily="18" charset="2"/>
              <a:buNone/>
            </a:pPr>
            <a:endParaRPr lang="fa-IR" altLang="fa-IR" sz="2000" b="1" dirty="0">
              <a:solidFill>
                <a:srgbClr val="003366"/>
              </a:solidFill>
              <a:cs typeface="B Nazanin" panose="00000400000000000000" pitchFamily="2" charset="-78"/>
            </a:endParaRPr>
          </a:p>
          <a:p>
            <a:pPr algn="r" rtl="1">
              <a:buFont typeface="Wingdings" panose="05000000000000000000" pitchFamily="2" charset="2"/>
              <a:buChar char="§"/>
            </a:pPr>
            <a:endParaRPr lang="fa-IR" altLang="fa-IR" sz="2000" b="1" dirty="0">
              <a:cs typeface="B Nazanin" panose="00000400000000000000" pitchFamily="2" charset="-78"/>
            </a:endParaRPr>
          </a:p>
        </p:txBody>
      </p:sp>
      <p:sp>
        <p:nvSpPr>
          <p:cNvPr id="8" name="AutoShape 4">
            <a:hlinkClick r:id="rId29" action="ppaction://hlinksldjump"/>
          </p:cNvPr>
          <p:cNvSpPr>
            <a:spLocks noChangeArrowheads="1"/>
          </p:cNvSpPr>
          <p:nvPr/>
        </p:nvSpPr>
        <p:spPr bwMode="auto">
          <a:xfrm>
            <a:off x="4067175" y="5876925"/>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فهرست اصلي</a:t>
            </a:r>
            <a:endParaRPr lang="en-US" dirty="0">
              <a:solidFill>
                <a:srgbClr val="FF0000"/>
              </a:solidFill>
              <a:cs typeface="B Badr" pitchFamily="2" charset="-78"/>
            </a:endParaRPr>
          </a:p>
        </p:txBody>
      </p:sp>
    </p:spTree>
  </p:cSld>
  <p:clrMapOvr>
    <a:masterClrMapping/>
  </p:clrMapOvr>
  <p:transition spd="med">
    <p:zoom/>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Title 2"/>
          <p:cNvSpPr>
            <a:spLocks noGrp="1"/>
          </p:cNvSpPr>
          <p:nvPr>
            <p:ph type="title"/>
          </p:nvPr>
        </p:nvSpPr>
        <p:spPr/>
        <p:txBody>
          <a:bodyPr/>
          <a:lstStyle/>
          <a:p>
            <a:pPr rtl="1"/>
            <a:r>
              <a:rPr lang="fa-IR" altLang="fa-IR" b="1" dirty="0">
                <a:cs typeface="B Nazanin" panose="00000400000000000000" pitchFamily="2" charset="-78"/>
              </a:rPr>
              <a:t>فصل سوم</a:t>
            </a:r>
            <a:endParaRPr lang="fa-IR" altLang="fa-IR" dirty="0">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4211638" y="5157788"/>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فهرست اصلي</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6" name="AutoShape 6">
            <a:hlinkClick r:id="rId3" action="ppaction://hlinksldjump"/>
          </p:cNvPr>
          <p:cNvSpPr>
            <a:spLocks noChangeArrowheads="1"/>
          </p:cNvSpPr>
          <p:nvPr/>
        </p:nvSpPr>
        <p:spPr bwMode="auto">
          <a:xfrm>
            <a:off x="611188" y="5949950"/>
            <a:ext cx="719137" cy="287338"/>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ادامه</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7" name="Text Placeholder 1"/>
          <p:cNvSpPr txBox="1">
            <a:spLocks/>
          </p:cNvSpPr>
          <p:nvPr/>
        </p:nvSpPr>
        <p:spPr bwMode="auto">
          <a:xfrm>
            <a:off x="1520825" y="2895600"/>
            <a:ext cx="6480175"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rtl="1">
              <a:buNone/>
              <a:defRPr/>
            </a:pPr>
            <a:r>
              <a:rPr lang="fa-IR" sz="6000" dirty="0">
                <a:solidFill>
                  <a:srgbClr val="FF0000"/>
                </a:solidFill>
                <a:cs typeface="B Nazanin" pitchFamily="2" charset="-78"/>
              </a:rPr>
              <a:t>آزمون قبل از</a:t>
            </a:r>
            <a:r>
              <a:rPr lang="en-US" sz="6000" dirty="0">
                <a:solidFill>
                  <a:srgbClr val="FF0000"/>
                </a:solidFill>
                <a:cs typeface="B Nazanin" pitchFamily="2" charset="-78"/>
              </a:rPr>
              <a:t> </a:t>
            </a:r>
            <a:r>
              <a:rPr lang="fa-IR" sz="6000" dirty="0">
                <a:solidFill>
                  <a:srgbClr val="FF0000"/>
                </a:solidFill>
                <a:cs typeface="B Nazanin" pitchFamily="2" charset="-78"/>
              </a:rPr>
              <a:t>تدریس</a:t>
            </a:r>
          </a:p>
          <a:p>
            <a:pPr marL="0" indent="0" algn="ctr" rtl="1">
              <a:buNone/>
              <a:defRPr/>
            </a:pPr>
            <a:r>
              <a:rPr lang="en-US" sz="6000" dirty="0">
                <a:solidFill>
                  <a:srgbClr val="FF0000"/>
                </a:solidFill>
              </a:rPr>
              <a:t>PRE-TEST</a:t>
            </a:r>
            <a:endParaRPr lang="fa-IR" sz="5400" dirty="0">
              <a:solidFill>
                <a:srgbClr val="FF0000"/>
              </a:solidFill>
            </a:endParaRPr>
          </a:p>
        </p:txBody>
      </p:sp>
    </p:spTree>
    <p:extLst>
      <p:ext uri="{BB962C8B-B14F-4D97-AF65-F5344CB8AC3E}">
        <p14:creationId xmlns:p14="http://schemas.microsoft.com/office/powerpoint/2010/main" val="4269146206"/>
      </p:ext>
    </p:extLst>
  </p:cSld>
  <p:clrMapOvr>
    <a:masterClrMapping/>
  </p:clrMapOvr>
  <p:transition spd="med">
    <p:zoom/>
  </p:transition>
</p:sld>
</file>

<file path=ppt/slides/slide59.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0" y="0"/>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29 : اعتبار</a:t>
            </a:r>
          </a:p>
        </p:txBody>
      </p:sp>
      <p:sp>
        <p:nvSpPr>
          <p:cNvPr id="70659" name="Rectangle 3"/>
          <p:cNvSpPr>
            <a:spLocks noGrp="1" noChangeArrowheads="1"/>
          </p:cNvSpPr>
          <p:nvPr>
            <p:ph sz="quarter" idx="1"/>
          </p:nvPr>
        </p:nvSpPr>
        <p:spPr>
          <a:xfrm>
            <a:off x="250825" y="1052513"/>
            <a:ext cx="8578850" cy="4465637"/>
          </a:xfrm>
        </p:spPr>
        <p:txBody>
          <a:bodyPr/>
          <a:lstStyle/>
          <a:p>
            <a:pPr marL="0" indent="0" algn="justLow" rtl="1" eaLnBrk="1" hangingPunct="1">
              <a:lnSpc>
                <a:spcPct val="150000"/>
              </a:lnSpc>
              <a:buNone/>
            </a:pPr>
            <a:r>
              <a:rPr lang="fa-IR" altLang="fa-IR" sz="2600" dirty="0">
                <a:cs typeface="B Nazanin" panose="00000400000000000000" pitchFamily="2" charset="-78"/>
              </a:rPr>
              <a:t>اعتبار عبارت است از </a:t>
            </a:r>
            <a:r>
              <a:rPr lang="fa-IR" altLang="fa-IR" sz="2600" dirty="0">
                <a:solidFill>
                  <a:srgbClr val="0070C0"/>
                </a:solidFill>
                <a:cs typeface="B Nazanin" panose="00000400000000000000" pitchFamily="2" charset="-78"/>
              </a:rPr>
              <a:t>منابع مالی </a:t>
            </a:r>
            <a:r>
              <a:rPr lang="fa-IR" altLang="fa-IR" sz="2600" dirty="0">
                <a:cs typeface="B Nazanin" panose="00000400000000000000" pitchFamily="2" charset="-78"/>
              </a:rPr>
              <a:t>که در جهت نيل به اهداف موسسه و </a:t>
            </a:r>
            <a:r>
              <a:rPr lang="fa-IR" altLang="fa-IR" sz="2600" dirty="0">
                <a:solidFill>
                  <a:srgbClr val="0070C0"/>
                </a:solidFill>
                <a:cs typeface="B Nazanin" panose="00000400000000000000" pitchFamily="2" charset="-78"/>
              </a:rPr>
              <a:t>انجام عمليات و برنامه‏هاي موسسه</a:t>
            </a:r>
            <a:r>
              <a:rPr lang="fa-IR" altLang="fa-IR" sz="2600" dirty="0">
                <a:cs typeface="B Nazanin" panose="00000400000000000000" pitchFamily="2" charset="-78"/>
              </a:rPr>
              <a:t> در چارچوب </a:t>
            </a:r>
            <a:r>
              <a:rPr lang="fa-IR" altLang="fa-IR" sz="2600" dirty="0">
                <a:solidFill>
                  <a:srgbClr val="0070C0"/>
                </a:solidFill>
                <a:cs typeface="B Nazanin" panose="00000400000000000000" pitchFamily="2" charset="-78"/>
              </a:rPr>
              <a:t>بودجه تفصيلي </a:t>
            </a:r>
            <a:r>
              <a:rPr lang="fa-IR" altLang="fa-IR" sz="2600" dirty="0">
                <a:cs typeface="B Nazanin" panose="00000400000000000000" pitchFamily="2" charset="-78"/>
              </a:rPr>
              <a:t>مصوب هيأت امناء به مصرف مي‏رسد. پرداخت هرگونه وجهي توسط موسسه منوط به پيش‏بيني اعتبار لازم در بودجه تفصيلي و اصلاحيه‏هاي بودجه تفصيلي، موسسه مي‌باشد.</a:t>
            </a:r>
            <a:endParaRPr lang="en-US" altLang="fa-IR" sz="2600" dirty="0">
              <a:cs typeface="B Nazanin" panose="00000400000000000000" pitchFamily="2" charset="-78"/>
            </a:endParaRPr>
          </a:p>
          <a:p>
            <a:pPr marL="0" indent="0" algn="justLow" rtl="1" eaLnBrk="1" hangingPunct="1">
              <a:lnSpc>
                <a:spcPct val="150000"/>
              </a:lnSpc>
              <a:buNone/>
            </a:pPr>
            <a:endParaRPr lang="fa-IR" altLang="fa-IR" sz="1800" dirty="0">
              <a:cs typeface="B Nazanin" panose="00000400000000000000" pitchFamily="2" charset="-78"/>
            </a:endParaRPr>
          </a:p>
          <a:p>
            <a:pPr marL="0" indent="0" algn="justLow" rtl="1" eaLnBrk="1" hangingPunct="1">
              <a:lnSpc>
                <a:spcPct val="90000"/>
              </a:lnSpc>
              <a:buNone/>
            </a:pPr>
            <a:r>
              <a:rPr lang="fa-IR" altLang="fa-IR" sz="2600" b="1" dirty="0">
                <a:solidFill>
                  <a:srgbClr val="FF0000"/>
                </a:solidFill>
                <a:cs typeface="B Nazanin" panose="00000400000000000000" pitchFamily="2" charset="-78"/>
              </a:rPr>
              <a:t> تبصره</a:t>
            </a:r>
            <a:endParaRPr lang="en-US" altLang="fa-IR" sz="2600" b="1" dirty="0">
              <a:solidFill>
                <a:srgbClr val="FF0000"/>
              </a:solidFill>
              <a:cs typeface="B Nazanin" panose="00000400000000000000" pitchFamily="2" charset="-78"/>
            </a:endParaRPr>
          </a:p>
          <a:p>
            <a:pPr marL="0" indent="0" algn="justLow" rtl="1" eaLnBrk="1" hangingPunct="1">
              <a:lnSpc>
                <a:spcPct val="150000"/>
              </a:lnSpc>
              <a:buNone/>
            </a:pPr>
            <a:r>
              <a:rPr lang="fa-IR" altLang="fa-IR" sz="2600" dirty="0">
                <a:cs typeface="B Nazanin" panose="00000400000000000000" pitchFamily="2" charset="-78"/>
              </a:rPr>
              <a:t>وجود اعتبار در بودجه موسسه به خودي خود براي اشخاص حقيقي و حقوقي ايجاد حق نمي‏کند و استفاده از اعتبارات بايد در </a:t>
            </a:r>
            <a:r>
              <a:rPr lang="fa-IR" altLang="fa-IR" sz="2600" dirty="0">
                <a:solidFill>
                  <a:srgbClr val="0070C0"/>
                </a:solidFill>
                <a:cs typeface="B Nazanin" panose="00000400000000000000" pitchFamily="2" charset="-78"/>
              </a:rPr>
              <a:t>قالب </a:t>
            </a:r>
            <a:r>
              <a:rPr lang="ar-SA" altLang="fa-IR" sz="2600" dirty="0">
                <a:solidFill>
                  <a:srgbClr val="0070C0"/>
                </a:solidFill>
                <a:cs typeface="B Nazanin" panose="00000400000000000000" pitchFamily="2" charset="-78"/>
              </a:rPr>
              <a:t>تفاهم نامه</a:t>
            </a:r>
            <a:r>
              <a:rPr lang="fa-IR" altLang="fa-IR" sz="2600" dirty="0">
                <a:solidFill>
                  <a:srgbClr val="0070C0"/>
                </a:solidFill>
                <a:cs typeface="B Nazanin" panose="00000400000000000000" pitchFamily="2" charset="-78"/>
              </a:rPr>
              <a:t>‌</a:t>
            </a:r>
            <a:r>
              <a:rPr lang="ar-SA" altLang="fa-IR" sz="2600" dirty="0">
                <a:solidFill>
                  <a:srgbClr val="0070C0"/>
                </a:solidFill>
                <a:cs typeface="B Nazanin" panose="00000400000000000000" pitchFamily="2" charset="-78"/>
              </a:rPr>
              <a:t>ي داخلی </a:t>
            </a:r>
            <a:r>
              <a:rPr lang="ar-SA" altLang="fa-IR" sz="2600" dirty="0">
                <a:cs typeface="B Nazanin" panose="00000400000000000000" pitchFamily="2" charset="-78"/>
              </a:rPr>
              <a:t>و</a:t>
            </a:r>
            <a:r>
              <a:rPr lang="fa-IR" altLang="fa-IR" sz="2600" dirty="0">
                <a:cs typeface="B Nazanin" panose="00000400000000000000" pitchFamily="2" charset="-78"/>
              </a:rPr>
              <a:t> تخصيص‏هاي صادره و با رعايت مقررات اين آیین‏نامه باشد. </a:t>
            </a:r>
            <a:endParaRPr lang="en-US" altLang="fa-IR" sz="2600" dirty="0">
              <a:cs typeface="B Nazanin" panose="00000400000000000000" pitchFamily="2" charset="-78"/>
            </a:endParaRPr>
          </a:p>
          <a:p>
            <a:pPr marL="609600" indent="-609600" algn="justLow" rtl="1" eaLnBrk="1" hangingPunct="1">
              <a:lnSpc>
                <a:spcPct val="90000"/>
              </a:lnSpc>
              <a:buFont typeface="Wingdings" panose="05000000000000000000" pitchFamily="2" charset="2"/>
              <a:buNone/>
            </a:pPr>
            <a:endParaRPr lang="fa-IR" altLang="fa-IR" sz="2400" dirty="0">
              <a:cs typeface="B Nazanin" panose="00000400000000000000" pitchFamily="2" charset="-78"/>
            </a:endParaRPr>
          </a:p>
        </p:txBody>
      </p:sp>
      <p:sp>
        <p:nvSpPr>
          <p:cNvPr id="70660"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70661"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60.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0" y="0"/>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30 : دستور پرداخت‌ها</a:t>
            </a:r>
          </a:p>
        </p:txBody>
      </p:sp>
      <p:sp>
        <p:nvSpPr>
          <p:cNvPr id="71683" name="Rectangle 3"/>
          <p:cNvSpPr>
            <a:spLocks noGrp="1" noChangeArrowheads="1"/>
          </p:cNvSpPr>
          <p:nvPr>
            <p:ph sz="quarter" idx="1"/>
          </p:nvPr>
        </p:nvSpPr>
        <p:spPr>
          <a:xfrm>
            <a:off x="250825" y="1052513"/>
            <a:ext cx="8578850" cy="4465637"/>
          </a:xfrm>
        </p:spPr>
        <p:txBody>
          <a:bodyPr/>
          <a:lstStyle/>
          <a:p>
            <a:pPr marL="0" indent="0" algn="justLow" rtl="1" eaLnBrk="1" hangingPunct="1">
              <a:lnSpc>
                <a:spcPct val="150000"/>
              </a:lnSpc>
              <a:buFont typeface="Wingdings 2" panose="05020102010507070707" pitchFamily="18" charset="2"/>
              <a:buNone/>
            </a:pPr>
            <a:r>
              <a:rPr lang="fa-IR" altLang="fa-IR" sz="2600" dirty="0">
                <a:cs typeface="B Nazanin" panose="00000400000000000000" pitchFamily="2" charset="-78"/>
              </a:rPr>
              <a:t>کليه پرداخت‏ها با دستور رييس موسسه يا مقامات مجاز از طرف ايشان و در واحدهای مستقل با دستور رييس واحد اجرائی پس از تأمين اعتبار انجام مي‏پذيرد. انواع پرداخت‏های موسسه، عبارت است از:</a:t>
            </a:r>
          </a:p>
          <a:p>
            <a:pPr marL="609600" indent="-609600" algn="justLow" rtl="1" eaLnBrk="1" hangingPunct="1">
              <a:buFont typeface="Georgia" panose="02040502050405020303" pitchFamily="18" charset="0"/>
              <a:buAutoNum type="arabicParenR"/>
            </a:pPr>
            <a:r>
              <a:rPr lang="fa-IR" altLang="fa-IR" sz="2600" dirty="0">
                <a:cs typeface="B Nazanin" panose="00000400000000000000" pitchFamily="2" charset="-78"/>
              </a:rPr>
              <a:t> تنخواه‏گردان</a:t>
            </a:r>
          </a:p>
          <a:p>
            <a:pPr marL="609600" indent="-609600" algn="justLow" rtl="1" eaLnBrk="1" hangingPunct="1">
              <a:buFont typeface="Georgia" panose="02040502050405020303" pitchFamily="18" charset="0"/>
              <a:buAutoNum type="arabicParenR"/>
            </a:pPr>
            <a:r>
              <a:rPr lang="fa-IR" altLang="fa-IR" sz="2600" dirty="0">
                <a:cs typeface="B Nazanin" panose="00000400000000000000" pitchFamily="2" charset="-78"/>
              </a:rPr>
              <a:t>پيش‏پرداخت </a:t>
            </a:r>
          </a:p>
          <a:p>
            <a:pPr marL="609600" indent="-609600" algn="justLow" rtl="1" eaLnBrk="1" hangingPunct="1">
              <a:buFont typeface="Georgia" panose="02040502050405020303" pitchFamily="18" charset="0"/>
              <a:buAutoNum type="arabicParenR"/>
            </a:pPr>
            <a:r>
              <a:rPr lang="fa-IR" altLang="fa-IR" sz="2600" dirty="0">
                <a:cs typeface="B Nazanin" panose="00000400000000000000" pitchFamily="2" charset="-78"/>
              </a:rPr>
              <a:t>علي‏الحساب</a:t>
            </a:r>
          </a:p>
          <a:p>
            <a:pPr marL="609600" indent="-609600" algn="justLow" rtl="1" eaLnBrk="1" hangingPunct="1">
              <a:buFont typeface="Georgia" panose="02040502050405020303" pitchFamily="18" charset="0"/>
              <a:buAutoNum type="arabicParenR"/>
            </a:pPr>
            <a:r>
              <a:rPr lang="fa-IR" altLang="fa-IR" sz="2600" dirty="0">
                <a:cs typeface="B Nazanin" panose="00000400000000000000" pitchFamily="2" charset="-78"/>
              </a:rPr>
              <a:t>هزينه</a:t>
            </a:r>
          </a:p>
          <a:p>
            <a:pPr marL="609600" indent="-609600" algn="justLow" rtl="1" eaLnBrk="1" hangingPunct="1">
              <a:buFont typeface="Georgia" panose="02040502050405020303" pitchFamily="18" charset="0"/>
              <a:buAutoNum type="arabicParenR"/>
            </a:pPr>
            <a:r>
              <a:rPr lang="fa-IR" altLang="fa-IR" sz="2600" dirty="0">
                <a:cs typeface="B Nazanin" panose="00000400000000000000" pitchFamily="2" charset="-78"/>
              </a:rPr>
              <a:t>خريد اموال، ماشين آلات، تجهيزات و تملک دارايي سرمايه‌اي.</a:t>
            </a:r>
          </a:p>
          <a:p>
            <a:pPr marL="609600" indent="-609600" algn="justLow" rtl="1" eaLnBrk="1" hangingPunct="1">
              <a:buFont typeface="Georgia" panose="02040502050405020303" pitchFamily="18" charset="0"/>
              <a:buAutoNum type="arabicParenR"/>
            </a:pPr>
            <a:r>
              <a:rPr lang="fa-IR" altLang="fa-IR" sz="2600" dirty="0">
                <a:cs typeface="B Nazanin" panose="00000400000000000000" pitchFamily="2" charset="-78"/>
              </a:rPr>
              <a:t>سایر</a:t>
            </a:r>
          </a:p>
        </p:txBody>
      </p:sp>
      <p:sp>
        <p:nvSpPr>
          <p:cNvPr id="71684"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71685"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61.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0" y="0"/>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31 : پرداخت‌هاي موسسه</a:t>
            </a:r>
          </a:p>
        </p:txBody>
      </p:sp>
      <p:sp>
        <p:nvSpPr>
          <p:cNvPr id="71683" name="Rectangle 3"/>
          <p:cNvSpPr>
            <a:spLocks noGrp="1" noChangeArrowheads="1"/>
          </p:cNvSpPr>
          <p:nvPr>
            <p:ph sz="quarter" idx="1"/>
          </p:nvPr>
        </p:nvSpPr>
        <p:spPr>
          <a:xfrm>
            <a:off x="250825" y="1052513"/>
            <a:ext cx="8578850" cy="4465637"/>
          </a:xfrm>
        </p:spPr>
        <p:txBody>
          <a:bodyPr/>
          <a:lstStyle/>
          <a:p>
            <a:pPr marL="34925" indent="-34925" algn="justLow" rtl="1" eaLnBrk="1" hangingPunct="1">
              <a:lnSpc>
                <a:spcPct val="150000"/>
              </a:lnSpc>
              <a:buFont typeface="Wingdings 2" panose="05020102010507070707" pitchFamily="18" charset="2"/>
              <a:buNone/>
              <a:defRPr/>
            </a:pPr>
            <a:r>
              <a:rPr lang="fa-IR" sz="2600" dirty="0">
                <a:cs typeface="B Nazanin" pitchFamily="2" charset="-78"/>
              </a:rPr>
              <a:t>	کليه پرداخت‏هاي موسسه و يا واحدهاي اجرايي جز در مواردي که قوانين و مقررات ترتيب ديگري مقرر داشته، بايد از </a:t>
            </a:r>
            <a:r>
              <a:rPr lang="fa-IR" sz="2600" dirty="0">
                <a:solidFill>
                  <a:srgbClr val="00B0F0"/>
                </a:solidFill>
                <a:cs typeface="B Nazanin" pitchFamily="2" charset="-78"/>
              </a:rPr>
              <a:t>طريق حساب‏هاي بانکي و به وسيله چک</a:t>
            </a:r>
            <a:r>
              <a:rPr lang="fa-IR" sz="2600" dirty="0">
                <a:cs typeface="B Nazanin" pitchFamily="2" charset="-78"/>
              </a:rPr>
              <a:t> انجام گيرد. منوط به آنکه گواهي بانک حاکي بر موارد زير باشد:</a:t>
            </a:r>
          </a:p>
          <a:p>
            <a:pPr marL="609600" indent="-609600" algn="justLow" rtl="1" eaLnBrk="1" hangingPunct="1">
              <a:buFont typeface="Wingdings 2" panose="05020102010507070707" pitchFamily="18" charset="2"/>
              <a:buNone/>
              <a:defRPr/>
            </a:pPr>
            <a:endParaRPr lang="fa-IR" sz="2600" dirty="0">
              <a:solidFill>
                <a:srgbClr val="0000FF"/>
              </a:solidFill>
              <a:cs typeface="B Nazanin" pitchFamily="2" charset="-78"/>
            </a:endParaRPr>
          </a:p>
          <a:p>
            <a:pPr algn="r" rtl="1">
              <a:lnSpc>
                <a:spcPct val="150000"/>
              </a:lnSpc>
              <a:buFont typeface="Wingdings" panose="05000000000000000000" pitchFamily="2" charset="2"/>
              <a:buChar char="Ø"/>
              <a:defRPr/>
            </a:pPr>
            <a:r>
              <a:rPr lang="fa-IR" sz="2600" dirty="0">
                <a:cs typeface="B Nazanin" pitchFamily="2" charset="-78"/>
              </a:rPr>
              <a:t>انتقال وجه به حساب ذينفع </a:t>
            </a:r>
            <a:endParaRPr lang="en-US" sz="2600" dirty="0">
              <a:cs typeface="B Nazanin" pitchFamily="2" charset="-78"/>
            </a:endParaRPr>
          </a:p>
          <a:p>
            <a:pPr algn="r" rtl="1">
              <a:lnSpc>
                <a:spcPct val="150000"/>
              </a:lnSpc>
              <a:buFont typeface="Wingdings" panose="05000000000000000000" pitchFamily="2" charset="2"/>
              <a:buChar char="Ø"/>
              <a:defRPr/>
            </a:pPr>
            <a:r>
              <a:rPr lang="fa-IR" sz="2600" dirty="0">
                <a:cs typeface="B Nazanin" pitchFamily="2" charset="-78"/>
              </a:rPr>
              <a:t>پرداخت وجه به ذينفع يا قائم مقام قانوني او</a:t>
            </a:r>
            <a:endParaRPr lang="en-US" sz="2600" dirty="0">
              <a:cs typeface="B Nazanin" pitchFamily="2" charset="-78"/>
            </a:endParaRPr>
          </a:p>
          <a:p>
            <a:pPr algn="r" rtl="1">
              <a:lnSpc>
                <a:spcPct val="150000"/>
              </a:lnSpc>
              <a:buFont typeface="Wingdings" panose="05000000000000000000" pitchFamily="2" charset="2"/>
              <a:buChar char="Ø"/>
              <a:defRPr/>
            </a:pPr>
            <a:r>
              <a:rPr lang="fa-IR" sz="2600" dirty="0">
                <a:cs typeface="B Nazanin" pitchFamily="2" charset="-78"/>
              </a:rPr>
              <a:t> حواله در وجه ذينفع يا قائم مقام قانوني او</a:t>
            </a:r>
            <a:endParaRPr lang="en-US" sz="2600" dirty="0">
              <a:cs typeface="B Nazanin" pitchFamily="2" charset="-78"/>
            </a:endParaRPr>
          </a:p>
          <a:p>
            <a:pPr marL="990600" lvl="1" indent="-533400" algn="r" rtl="1" eaLnBrk="1" hangingPunct="1">
              <a:buClr>
                <a:srgbClr val="FF0000"/>
              </a:buClr>
              <a:buFont typeface="Wingdings" panose="05000000000000000000" pitchFamily="2" charset="2"/>
              <a:buNone/>
              <a:defRPr/>
            </a:pPr>
            <a:r>
              <a:rPr lang="fa-IR" sz="2000" dirty="0">
                <a:solidFill>
                  <a:srgbClr val="FF0000"/>
                </a:solidFill>
                <a:cs typeface="B Titr" panose="00000700000000000000" pitchFamily="2" charset="-78"/>
                <a:hlinkClick r:id="rId2" action="ppaction://hlinksldjump">
                  <a:extLst>
                    <a:ext uri="{A12FA001-AC4F-418D-AE19-62706E023703}">
                      <ahyp:hlinkClr xmlns:ahyp="http://schemas.microsoft.com/office/drawing/2018/hyperlinkcolor" xmlns="" val="tx"/>
                    </a:ext>
                  </a:extLst>
                </a:hlinkClick>
              </a:rPr>
              <a:t>تبصره</a:t>
            </a:r>
            <a:endParaRPr lang="fa-IR" sz="2000" dirty="0">
              <a:solidFill>
                <a:srgbClr val="FF0000"/>
              </a:solidFill>
              <a:cs typeface="B Titr" panose="00000700000000000000" pitchFamily="2" charset="-78"/>
            </a:endParaRPr>
          </a:p>
        </p:txBody>
      </p:sp>
      <p:sp>
        <p:nvSpPr>
          <p:cNvPr id="72708" name="AutoShape 4">
            <a:hlinkClick r:id="rId3"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72709" name="AutoShape 5">
            <a:hlinkClick r:id="rId4"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62.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0" y="0"/>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31 : پرداخت‌هاي موسسه</a:t>
            </a:r>
          </a:p>
        </p:txBody>
      </p:sp>
      <p:sp>
        <p:nvSpPr>
          <p:cNvPr id="73731" name="Rectangle 3"/>
          <p:cNvSpPr>
            <a:spLocks noGrp="1" noChangeArrowheads="1"/>
          </p:cNvSpPr>
          <p:nvPr>
            <p:ph sz="quarter" idx="1"/>
          </p:nvPr>
        </p:nvSpPr>
        <p:spPr>
          <a:xfrm>
            <a:off x="250825" y="1052513"/>
            <a:ext cx="8578850" cy="4465637"/>
          </a:xfrm>
        </p:spPr>
        <p:txBody>
          <a:bodyPr/>
          <a:lstStyle/>
          <a:p>
            <a:pPr marL="0" indent="0" algn="justLow" rtl="1" eaLnBrk="1" hangingPunct="1">
              <a:buNone/>
            </a:pPr>
            <a:r>
              <a:rPr lang="fa-IR" altLang="fa-IR" dirty="0">
                <a:solidFill>
                  <a:srgbClr val="FF0000"/>
                </a:solidFill>
                <a:cs typeface="B Nazanin" panose="00000400000000000000" pitchFamily="2" charset="-78"/>
              </a:rPr>
              <a:t>تبصره </a:t>
            </a:r>
          </a:p>
          <a:p>
            <a:pPr marL="58738" indent="-34925" algn="justLow" rtl="1" eaLnBrk="1" hangingPunct="1">
              <a:lnSpc>
                <a:spcPct val="150000"/>
              </a:lnSpc>
              <a:buFont typeface="Wingdings" panose="05000000000000000000" pitchFamily="2" charset="2"/>
              <a:buNone/>
            </a:pPr>
            <a:r>
              <a:rPr lang="fa-IR" altLang="fa-IR" sz="2600" dirty="0">
                <a:cs typeface="B Nazanin" panose="00000400000000000000" pitchFamily="2" charset="-78"/>
              </a:rPr>
              <a:t>	در موارد استثنائي که با تشخيص رييس موسسه يا مقام مجاز از طرف ایشان و در واحدهای مستقل با تشخیص و مسئولیت رييس واحد اجرایی اخذ امضاء از گيرنده وجه مقدور يا به مصلحت نباشد، تأييد يکي از مقامات مذکور، داير بر پرداخت وجه به ذينفع (بصورت چک يا نقد) رسيد دريافت‏کننده وجه تلقي و سند قابل احتساب به هزينه قطعي است.</a:t>
            </a:r>
          </a:p>
        </p:txBody>
      </p:sp>
      <p:sp>
        <p:nvSpPr>
          <p:cNvPr id="73732"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73733"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63.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0" y="0"/>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32 : تنخواه گردان حسابداري</a:t>
            </a:r>
          </a:p>
        </p:txBody>
      </p:sp>
      <p:sp>
        <p:nvSpPr>
          <p:cNvPr id="74755" name="Rectangle 3"/>
          <p:cNvSpPr>
            <a:spLocks noGrp="1" noChangeArrowheads="1"/>
          </p:cNvSpPr>
          <p:nvPr>
            <p:ph sz="quarter" idx="1"/>
          </p:nvPr>
        </p:nvSpPr>
        <p:spPr>
          <a:xfrm>
            <a:off x="282575" y="842214"/>
            <a:ext cx="8578850" cy="4465637"/>
          </a:xfrm>
        </p:spPr>
        <p:txBody>
          <a:bodyPr/>
          <a:lstStyle/>
          <a:p>
            <a:pPr marL="609600" indent="-609600" algn="justLow" rtl="1" eaLnBrk="1" hangingPunct="1">
              <a:buFont typeface="Wingdings 2" panose="05020102010507070707" pitchFamily="18" charset="2"/>
              <a:buNone/>
            </a:pPr>
            <a:endParaRPr lang="fa-IR" altLang="fa-IR" dirty="0">
              <a:cs typeface="B Nazanin" panose="00000400000000000000" pitchFamily="2" charset="-78"/>
            </a:endParaRPr>
          </a:p>
          <a:p>
            <a:pPr marL="58738" indent="0" algn="justLow" rtl="1" eaLnBrk="1" hangingPunct="1">
              <a:lnSpc>
                <a:spcPct val="150000"/>
              </a:lnSpc>
              <a:buFont typeface="Wingdings 2" panose="05020102010507070707" pitchFamily="18" charset="2"/>
              <a:buNone/>
            </a:pPr>
            <a:r>
              <a:rPr lang="fa-IR" altLang="fa-IR" sz="2600" dirty="0">
                <a:cs typeface="B Nazanin" panose="00000400000000000000" pitchFamily="2" charset="-78"/>
              </a:rPr>
              <a:t>پیش دریافت اعتبارات (</a:t>
            </a:r>
            <a:r>
              <a:rPr lang="fa-IR" altLang="fa-IR" sz="2600" b="1" dirty="0">
                <a:solidFill>
                  <a:srgbClr val="7030A0"/>
                </a:solidFill>
                <a:cs typeface="B Nazanin" panose="00000400000000000000" pitchFamily="2" charset="-78"/>
              </a:rPr>
              <a:t>تنخواه‏گردان حسابداري</a:t>
            </a:r>
            <a:r>
              <a:rPr lang="fa-IR" altLang="fa-IR" sz="2600" dirty="0">
                <a:cs typeface="B Nazanin" panose="00000400000000000000" pitchFamily="2" charset="-78"/>
              </a:rPr>
              <a:t>): عبارت است از وجوهي که </a:t>
            </a:r>
            <a:r>
              <a:rPr lang="fa-IR" altLang="fa-IR" sz="2600" dirty="0">
                <a:solidFill>
                  <a:srgbClr val="7030A0"/>
                </a:solidFill>
                <a:cs typeface="B Nazanin" panose="00000400000000000000" pitchFamily="2" charset="-78"/>
              </a:rPr>
              <a:t>خزانه</a:t>
            </a:r>
            <a:r>
              <a:rPr lang="fa-IR" altLang="fa-IR" sz="2600" dirty="0">
                <a:cs typeface="B Nazanin" panose="00000400000000000000" pitchFamily="2" charset="-78"/>
              </a:rPr>
              <a:t> از محل اعتبارات مصوب براي انجام هزينه‏هاي سال و بدهي‏هاي قابل پرداخت سنوات قبل در </a:t>
            </a:r>
            <a:r>
              <a:rPr lang="fa-IR" altLang="fa-IR" sz="2600" dirty="0">
                <a:solidFill>
                  <a:srgbClr val="7030A0"/>
                </a:solidFill>
                <a:cs typeface="B Nazanin" panose="00000400000000000000" pitchFamily="2" charset="-78"/>
              </a:rPr>
              <a:t>اختيار موسسه </a:t>
            </a:r>
            <a:r>
              <a:rPr lang="fa-IR" altLang="fa-IR" sz="2600" dirty="0">
                <a:cs typeface="B Nazanin" panose="00000400000000000000" pitchFamily="2" charset="-78"/>
              </a:rPr>
              <a:t>قرار مي‏دهد.</a:t>
            </a:r>
          </a:p>
          <a:p>
            <a:pPr marL="0" indent="0" algn="justLow" rtl="1" eaLnBrk="1" hangingPunct="1">
              <a:buNone/>
            </a:pPr>
            <a:r>
              <a:rPr lang="fa-IR" altLang="fa-IR" b="1" dirty="0">
                <a:solidFill>
                  <a:srgbClr val="FF0000"/>
                </a:solidFill>
                <a:cs typeface="B Nazanin" panose="00000400000000000000" pitchFamily="2" charset="-78"/>
              </a:rPr>
              <a:t>تبصره</a:t>
            </a:r>
            <a:r>
              <a:rPr lang="fa-IR" altLang="fa-IR" dirty="0">
                <a:solidFill>
                  <a:srgbClr val="FF0000"/>
                </a:solidFill>
                <a:cs typeface="B Nazanin" panose="00000400000000000000" pitchFamily="2" charset="-78"/>
              </a:rPr>
              <a:t> </a:t>
            </a:r>
          </a:p>
          <a:p>
            <a:pPr marL="58738" indent="0" algn="justLow" rtl="1" eaLnBrk="1" hangingPunct="1">
              <a:lnSpc>
                <a:spcPct val="150000"/>
              </a:lnSpc>
              <a:buFont typeface="Wingdings 2" panose="05020102010507070707" pitchFamily="18" charset="2"/>
              <a:buNone/>
            </a:pPr>
            <a:r>
              <a:rPr lang="fa-IR" altLang="fa-IR" sz="2600" dirty="0">
                <a:cs typeface="B Nazanin" panose="00000400000000000000" pitchFamily="2" charset="-78"/>
              </a:rPr>
              <a:t>وجوه پرداختی به واحدهای اجرایی: عبارت است از مبالغی که بر مبنای بودجه تفصیلی، تفاهم‏نامه‏ها و تخصیص اعتبار و با درخواست وجه برای انجام هزینه‏ها، خرید دارایی‏ها و سایر پرداخت‏ها در اختیار واحد اجرایی قرار مي‌گيرد.</a:t>
            </a:r>
            <a:endParaRPr lang="en-US" altLang="fa-IR" sz="2600" dirty="0">
              <a:cs typeface="B Nazanin" panose="00000400000000000000" pitchFamily="2" charset="-78"/>
            </a:endParaRPr>
          </a:p>
          <a:p>
            <a:pPr marL="609600" indent="-609600" algn="justLow" rtl="1" eaLnBrk="1" hangingPunct="1">
              <a:buFont typeface="Wingdings 2" panose="05020102010507070707" pitchFamily="18" charset="2"/>
              <a:buNone/>
            </a:pPr>
            <a:endParaRPr lang="fa-IR" altLang="fa-IR" dirty="0">
              <a:cs typeface="B Nazanin" panose="00000400000000000000" pitchFamily="2" charset="-78"/>
            </a:endParaRPr>
          </a:p>
        </p:txBody>
      </p:sp>
      <p:sp>
        <p:nvSpPr>
          <p:cNvPr id="74756"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74757"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64.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0" y="0"/>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33 : تنخواه گردان پرداخت</a:t>
            </a:r>
          </a:p>
        </p:txBody>
      </p:sp>
      <p:sp>
        <p:nvSpPr>
          <p:cNvPr id="75779" name="Rectangle 3"/>
          <p:cNvSpPr>
            <a:spLocks noGrp="1" noChangeArrowheads="1"/>
          </p:cNvSpPr>
          <p:nvPr>
            <p:ph sz="quarter" idx="1"/>
          </p:nvPr>
        </p:nvSpPr>
        <p:spPr>
          <a:xfrm>
            <a:off x="250825" y="1052513"/>
            <a:ext cx="8578850" cy="4465637"/>
          </a:xfrm>
        </p:spPr>
        <p:txBody>
          <a:bodyPr/>
          <a:lstStyle/>
          <a:p>
            <a:pPr marL="58738" indent="-34925" algn="justLow" rtl="1" eaLnBrk="1" hangingPunct="1">
              <a:lnSpc>
                <a:spcPct val="150000"/>
              </a:lnSpc>
              <a:buFont typeface="Wingdings 2" panose="05020102010507070707" pitchFamily="18" charset="2"/>
              <a:buNone/>
            </a:pPr>
            <a:r>
              <a:rPr lang="fa-IR" altLang="fa-IR" sz="2600" dirty="0">
                <a:cs typeface="B Nazanin" panose="00000400000000000000" pitchFamily="2" charset="-78"/>
              </a:rPr>
              <a:t>	</a:t>
            </a:r>
            <a:r>
              <a:rPr lang="fa-IR" altLang="fa-IR" sz="2600" b="1" dirty="0">
                <a:solidFill>
                  <a:srgbClr val="7030A0"/>
                </a:solidFill>
                <a:cs typeface="B Nazanin" panose="00000400000000000000" pitchFamily="2" charset="-78"/>
              </a:rPr>
              <a:t>تنخواه‏گردان پرداخت </a:t>
            </a:r>
            <a:r>
              <a:rPr lang="fa-IR" altLang="fa-IR" sz="2600" dirty="0">
                <a:cs typeface="B Nazanin" panose="00000400000000000000" pitchFamily="2" charset="-78"/>
              </a:rPr>
              <a:t>عبارت است از وجهي که از طرف </a:t>
            </a:r>
            <a:r>
              <a:rPr lang="fa-IR" altLang="fa-IR" sz="2600" dirty="0">
                <a:solidFill>
                  <a:srgbClr val="7030A0"/>
                </a:solidFill>
                <a:cs typeface="B Nazanin" panose="00000400000000000000" pitchFamily="2" charset="-78"/>
              </a:rPr>
              <a:t>مدير امور مالي (خزانه دار) و یا مقامات مجاز از طرف وي </a:t>
            </a:r>
            <a:r>
              <a:rPr lang="fa-IR" altLang="fa-IR" sz="2600" dirty="0">
                <a:cs typeface="B Nazanin" panose="00000400000000000000" pitchFamily="2" charset="-78"/>
              </a:rPr>
              <a:t>و رييس امور مالي در </a:t>
            </a:r>
            <a:r>
              <a:rPr lang="fa-IR" altLang="fa-IR" sz="2600" dirty="0">
                <a:solidFill>
                  <a:srgbClr val="7030A0"/>
                </a:solidFill>
                <a:cs typeface="B Nazanin" panose="00000400000000000000" pitchFamily="2" charset="-78"/>
              </a:rPr>
              <a:t>واحدهای اجرایی مستقل با تأييد رييس موسسه يا مقامات مجاز از طرف ايشان و رييس واحدهای اجرایی مستقل</a:t>
            </a:r>
            <a:r>
              <a:rPr lang="fa-IR" altLang="fa-IR" sz="2600" dirty="0">
                <a:cs typeface="B Nazanin" panose="00000400000000000000" pitchFamily="2" charset="-78"/>
              </a:rPr>
              <a:t>، براي انجام هزينه‏ها و خريدها در اختيار کارپرداز قرار مي‏گيرد</a:t>
            </a:r>
            <a:r>
              <a:rPr lang="fa-IR" altLang="fa-IR" sz="2600" dirty="0">
                <a:highlight>
                  <a:srgbClr val="FFFF00"/>
                </a:highlight>
                <a:cs typeface="B Nazanin" panose="00000400000000000000" pitchFamily="2" charset="-78"/>
              </a:rPr>
              <a:t>. سقف تنخواه کارپرداز تا سقف معاملات جزئی </a:t>
            </a:r>
            <a:r>
              <a:rPr lang="fa-IR" altLang="fa-IR" sz="2600" dirty="0">
                <a:cs typeface="B Nazanin" panose="00000400000000000000" pitchFamily="2" charset="-78"/>
              </a:rPr>
              <a:t>مي‏باشد، سقف يا تعداد پرسنل مسئول فقط با تشخيص رييس موسسه قابل تغيير است.</a:t>
            </a:r>
            <a:r>
              <a:rPr lang="en-US" altLang="fa-IR" sz="2600" dirty="0">
                <a:cs typeface="B Nazanin" panose="00000400000000000000" pitchFamily="2" charset="-78"/>
              </a:rPr>
              <a:t> </a:t>
            </a:r>
            <a:endParaRPr lang="fa-IR" altLang="fa-IR" sz="2600" dirty="0">
              <a:cs typeface="B Nazanin" panose="00000400000000000000" pitchFamily="2" charset="-78"/>
            </a:endParaRPr>
          </a:p>
        </p:txBody>
      </p:sp>
      <p:sp>
        <p:nvSpPr>
          <p:cNvPr id="75780"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75781"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65.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0" y="0"/>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34 : پيش پرداخت</a:t>
            </a:r>
          </a:p>
        </p:txBody>
      </p:sp>
      <p:sp>
        <p:nvSpPr>
          <p:cNvPr id="76803" name="Rectangle 3"/>
          <p:cNvSpPr>
            <a:spLocks noGrp="1" noChangeArrowheads="1"/>
          </p:cNvSpPr>
          <p:nvPr>
            <p:ph sz="quarter" idx="1"/>
          </p:nvPr>
        </p:nvSpPr>
        <p:spPr>
          <a:xfrm>
            <a:off x="0" y="1052513"/>
            <a:ext cx="9144000" cy="4465637"/>
          </a:xfrm>
        </p:spPr>
        <p:txBody>
          <a:bodyPr/>
          <a:lstStyle/>
          <a:p>
            <a:pPr marL="609600" indent="-609600" algn="justLow" rtl="1" eaLnBrk="1" hangingPunct="1">
              <a:buFont typeface="Wingdings 2" panose="05020102010507070707" pitchFamily="18" charset="2"/>
              <a:buNone/>
            </a:pPr>
            <a:r>
              <a:rPr lang="fa-IR" altLang="fa-IR" sz="2600" dirty="0">
                <a:cs typeface="B Nazanin" panose="00000400000000000000" pitchFamily="2" charset="-78"/>
              </a:rPr>
              <a:t>	</a:t>
            </a:r>
          </a:p>
          <a:p>
            <a:pPr marL="236538" indent="-34925" algn="justLow" rtl="1" eaLnBrk="1" hangingPunct="1">
              <a:lnSpc>
                <a:spcPct val="150000"/>
              </a:lnSpc>
              <a:buFont typeface="Wingdings 2" panose="05020102010507070707" pitchFamily="18" charset="2"/>
              <a:buNone/>
              <a:tabLst>
                <a:tab pos="176213" algn="l"/>
              </a:tabLst>
            </a:pPr>
            <a:r>
              <a:rPr lang="fa-IR" altLang="fa-IR" sz="2600" dirty="0">
                <a:cs typeface="B Nazanin" panose="00000400000000000000" pitchFamily="2" charset="-78"/>
              </a:rPr>
              <a:t>	</a:t>
            </a:r>
            <a:r>
              <a:rPr lang="fa-IR" altLang="fa-IR" sz="2600" b="1" dirty="0">
                <a:solidFill>
                  <a:srgbClr val="7030A0"/>
                </a:solidFill>
                <a:cs typeface="B Nazanin" panose="00000400000000000000" pitchFamily="2" charset="-78"/>
              </a:rPr>
              <a:t>پيش پرداخت</a:t>
            </a:r>
            <a:r>
              <a:rPr lang="fa-IR" altLang="fa-IR" sz="2600" dirty="0">
                <a:cs typeface="B Nazanin" panose="00000400000000000000" pitchFamily="2" charset="-78"/>
              </a:rPr>
              <a:t>: عبارت است از پرداختي که از محل اعتبارات مربوط بر اساس احکام و قراردادها طبق دستور‏العمل پيش پرداخت‏ها و علي ‏الحساب‌ها با </a:t>
            </a:r>
            <a:r>
              <a:rPr lang="fa-IR" altLang="fa-IR" sz="2600" dirty="0">
                <a:solidFill>
                  <a:srgbClr val="7030A0"/>
                </a:solidFill>
                <a:cs typeface="B Nazanin" panose="00000400000000000000" pitchFamily="2" charset="-78"/>
              </a:rPr>
              <a:t>تشخيص رئيس موسسه</a:t>
            </a:r>
            <a:r>
              <a:rPr lang="fa-IR" altLang="fa-IR" sz="2600" dirty="0">
                <a:cs typeface="B Nazanin" panose="00000400000000000000" pitchFamily="2" charset="-78"/>
              </a:rPr>
              <a:t> و يا مقامات مجاز، </a:t>
            </a:r>
            <a:r>
              <a:rPr lang="fa-IR" altLang="fa-IR" sz="2600" dirty="0">
                <a:solidFill>
                  <a:srgbClr val="7030A0"/>
                </a:solidFill>
                <a:cs typeface="B Nazanin" panose="00000400000000000000" pitchFamily="2" charset="-78"/>
              </a:rPr>
              <a:t>پیش از انجام تعهد </a:t>
            </a:r>
            <a:r>
              <a:rPr lang="fa-IR" altLang="fa-IR" sz="2600" dirty="0">
                <a:cs typeface="B Nazanin" panose="00000400000000000000" pitchFamily="2" charset="-78"/>
              </a:rPr>
              <a:t>پرداخت می‏شود.</a:t>
            </a:r>
          </a:p>
        </p:txBody>
      </p:sp>
      <p:sp>
        <p:nvSpPr>
          <p:cNvPr id="76804"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76805"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66.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0" y="2857"/>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35 : علي الحساب</a:t>
            </a:r>
          </a:p>
        </p:txBody>
      </p:sp>
      <p:sp>
        <p:nvSpPr>
          <p:cNvPr id="77827" name="Rectangle 3"/>
          <p:cNvSpPr>
            <a:spLocks noGrp="1" noChangeArrowheads="1"/>
          </p:cNvSpPr>
          <p:nvPr>
            <p:ph sz="quarter" idx="1"/>
          </p:nvPr>
        </p:nvSpPr>
        <p:spPr>
          <a:xfrm>
            <a:off x="250825" y="1052513"/>
            <a:ext cx="8578850" cy="4465637"/>
          </a:xfrm>
        </p:spPr>
        <p:txBody>
          <a:bodyPr/>
          <a:lstStyle/>
          <a:p>
            <a:pPr marL="609600" indent="-609600" algn="justLow" rtl="1" eaLnBrk="1" hangingPunct="1">
              <a:buFont typeface="Wingdings 2" panose="05020102010507070707" pitchFamily="18" charset="2"/>
              <a:buNone/>
            </a:pPr>
            <a:r>
              <a:rPr lang="fa-IR" altLang="fa-IR" dirty="0">
                <a:cs typeface="B Nazanin" panose="00000400000000000000" pitchFamily="2" charset="-78"/>
              </a:rPr>
              <a:t>	</a:t>
            </a:r>
          </a:p>
          <a:p>
            <a:pPr marL="58738" indent="0" algn="justLow" rtl="1" eaLnBrk="1" hangingPunct="1">
              <a:lnSpc>
                <a:spcPct val="150000"/>
              </a:lnSpc>
              <a:buFont typeface="Wingdings 2" panose="05020102010507070707" pitchFamily="18" charset="2"/>
              <a:buNone/>
            </a:pPr>
            <a:r>
              <a:rPr lang="fa-IR" altLang="fa-IR" sz="2600" b="1" dirty="0">
                <a:solidFill>
                  <a:srgbClr val="7030A0"/>
                </a:solidFill>
                <a:cs typeface="B Nazanin" panose="00000400000000000000" pitchFamily="2" charset="-78"/>
              </a:rPr>
              <a:t>علي‏الحساب</a:t>
            </a:r>
            <a:r>
              <a:rPr lang="fa-IR" altLang="fa-IR" sz="2600" dirty="0">
                <a:cs typeface="B Nazanin" panose="00000400000000000000" pitchFamily="2" charset="-78"/>
              </a:rPr>
              <a:t>، عبارت است از پرداختي که به منظور اداي قسمتي از </a:t>
            </a:r>
            <a:r>
              <a:rPr lang="fa-IR" altLang="fa-IR" sz="2600" dirty="0">
                <a:solidFill>
                  <a:srgbClr val="7030A0"/>
                </a:solidFill>
                <a:cs typeface="B Nazanin" panose="00000400000000000000" pitchFamily="2" charset="-78"/>
              </a:rPr>
              <a:t>تعهد</a:t>
            </a:r>
            <a:r>
              <a:rPr lang="fa-IR" altLang="fa-IR" sz="2600" dirty="0">
                <a:cs typeface="B Nazanin" panose="00000400000000000000" pitchFamily="2" charset="-78"/>
              </a:rPr>
              <a:t> طبق دستور‏العمل پيش پرداخت‏ها و علي ‏الحساب‌ها صورت مي‏گيرد.</a:t>
            </a:r>
          </a:p>
        </p:txBody>
      </p:sp>
      <p:sp>
        <p:nvSpPr>
          <p:cNvPr id="77828"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77829"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pic>
        <p:nvPicPr>
          <p:cNvPr id="3074" name="Picture 2" descr="گرایش های اقلام بهای تمام شده - بخش ششم - Febco Group">
            <a:extLst>
              <a:ext uri="{FF2B5EF4-FFF2-40B4-BE49-F238E27FC236}">
                <a16:creationId xmlns:a16="http://schemas.microsoft.com/office/drawing/2014/main" id="{BDB5CE8B-AFC1-4386-BB76-550CBC7230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824" y="3047976"/>
            <a:ext cx="3438525" cy="3114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zoom/>
  </p:transition>
</p:sld>
</file>

<file path=ppt/slides/slide67.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0" y="0"/>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36 : هزينه</a:t>
            </a:r>
          </a:p>
        </p:txBody>
      </p:sp>
      <p:sp>
        <p:nvSpPr>
          <p:cNvPr id="78851" name="Rectangle 3"/>
          <p:cNvSpPr>
            <a:spLocks noGrp="1" noChangeArrowheads="1"/>
          </p:cNvSpPr>
          <p:nvPr>
            <p:ph sz="quarter" idx="1"/>
          </p:nvPr>
        </p:nvSpPr>
        <p:spPr>
          <a:xfrm>
            <a:off x="250825" y="1052513"/>
            <a:ext cx="8578850" cy="4465637"/>
          </a:xfrm>
        </p:spPr>
        <p:txBody>
          <a:bodyPr/>
          <a:lstStyle/>
          <a:p>
            <a:pPr marL="0" indent="0" algn="justLow" rtl="1" eaLnBrk="1" hangingPunct="1">
              <a:lnSpc>
                <a:spcPct val="150000"/>
              </a:lnSpc>
              <a:buFont typeface="Wingdings 2" panose="05020102010507070707" pitchFamily="18" charset="2"/>
              <a:buNone/>
            </a:pPr>
            <a:r>
              <a:rPr lang="fa-IR" altLang="fa-IR" sz="2600" b="1" dirty="0">
                <a:solidFill>
                  <a:srgbClr val="00B0F0"/>
                </a:solidFill>
                <a:cs typeface="B Nazanin" panose="00000400000000000000" pitchFamily="2" charset="-78"/>
              </a:rPr>
              <a:t>هزينه</a:t>
            </a:r>
            <a:r>
              <a:rPr lang="fa-IR" altLang="fa-IR" sz="2600" dirty="0">
                <a:cs typeface="B Nazanin" panose="00000400000000000000" pitchFamily="2" charset="-78"/>
              </a:rPr>
              <a:t>:</a:t>
            </a:r>
            <a:r>
              <a:rPr lang="en-US" altLang="fa-IR" sz="2600" dirty="0">
                <a:cs typeface="B Nazanin" panose="00000400000000000000" pitchFamily="2" charset="-78"/>
              </a:rPr>
              <a:t> </a:t>
            </a:r>
            <a:r>
              <a:rPr lang="fa-IR" altLang="fa-IR" sz="2600" dirty="0">
                <a:cs typeface="B Nazanin" panose="00000400000000000000" pitchFamily="2" charset="-78"/>
              </a:rPr>
              <a:t>آن دسته از </a:t>
            </a:r>
            <a:r>
              <a:rPr lang="fa-IR" altLang="fa-IR" sz="2600" dirty="0">
                <a:solidFill>
                  <a:srgbClr val="00B0F0"/>
                </a:solidFill>
                <a:cs typeface="B Nazanin" panose="00000400000000000000" pitchFamily="2" charset="-78"/>
              </a:rPr>
              <a:t>مخارج‏، پرداختی‏ها</a:t>
            </a:r>
            <a:r>
              <a:rPr lang="fa-IR" altLang="fa-IR" sz="2600" dirty="0">
                <a:cs typeface="B Nazanin" panose="00000400000000000000" pitchFamily="2" charset="-78"/>
              </a:rPr>
              <a:t>، تعهدات‏، استهلاک و کاهش ارزش دارایی‏ها بر اساس اصول متداول حسابداری طی یک دوره مالی مي‏باشد که به منظور توليد کالاها، خدمات و انجام ساير فعاليت‏ها در راستای اجراي عمليات اصلي و مستمر موسسه صورت مي‏گيرد.</a:t>
            </a:r>
          </a:p>
        </p:txBody>
      </p:sp>
      <p:sp>
        <p:nvSpPr>
          <p:cNvPr id="78852"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78853"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pic>
        <p:nvPicPr>
          <p:cNvPr id="2" name="Picture 1">
            <a:extLst>
              <a:ext uri="{FF2B5EF4-FFF2-40B4-BE49-F238E27FC236}">
                <a16:creationId xmlns:a16="http://schemas.microsoft.com/office/drawing/2014/main" id="{24F4C368-4D84-4A65-BD6C-1D6E215C283E}"/>
              </a:ext>
            </a:extLst>
          </p:cNvPr>
          <p:cNvPicPr>
            <a:picLocks noChangeAspect="1"/>
          </p:cNvPicPr>
          <p:nvPr/>
        </p:nvPicPr>
        <p:blipFill>
          <a:blip r:embed="rId4"/>
          <a:stretch>
            <a:fillRect/>
          </a:stretch>
        </p:blipFill>
        <p:spPr>
          <a:xfrm>
            <a:off x="2123728" y="3429000"/>
            <a:ext cx="4499992" cy="3428999"/>
          </a:xfrm>
          <a:prstGeom prst="ellipse">
            <a:avLst/>
          </a:prstGeom>
          <a:ln>
            <a:noFill/>
          </a:ln>
          <a:effectLst>
            <a:softEdge rad="112500"/>
          </a:effectLst>
        </p:spPr>
      </p:pic>
    </p:spTree>
  </p:cSld>
  <p:clrMapOvr>
    <a:masterClrMapping/>
  </p:clrMapOvr>
  <p:transition spd="med">
    <p:zoom/>
  </p:transition>
</p:sld>
</file>

<file path=ppt/slides/slide68.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0" y="0"/>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37: خريد اموال</a:t>
            </a:r>
          </a:p>
        </p:txBody>
      </p:sp>
      <p:sp>
        <p:nvSpPr>
          <p:cNvPr id="79875" name="Rectangle 3"/>
          <p:cNvSpPr>
            <a:spLocks noGrp="1" noChangeArrowheads="1"/>
          </p:cNvSpPr>
          <p:nvPr>
            <p:ph sz="quarter" idx="1"/>
          </p:nvPr>
        </p:nvSpPr>
        <p:spPr>
          <a:xfrm>
            <a:off x="251520" y="856962"/>
            <a:ext cx="8353425" cy="4465637"/>
          </a:xfrm>
        </p:spPr>
        <p:txBody>
          <a:bodyPr/>
          <a:lstStyle/>
          <a:p>
            <a:pPr marL="609600" indent="-609600" algn="justLow" rtl="1" eaLnBrk="1" hangingPunct="1">
              <a:lnSpc>
                <a:spcPct val="90000"/>
              </a:lnSpc>
              <a:buFont typeface="Wingdings 2" panose="05020102010507070707" pitchFamily="18" charset="2"/>
              <a:buNone/>
            </a:pPr>
            <a:endParaRPr lang="fa-IR" altLang="fa-IR" dirty="0">
              <a:cs typeface="B Nazanin" panose="00000400000000000000" pitchFamily="2" charset="-78"/>
            </a:endParaRPr>
          </a:p>
          <a:p>
            <a:pPr marL="609600" indent="-609600" algn="justLow" rtl="1" eaLnBrk="1" hangingPunct="1">
              <a:lnSpc>
                <a:spcPct val="90000"/>
              </a:lnSpc>
              <a:buFont typeface="Wingdings 2" panose="05020102010507070707" pitchFamily="18" charset="2"/>
              <a:buNone/>
            </a:pPr>
            <a:r>
              <a:rPr lang="fa-IR" altLang="fa-IR" sz="2600" b="1" dirty="0">
                <a:solidFill>
                  <a:srgbClr val="00B0F0"/>
                </a:solidFill>
                <a:cs typeface="B Nazanin" panose="00000400000000000000" pitchFamily="2" charset="-78"/>
              </a:rPr>
              <a:t>خريد اموال</a:t>
            </a:r>
            <a:r>
              <a:rPr lang="fa-IR" altLang="fa-IR" sz="2600" dirty="0">
                <a:cs typeface="B Nazanin" panose="00000400000000000000" pitchFamily="2" charset="-78"/>
              </a:rPr>
              <a:t>: </a:t>
            </a:r>
          </a:p>
          <a:p>
            <a:pPr marL="0" indent="23813" algn="justLow" rtl="1" eaLnBrk="1" hangingPunct="1">
              <a:lnSpc>
                <a:spcPct val="150000"/>
              </a:lnSpc>
              <a:buFontTx/>
              <a:buNone/>
            </a:pPr>
            <a:r>
              <a:rPr lang="fa-IR" altLang="fa-IR" sz="2600" dirty="0">
                <a:solidFill>
                  <a:srgbClr val="00B0F0"/>
                </a:solidFill>
                <a:cs typeface="B Nazanin" panose="00000400000000000000" pitchFamily="2" charset="-78"/>
              </a:rPr>
              <a:t>خرید اموال، ماشين آلات، تجهيزات و سایردارایی‏ها</a:t>
            </a:r>
            <a:r>
              <a:rPr lang="fa-IR" altLang="fa-IR" sz="2600" dirty="0">
                <a:cs typeface="B Nazanin" panose="00000400000000000000" pitchFamily="2" charset="-78"/>
              </a:rPr>
              <a:t>، آن بخش از </a:t>
            </a:r>
            <a:r>
              <a:rPr lang="fa-IR" altLang="fa-IR" sz="2600" dirty="0">
                <a:solidFill>
                  <a:srgbClr val="00B0F0"/>
                </a:solidFill>
                <a:cs typeface="B Nazanin" panose="00000400000000000000" pitchFamily="2" charset="-78"/>
              </a:rPr>
              <a:t>پرداخت‏ها و تعهدات </a:t>
            </a:r>
            <a:r>
              <a:rPr lang="fa-IR" altLang="fa-IR" sz="2600" dirty="0">
                <a:cs typeface="B Nazanin" panose="00000400000000000000" pitchFamily="2" charset="-78"/>
              </a:rPr>
              <a:t>موسسه مي‏باشد که ما به ازاي آن دارايي با عمر مفيد مشخص جهت موسسه ايجاد نمايد. </a:t>
            </a:r>
          </a:p>
          <a:p>
            <a:pPr marL="609600" indent="-609600" algn="justLow" rtl="1" eaLnBrk="1" hangingPunct="1">
              <a:lnSpc>
                <a:spcPct val="90000"/>
              </a:lnSpc>
              <a:buFontTx/>
              <a:buNone/>
            </a:pPr>
            <a:endParaRPr lang="fa-IR" altLang="fa-IR" dirty="0">
              <a:solidFill>
                <a:srgbClr val="FF0000"/>
              </a:solidFill>
              <a:cs typeface="B Nazanin" panose="00000400000000000000" pitchFamily="2" charset="-78"/>
            </a:endParaRPr>
          </a:p>
          <a:p>
            <a:pPr marL="609600" indent="-609600" algn="justLow" rtl="1" eaLnBrk="1" hangingPunct="1">
              <a:lnSpc>
                <a:spcPct val="90000"/>
              </a:lnSpc>
              <a:buFontTx/>
              <a:buNone/>
            </a:pPr>
            <a:r>
              <a:rPr lang="fa-IR" altLang="fa-IR" b="1" dirty="0">
                <a:solidFill>
                  <a:srgbClr val="FF0000"/>
                </a:solidFill>
                <a:cs typeface="B Nazanin" panose="00000400000000000000" pitchFamily="2" charset="-78"/>
              </a:rPr>
              <a:t>تبصره</a:t>
            </a:r>
            <a:endParaRPr lang="fa-IR" altLang="fa-IR" b="1" dirty="0">
              <a:cs typeface="B Nazanin" panose="00000400000000000000" pitchFamily="2" charset="-78"/>
            </a:endParaRPr>
          </a:p>
          <a:p>
            <a:pPr marL="34925" indent="-34925" algn="justLow" rtl="1" eaLnBrk="1" hangingPunct="1">
              <a:lnSpc>
                <a:spcPct val="150000"/>
              </a:lnSpc>
              <a:buFontTx/>
              <a:buNone/>
            </a:pPr>
            <a:r>
              <a:rPr lang="fa-IR" altLang="fa-IR" sz="2600" dirty="0">
                <a:cs typeface="B Nazanin" panose="00000400000000000000" pitchFamily="2" charset="-78"/>
              </a:rPr>
              <a:t>	هر نوع پرداخت جهت اموال، ماشين‏آلات و تجهيزات که منجر به افزايش عمر مفيد يا تکميل آن گردد به بهاي خريد آن دارايي افزوده و از تاريخ ايجاد، نسبت به محاسبه استهلاک اقدام مي‏شود. </a:t>
            </a:r>
            <a:endParaRPr lang="en-US" altLang="fa-IR" sz="2600" dirty="0">
              <a:cs typeface="B Nazanin" panose="00000400000000000000" pitchFamily="2" charset="-78"/>
            </a:endParaRPr>
          </a:p>
        </p:txBody>
      </p:sp>
      <p:sp>
        <p:nvSpPr>
          <p:cNvPr id="79876"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79877"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69.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0" y="19482"/>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38: حواله</a:t>
            </a:r>
          </a:p>
        </p:txBody>
      </p:sp>
      <p:sp>
        <p:nvSpPr>
          <p:cNvPr id="80899" name="Rectangle 3"/>
          <p:cNvSpPr>
            <a:spLocks noGrp="1" noChangeArrowheads="1"/>
          </p:cNvSpPr>
          <p:nvPr>
            <p:ph sz="quarter" idx="1"/>
          </p:nvPr>
        </p:nvSpPr>
        <p:spPr>
          <a:xfrm>
            <a:off x="250825" y="1052513"/>
            <a:ext cx="8353425" cy="4465637"/>
          </a:xfrm>
        </p:spPr>
        <p:txBody>
          <a:bodyPr/>
          <a:lstStyle/>
          <a:p>
            <a:pPr marL="58738" indent="0" algn="justLow" rtl="1" eaLnBrk="1" hangingPunct="1">
              <a:lnSpc>
                <a:spcPct val="150000"/>
              </a:lnSpc>
              <a:buFont typeface="Wingdings 2" panose="05020102010507070707" pitchFamily="18" charset="2"/>
              <a:buNone/>
            </a:pPr>
            <a:r>
              <a:rPr lang="fa-IR" altLang="fa-IR" sz="2600" dirty="0">
                <a:solidFill>
                  <a:srgbClr val="0070C0"/>
                </a:solidFill>
                <a:cs typeface="B Nazanin" panose="00000400000000000000" pitchFamily="2" charset="-78"/>
              </a:rPr>
              <a:t>حواله</a:t>
            </a:r>
            <a:r>
              <a:rPr lang="fa-IR" altLang="fa-IR" sz="2600" dirty="0">
                <a:cs typeface="B Nazanin" panose="00000400000000000000" pitchFamily="2" charset="-78"/>
              </a:rPr>
              <a:t> اجازه‏اي است که کتباً به وسيله مقامات مجاز براي </a:t>
            </a:r>
            <a:r>
              <a:rPr lang="fa-IR" altLang="fa-IR" sz="2600" dirty="0">
                <a:solidFill>
                  <a:srgbClr val="0070C0"/>
                </a:solidFill>
                <a:cs typeface="B Nazanin" panose="00000400000000000000" pitchFamily="2" charset="-78"/>
              </a:rPr>
              <a:t>تاديه تعهدات و بدهي‏هاي قابل پرداخت</a:t>
            </a:r>
            <a:r>
              <a:rPr lang="fa-IR" altLang="fa-IR" sz="2600" dirty="0">
                <a:cs typeface="B Nazanin" panose="00000400000000000000" pitchFamily="2" charset="-78"/>
              </a:rPr>
              <a:t> از محل اعتبارات مربوطه عهده مدير امور مالي (خزانه دار) و رييس امور مالی واحد و در وجه ذينفع صادر مي‏شود.</a:t>
            </a:r>
          </a:p>
        </p:txBody>
      </p:sp>
      <p:sp>
        <p:nvSpPr>
          <p:cNvPr id="80900"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80901"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70.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0" y="0"/>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39: تشخيص</a:t>
            </a:r>
          </a:p>
        </p:txBody>
      </p:sp>
      <p:sp>
        <p:nvSpPr>
          <p:cNvPr id="81923" name="Rectangle 3"/>
          <p:cNvSpPr>
            <a:spLocks noGrp="1" noChangeArrowheads="1"/>
          </p:cNvSpPr>
          <p:nvPr>
            <p:ph sz="quarter" idx="1"/>
          </p:nvPr>
        </p:nvSpPr>
        <p:spPr>
          <a:xfrm>
            <a:off x="250825" y="1052513"/>
            <a:ext cx="8353425" cy="4465637"/>
          </a:xfrm>
        </p:spPr>
        <p:txBody>
          <a:bodyPr/>
          <a:lstStyle/>
          <a:p>
            <a:pPr marL="0" indent="0" algn="justLow" rtl="1" eaLnBrk="1" hangingPunct="1">
              <a:lnSpc>
                <a:spcPct val="150000"/>
              </a:lnSpc>
              <a:buFont typeface="Wingdings 2" panose="05020102010507070707" pitchFamily="18" charset="2"/>
              <a:buNone/>
            </a:pPr>
            <a:r>
              <a:rPr lang="fa-IR" altLang="fa-IR" sz="2600" dirty="0">
                <a:solidFill>
                  <a:srgbClr val="0070C0"/>
                </a:solidFill>
                <a:cs typeface="B Nazanin" panose="00000400000000000000" pitchFamily="2" charset="-78"/>
              </a:rPr>
              <a:t>تشخيص</a:t>
            </a:r>
            <a:r>
              <a:rPr lang="fa-IR" altLang="fa-IR" sz="2600" dirty="0">
                <a:cs typeface="B Nazanin" panose="00000400000000000000" pitchFamily="2" charset="-78"/>
              </a:rPr>
              <a:t> عبارت است از </a:t>
            </a:r>
            <a:r>
              <a:rPr lang="fa-IR" altLang="fa-IR" sz="2600" dirty="0">
                <a:solidFill>
                  <a:srgbClr val="0070C0"/>
                </a:solidFill>
                <a:cs typeface="B Nazanin" panose="00000400000000000000" pitchFamily="2" charset="-78"/>
              </a:rPr>
              <a:t>تعيين و انتخاب کالا و خدمات </a:t>
            </a:r>
            <a:r>
              <a:rPr lang="fa-IR" altLang="fa-IR" sz="2600" dirty="0">
                <a:cs typeface="B Nazanin" panose="00000400000000000000" pitchFamily="2" charset="-78"/>
              </a:rPr>
              <a:t>و ساير پرداخت‏هايي که تحصيل يا انجام آن‏ها براي نيل به اجراي برنامه‏هاي موسسه و واحدهاي اجرايي ضروري است.</a:t>
            </a:r>
          </a:p>
        </p:txBody>
      </p:sp>
      <p:sp>
        <p:nvSpPr>
          <p:cNvPr id="81924"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81925"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71.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0" y="19482"/>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40: تامين اعتبار</a:t>
            </a:r>
            <a:endParaRPr lang="en-US" altLang="fa-IR" dirty="0">
              <a:solidFill>
                <a:srgbClr val="7030A0"/>
              </a:solidFill>
            </a:endParaRPr>
          </a:p>
        </p:txBody>
      </p:sp>
      <p:sp>
        <p:nvSpPr>
          <p:cNvPr id="82947" name="Rectangle 3"/>
          <p:cNvSpPr>
            <a:spLocks noGrp="1" noChangeArrowheads="1"/>
          </p:cNvSpPr>
          <p:nvPr>
            <p:ph sz="quarter" idx="1"/>
          </p:nvPr>
        </p:nvSpPr>
        <p:spPr>
          <a:xfrm>
            <a:off x="250825" y="1052513"/>
            <a:ext cx="8353425" cy="4465637"/>
          </a:xfrm>
        </p:spPr>
        <p:txBody>
          <a:bodyPr/>
          <a:lstStyle/>
          <a:p>
            <a:pPr marL="0" indent="23813" algn="justLow" rtl="1" eaLnBrk="1" hangingPunct="1">
              <a:lnSpc>
                <a:spcPct val="150000"/>
              </a:lnSpc>
              <a:buFont typeface="Wingdings 2" panose="05020102010507070707" pitchFamily="18" charset="2"/>
              <a:buNone/>
            </a:pPr>
            <a:r>
              <a:rPr lang="fa-IR" altLang="fa-IR" sz="2600" dirty="0">
                <a:solidFill>
                  <a:srgbClr val="00B0F0"/>
                </a:solidFill>
                <a:cs typeface="B Nazanin" panose="00000400000000000000" pitchFamily="2" charset="-78"/>
              </a:rPr>
              <a:t>تأمين اعتبار </a:t>
            </a:r>
            <a:r>
              <a:rPr lang="fa-IR" altLang="fa-IR" sz="2600" dirty="0">
                <a:cs typeface="B Nazanin" panose="00000400000000000000" pitchFamily="2" charset="-78"/>
              </a:rPr>
              <a:t>عبارتست از </a:t>
            </a:r>
            <a:r>
              <a:rPr lang="fa-IR" altLang="fa-IR" sz="2600" dirty="0">
                <a:solidFill>
                  <a:srgbClr val="00B0F0"/>
                </a:solidFill>
                <a:cs typeface="B Nazanin" panose="00000400000000000000" pitchFamily="2" charset="-78"/>
              </a:rPr>
              <a:t>اختصاص‏دادن تمام يا قسمتي از اعتبار </a:t>
            </a:r>
            <a:r>
              <a:rPr lang="fa-IR" altLang="fa-IR" sz="2600" dirty="0">
                <a:cs typeface="B Nazanin" panose="00000400000000000000" pitchFamily="2" charset="-78"/>
              </a:rPr>
              <a:t>مندرج در بودجه تفصيلي موسسه براي انجام هزينه و خرید دارائی و ایجاد تملک دارائی و تعهد که مبناي آن، دفتر اعتبارات امور مالي موسسه و واحد اجرايي خواهد بود.</a:t>
            </a:r>
          </a:p>
        </p:txBody>
      </p:sp>
      <p:sp>
        <p:nvSpPr>
          <p:cNvPr id="82948"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82949"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72.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0" y="2857"/>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41: تعهد</a:t>
            </a:r>
          </a:p>
        </p:txBody>
      </p:sp>
      <p:sp>
        <p:nvSpPr>
          <p:cNvPr id="83971" name="Rectangle 3"/>
          <p:cNvSpPr>
            <a:spLocks noGrp="1" noChangeArrowheads="1"/>
          </p:cNvSpPr>
          <p:nvPr>
            <p:ph sz="quarter" idx="1"/>
          </p:nvPr>
        </p:nvSpPr>
        <p:spPr>
          <a:xfrm>
            <a:off x="250825" y="1052513"/>
            <a:ext cx="8353425" cy="4465637"/>
          </a:xfrm>
        </p:spPr>
        <p:txBody>
          <a:bodyPr/>
          <a:lstStyle/>
          <a:p>
            <a:pPr algn="r" rtl="1">
              <a:buFont typeface="Wingdings 2" panose="05020102010507070707" pitchFamily="18" charset="2"/>
              <a:buNone/>
            </a:pPr>
            <a:r>
              <a:rPr lang="fa-IR" altLang="fa-IR" sz="2600" dirty="0">
                <a:solidFill>
                  <a:srgbClr val="00B0F0"/>
                </a:solidFill>
                <a:cs typeface="B Nazanin" panose="00000400000000000000" pitchFamily="2" charset="-78"/>
              </a:rPr>
              <a:t>تعهد</a:t>
            </a:r>
            <a:r>
              <a:rPr lang="fa-IR" altLang="fa-IR" sz="2600" dirty="0">
                <a:cs typeface="B Nazanin" panose="00000400000000000000" pitchFamily="2" charset="-78"/>
              </a:rPr>
              <a:t>: عبارت است از ايجاد </a:t>
            </a:r>
            <a:r>
              <a:rPr lang="fa-IR" altLang="fa-IR" sz="2600" dirty="0">
                <a:solidFill>
                  <a:srgbClr val="00B0F0"/>
                </a:solidFill>
                <a:cs typeface="B Nazanin" panose="00000400000000000000" pitchFamily="2" charset="-78"/>
              </a:rPr>
              <a:t>دين بر ذمه موسسه </a:t>
            </a:r>
            <a:r>
              <a:rPr lang="fa-IR" altLang="fa-IR" sz="2600" dirty="0">
                <a:cs typeface="B Nazanin" panose="00000400000000000000" pitchFamily="2" charset="-78"/>
              </a:rPr>
              <a:t>ناشي از: </a:t>
            </a:r>
            <a:endParaRPr lang="en-US" altLang="fa-IR" sz="2600" dirty="0">
              <a:cs typeface="B Nazanin" panose="00000400000000000000" pitchFamily="2" charset="-78"/>
            </a:endParaRPr>
          </a:p>
          <a:p>
            <a:pPr algn="r" rtl="1">
              <a:buFont typeface="Wingdings 2" panose="05020102010507070707" pitchFamily="18" charset="2"/>
              <a:buNone/>
            </a:pPr>
            <a:endParaRPr lang="fa-IR" altLang="fa-IR" sz="2600" dirty="0">
              <a:cs typeface="B Nazanin" panose="00000400000000000000" pitchFamily="2" charset="-78"/>
            </a:endParaRPr>
          </a:p>
          <a:p>
            <a:pPr marL="574675" algn="r" rtl="1">
              <a:lnSpc>
                <a:spcPct val="150000"/>
              </a:lnSpc>
              <a:buFont typeface="Wingdings 2" panose="05020102010507070707" pitchFamily="18" charset="2"/>
              <a:buNone/>
            </a:pPr>
            <a:r>
              <a:rPr lang="fa-IR" altLang="fa-IR" sz="2600" dirty="0">
                <a:cs typeface="B Nazanin" panose="00000400000000000000" pitchFamily="2" charset="-78"/>
              </a:rPr>
              <a:t>الف) تحويل کالا يا خدمت </a:t>
            </a:r>
            <a:endParaRPr lang="en-US" altLang="fa-IR" sz="2600" dirty="0">
              <a:cs typeface="B Nazanin" panose="00000400000000000000" pitchFamily="2" charset="-78"/>
            </a:endParaRPr>
          </a:p>
          <a:p>
            <a:pPr marL="574675" algn="r" rtl="1">
              <a:lnSpc>
                <a:spcPct val="150000"/>
              </a:lnSpc>
              <a:buFont typeface="Wingdings 2" panose="05020102010507070707" pitchFamily="18" charset="2"/>
              <a:buNone/>
            </a:pPr>
            <a:r>
              <a:rPr lang="fa-IR" altLang="fa-IR" sz="2600" dirty="0">
                <a:cs typeface="B Nazanin" panose="00000400000000000000" pitchFamily="2" charset="-78"/>
              </a:rPr>
              <a:t>ب) اجراي قرادادهايي که با رعايت مقررات منعقد شده باشد. </a:t>
            </a:r>
            <a:endParaRPr lang="en-US" altLang="fa-IR" sz="2600" dirty="0">
              <a:cs typeface="B Nazanin" panose="00000400000000000000" pitchFamily="2" charset="-78"/>
            </a:endParaRPr>
          </a:p>
          <a:p>
            <a:pPr marL="574675" algn="r" rtl="1">
              <a:lnSpc>
                <a:spcPct val="150000"/>
              </a:lnSpc>
              <a:buFont typeface="Wingdings 2" panose="05020102010507070707" pitchFamily="18" charset="2"/>
              <a:buNone/>
            </a:pPr>
            <a:r>
              <a:rPr lang="fa-IR" altLang="fa-IR" sz="2600" dirty="0">
                <a:cs typeface="B Nazanin" panose="00000400000000000000" pitchFamily="2" charset="-78"/>
              </a:rPr>
              <a:t>ج) احکام صادر شده از مراجع قانوني و ذي‏صلاحيت </a:t>
            </a:r>
            <a:endParaRPr lang="en-US" altLang="fa-IR" sz="2600" dirty="0">
              <a:cs typeface="B Nazanin" panose="00000400000000000000" pitchFamily="2" charset="-78"/>
            </a:endParaRPr>
          </a:p>
          <a:p>
            <a:pPr marL="574675" algn="just" rtl="1">
              <a:lnSpc>
                <a:spcPct val="150000"/>
              </a:lnSpc>
              <a:buFont typeface="Wingdings 2" panose="05020102010507070707" pitchFamily="18" charset="2"/>
              <a:buNone/>
            </a:pPr>
            <a:r>
              <a:rPr lang="fa-IR" altLang="fa-IR" sz="2600" dirty="0">
                <a:cs typeface="B Nazanin" panose="00000400000000000000" pitchFamily="2" charset="-78"/>
              </a:rPr>
              <a:t>د) پيوستن به قرادادهاي بين‏المللي و عضويت در سازمان‏ها يا مجامع بين المللي با اجازه قانون. </a:t>
            </a:r>
            <a:endParaRPr lang="en-US" altLang="fa-IR" sz="2600" dirty="0">
              <a:cs typeface="B Nazanin" panose="00000400000000000000" pitchFamily="2" charset="-78"/>
            </a:endParaRPr>
          </a:p>
        </p:txBody>
      </p:sp>
      <p:sp>
        <p:nvSpPr>
          <p:cNvPr id="83972"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83973"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73.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5122" name="Picture 2" descr="شرکت حسابداری|موسسه -حسابداري تهران">
            <a:extLst>
              <a:ext uri="{FF2B5EF4-FFF2-40B4-BE49-F238E27FC236}">
                <a16:creationId xmlns:a16="http://schemas.microsoft.com/office/drawing/2014/main" id="{912D366D-88B0-4482-A261-DA8FED02A5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975" y="2996952"/>
            <a:ext cx="4876800" cy="30384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4994" name="Rectangle 2"/>
          <p:cNvSpPr>
            <a:spLocks noGrp="1" noChangeArrowheads="1"/>
          </p:cNvSpPr>
          <p:nvPr>
            <p:ph type="title"/>
          </p:nvPr>
        </p:nvSpPr>
        <p:spPr>
          <a:xfrm>
            <a:off x="0" y="0"/>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42: تسجيل</a:t>
            </a:r>
          </a:p>
        </p:txBody>
      </p:sp>
      <p:sp>
        <p:nvSpPr>
          <p:cNvPr id="84995" name="Rectangle 3"/>
          <p:cNvSpPr>
            <a:spLocks noGrp="1" noChangeArrowheads="1"/>
          </p:cNvSpPr>
          <p:nvPr>
            <p:ph sz="quarter" idx="1"/>
          </p:nvPr>
        </p:nvSpPr>
        <p:spPr>
          <a:xfrm>
            <a:off x="250825" y="1052513"/>
            <a:ext cx="8353425" cy="4465637"/>
          </a:xfrm>
        </p:spPr>
        <p:txBody>
          <a:bodyPr/>
          <a:lstStyle/>
          <a:p>
            <a:pPr marL="0" indent="0" algn="just" rtl="1">
              <a:lnSpc>
                <a:spcPct val="150000"/>
              </a:lnSpc>
              <a:buNone/>
            </a:pPr>
            <a:r>
              <a:rPr lang="fa-IR" altLang="fa-IR" sz="2600" dirty="0">
                <a:solidFill>
                  <a:srgbClr val="00B0F0"/>
                </a:solidFill>
                <a:cs typeface="B Nazanin" panose="00000400000000000000" pitchFamily="2" charset="-78"/>
              </a:rPr>
              <a:t>تسجيل</a:t>
            </a:r>
            <a:r>
              <a:rPr lang="fa-IR" altLang="fa-IR" sz="2600" dirty="0">
                <a:cs typeface="B Nazanin" panose="00000400000000000000" pitchFamily="2" charset="-78"/>
              </a:rPr>
              <a:t>:</a:t>
            </a:r>
          </a:p>
          <a:p>
            <a:pPr marL="0" indent="0" algn="just" rtl="1">
              <a:lnSpc>
                <a:spcPct val="150000"/>
              </a:lnSpc>
              <a:buNone/>
            </a:pPr>
            <a:r>
              <a:rPr lang="fa-IR" altLang="fa-IR" sz="2600" dirty="0">
                <a:cs typeface="B Nazanin" panose="00000400000000000000" pitchFamily="2" charset="-78"/>
              </a:rPr>
              <a:t>عبارت است از </a:t>
            </a:r>
            <a:r>
              <a:rPr lang="fa-IR" altLang="fa-IR" sz="2600" dirty="0">
                <a:solidFill>
                  <a:srgbClr val="00B0F0"/>
                </a:solidFill>
                <a:cs typeface="B Nazanin" panose="00000400000000000000" pitchFamily="2" charset="-78"/>
              </a:rPr>
              <a:t>تعيين ميزان بدهي قابل پرداخت به موجب اسناد و مدارک اثبات بدهي</a:t>
            </a:r>
            <a:r>
              <a:rPr lang="fa-IR" altLang="fa-IR" sz="2600" dirty="0">
                <a:cs typeface="B Nazanin" panose="00000400000000000000" pitchFamily="2" charset="-78"/>
              </a:rPr>
              <a:t>.</a:t>
            </a:r>
            <a:endParaRPr lang="en-US" altLang="fa-IR" sz="2600" dirty="0">
              <a:cs typeface="B Nazanin" panose="00000400000000000000" pitchFamily="2" charset="-78"/>
            </a:endParaRPr>
          </a:p>
        </p:txBody>
      </p:sp>
      <p:sp>
        <p:nvSpPr>
          <p:cNvPr id="84996" name="AutoShape 4">
            <a:hlinkClick r:id="rId3"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84997" name="AutoShape 5">
            <a:hlinkClick r:id="rId4"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74.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0" y="-17865"/>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43: درخواست وجه</a:t>
            </a:r>
          </a:p>
        </p:txBody>
      </p:sp>
      <p:sp>
        <p:nvSpPr>
          <p:cNvPr id="86019" name="Rectangle 3"/>
          <p:cNvSpPr>
            <a:spLocks noGrp="1" noChangeArrowheads="1"/>
          </p:cNvSpPr>
          <p:nvPr>
            <p:ph sz="quarter" idx="1"/>
          </p:nvPr>
        </p:nvSpPr>
        <p:spPr>
          <a:xfrm>
            <a:off x="480470" y="1025526"/>
            <a:ext cx="8353425" cy="4752975"/>
          </a:xfrm>
        </p:spPr>
        <p:txBody>
          <a:bodyPr/>
          <a:lstStyle/>
          <a:p>
            <a:pPr marL="0" indent="0" algn="justLow" rtl="1" eaLnBrk="1" hangingPunct="1">
              <a:buClr>
                <a:srgbClr val="FF0000"/>
              </a:buClr>
              <a:buFont typeface="Wingdings 2" panose="05020102010507070707" pitchFamily="18" charset="2"/>
              <a:buNone/>
            </a:pPr>
            <a:r>
              <a:rPr lang="fa-IR" altLang="fa-IR" sz="2600" dirty="0">
                <a:solidFill>
                  <a:srgbClr val="00B0F0"/>
                </a:solidFill>
                <a:cs typeface="B Nazanin" panose="00000400000000000000" pitchFamily="2" charset="-78"/>
              </a:rPr>
              <a:t>درخواست وجه</a:t>
            </a:r>
            <a:r>
              <a:rPr lang="fa-IR" altLang="fa-IR" sz="2600" dirty="0">
                <a:cs typeface="B Nazanin" panose="00000400000000000000" pitchFamily="2" charset="-78"/>
              </a:rPr>
              <a:t>، سندي است که از سوي رييس موسسه يا مقام مجاز از طرف ايشان </a:t>
            </a:r>
            <a:r>
              <a:rPr lang="fa-IR" altLang="fa-IR" sz="2600" dirty="0">
                <a:solidFill>
                  <a:srgbClr val="00B0F0"/>
                </a:solidFill>
                <a:cs typeface="B Nazanin" panose="00000400000000000000" pitchFamily="2" charset="-78"/>
              </a:rPr>
              <a:t>به منظور پرداخت حواله‏هاي صادر شده و ساير پرداختي‏هايي </a:t>
            </a:r>
            <a:r>
              <a:rPr lang="fa-IR" altLang="fa-IR" sz="2600" dirty="0">
                <a:cs typeface="B Nazanin" panose="00000400000000000000" pitchFamily="2" charset="-78"/>
              </a:rPr>
              <a:t>که به موجب قانون از محل وجوه متمرکز شده در خزانه (حسب مورد خزانه يا خزانه معين استان ذیربط) صادر مي‏شود.</a:t>
            </a:r>
            <a:endParaRPr lang="en-US" altLang="fa-IR" sz="2600" dirty="0">
              <a:cs typeface="B Nazanin" panose="00000400000000000000" pitchFamily="2" charset="-78"/>
            </a:endParaRPr>
          </a:p>
          <a:p>
            <a:pPr marL="25400" indent="0" algn="r" rtl="1" eaLnBrk="1" hangingPunct="1">
              <a:buClr>
                <a:srgbClr val="FF0000"/>
              </a:buClr>
              <a:buNone/>
            </a:pPr>
            <a:r>
              <a:rPr lang="fa-IR" altLang="fa-IR" sz="2400" b="1" dirty="0">
                <a:solidFill>
                  <a:srgbClr val="FF0000"/>
                </a:solidFill>
                <a:cs typeface="B Nazanin" panose="00000400000000000000" pitchFamily="2" charset="-78"/>
              </a:rPr>
              <a:t>تبصره 1</a:t>
            </a:r>
          </a:p>
          <a:p>
            <a:pPr marL="398463" indent="-373063" algn="just" rtl="1" eaLnBrk="1" hangingPunct="1">
              <a:buFontTx/>
              <a:buNone/>
            </a:pPr>
            <a:r>
              <a:rPr lang="fa-IR" altLang="fa-IR" sz="1800" dirty="0">
                <a:cs typeface="B Nazanin" panose="00000400000000000000" pitchFamily="2" charset="-78"/>
              </a:rPr>
              <a:t>	</a:t>
            </a:r>
            <a:r>
              <a:rPr lang="fa-IR" altLang="fa-IR" sz="2400" dirty="0">
                <a:cs typeface="B Nazanin" panose="00000400000000000000" pitchFamily="2" charset="-78"/>
              </a:rPr>
              <a:t>مقامات مجاز موضوع اين ماده از سوی بالاترين مقام اجرايي دستگاه به صورت کتبی به وزارت امور اقتصادی و دارايي يا سازمان امور اقتصاد و دارائی معرفی می‌شوند.</a:t>
            </a:r>
          </a:p>
          <a:p>
            <a:pPr marL="398463" indent="-373063" algn="just" rtl="1" eaLnBrk="1" hangingPunct="1">
              <a:buFontTx/>
              <a:buNone/>
            </a:pPr>
            <a:endParaRPr lang="fa-IR" altLang="fa-IR" sz="2400" dirty="0">
              <a:cs typeface="B Nazanin" panose="00000400000000000000" pitchFamily="2" charset="-78"/>
            </a:endParaRPr>
          </a:p>
          <a:p>
            <a:pPr marL="25400" indent="0" algn="r" rtl="1" eaLnBrk="1" hangingPunct="1">
              <a:buClr>
                <a:srgbClr val="FF0000"/>
              </a:buClr>
              <a:buNone/>
            </a:pPr>
            <a:r>
              <a:rPr lang="fa-IR" altLang="fa-IR" sz="2400" b="1" dirty="0">
                <a:solidFill>
                  <a:srgbClr val="FF0000"/>
                </a:solidFill>
                <a:cs typeface="B Nazanin" panose="00000400000000000000" pitchFamily="2" charset="-78"/>
              </a:rPr>
              <a:t>تبصره 2</a:t>
            </a:r>
          </a:p>
          <a:p>
            <a:pPr marL="398463" indent="-373063" algn="just" rtl="1" eaLnBrk="1" hangingPunct="1">
              <a:buFontTx/>
              <a:buNone/>
            </a:pPr>
            <a:r>
              <a:rPr lang="fa-IR" altLang="fa-IR" sz="1800" dirty="0">
                <a:cs typeface="B Nazanin" panose="00000400000000000000" pitchFamily="2" charset="-78"/>
              </a:rPr>
              <a:t>	</a:t>
            </a:r>
            <a:r>
              <a:rPr lang="fa-IR" altLang="fa-IR" sz="2400" dirty="0">
                <a:cs typeface="B Nazanin" panose="00000400000000000000" pitchFamily="2" charset="-78"/>
              </a:rPr>
              <a:t>در خواست وجه واحد اجرایی، سندي است که از سوي رييس واحد اجرایی و رییس امورمالی واحد اجرایی به منظور پرداخت حواله‏هاي صادر شده و ساير پرداخت‏هايي که به موجب قانون از محل اعتبارات مربوطه صادر می‏شود.</a:t>
            </a:r>
            <a:endParaRPr lang="fa-IR" altLang="fa-IR" sz="1800" dirty="0">
              <a:cs typeface="B Nazanin" panose="00000400000000000000" pitchFamily="2" charset="-78"/>
            </a:endParaRPr>
          </a:p>
        </p:txBody>
      </p:sp>
      <p:sp>
        <p:nvSpPr>
          <p:cNvPr id="86020"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86021"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75.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0" y="0"/>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44: مسئوليت تشخيص و ...</a:t>
            </a:r>
          </a:p>
        </p:txBody>
      </p:sp>
      <p:sp>
        <p:nvSpPr>
          <p:cNvPr id="87043" name="Rectangle 3"/>
          <p:cNvSpPr>
            <a:spLocks noGrp="1" noChangeArrowheads="1"/>
          </p:cNvSpPr>
          <p:nvPr>
            <p:ph sz="quarter" idx="1"/>
          </p:nvPr>
        </p:nvSpPr>
        <p:spPr>
          <a:xfrm>
            <a:off x="250825" y="692696"/>
            <a:ext cx="8353425" cy="4465637"/>
          </a:xfrm>
        </p:spPr>
        <p:txBody>
          <a:bodyPr/>
          <a:lstStyle/>
          <a:p>
            <a:pPr marL="0" indent="0" algn="justLow" rtl="1" eaLnBrk="1" hangingPunct="1">
              <a:lnSpc>
                <a:spcPct val="150000"/>
              </a:lnSpc>
              <a:buFontTx/>
              <a:buNone/>
            </a:pPr>
            <a:r>
              <a:rPr lang="fa-IR" altLang="fa-IR" sz="2600" dirty="0">
                <a:solidFill>
                  <a:srgbClr val="7030A0"/>
                </a:solidFill>
                <a:cs typeface="B Nazanin" panose="00000400000000000000" pitchFamily="2" charset="-78"/>
              </a:rPr>
              <a:t>مسئوليت تشخيص و انجام تعهد و تسجيل و حواله </a:t>
            </a:r>
            <a:r>
              <a:rPr lang="fa-IR" altLang="fa-IR" sz="2600" dirty="0">
                <a:solidFill>
                  <a:srgbClr val="00B0F0"/>
                </a:solidFill>
                <a:cs typeface="B Nazanin" panose="00000400000000000000" pitchFamily="2" charset="-78"/>
              </a:rPr>
              <a:t>به عهده رييس موسسه و مقامات مجاز ازطرف ايشان</a:t>
            </a:r>
            <a:r>
              <a:rPr lang="fa-IR" altLang="fa-IR" sz="2600" dirty="0">
                <a:cs typeface="B Nazanin" panose="00000400000000000000" pitchFamily="2" charset="-78"/>
              </a:rPr>
              <a:t> و </a:t>
            </a:r>
            <a:r>
              <a:rPr lang="fa-IR" altLang="fa-IR" sz="2600" dirty="0">
                <a:solidFill>
                  <a:srgbClr val="00B0F0"/>
                </a:solidFill>
                <a:cs typeface="B Nazanin" panose="00000400000000000000" pitchFamily="2" charset="-78"/>
              </a:rPr>
              <a:t>مسئوليت تأمين اعتبار و تطبيق پرداخت با اين آیین‏نامه</a:t>
            </a:r>
            <a:r>
              <a:rPr lang="fa-IR" altLang="fa-IR" sz="2600" dirty="0">
                <a:cs typeface="B Nazanin" panose="00000400000000000000" pitchFamily="2" charset="-78"/>
              </a:rPr>
              <a:t> به عهده </a:t>
            </a:r>
            <a:r>
              <a:rPr lang="fa-IR" altLang="fa-IR" sz="2600" dirty="0">
                <a:solidFill>
                  <a:srgbClr val="00B0F0"/>
                </a:solidFill>
                <a:cs typeface="B Nazanin" panose="00000400000000000000" pitchFamily="2" charset="-78"/>
              </a:rPr>
              <a:t>مدير امور مالي </a:t>
            </a:r>
            <a:r>
              <a:rPr lang="fa-IR" altLang="fa-IR" sz="2600" dirty="0">
                <a:cs typeface="B Nazanin" panose="00000400000000000000" pitchFamily="2" charset="-78"/>
              </a:rPr>
              <a:t>(خزانه دار) موسسه و مقامات مجاز از طرف وی مي‏باشد. مسئوليت‏هاي فوق در مورد واحدهاي اجرايي مستقل نيز به عهده رييس واحد و رييس امور مالي واحد مي‏باشد.</a:t>
            </a:r>
          </a:p>
          <a:p>
            <a:pPr marL="609600" indent="-609600" algn="justLow" rtl="1" eaLnBrk="1" hangingPunct="1">
              <a:lnSpc>
                <a:spcPct val="90000"/>
              </a:lnSpc>
              <a:buFontTx/>
              <a:buNone/>
            </a:pPr>
            <a:r>
              <a:rPr lang="fa-IR" altLang="fa-IR" b="1" dirty="0">
                <a:solidFill>
                  <a:srgbClr val="FF0000"/>
                </a:solidFill>
                <a:cs typeface="B Nazanin" panose="00000400000000000000" pitchFamily="2" charset="-78"/>
              </a:rPr>
              <a:t>تبصره </a:t>
            </a:r>
          </a:p>
          <a:p>
            <a:pPr marL="0" indent="0" algn="justLow" rtl="1" eaLnBrk="1" hangingPunct="1">
              <a:lnSpc>
                <a:spcPct val="90000"/>
              </a:lnSpc>
              <a:buFontTx/>
              <a:buNone/>
            </a:pPr>
            <a:r>
              <a:rPr lang="fa-IR" altLang="fa-IR" sz="2600" dirty="0">
                <a:cs typeface="B Nazanin" panose="00000400000000000000" pitchFamily="2" charset="-78"/>
              </a:rPr>
              <a:t>در صورتی که مسئوليت‏هاي موضوع اين ماده حسب مورد مستقيمأ و بدون واسطه از طرف مقامات فوق به ساير مقامات دستگاه‏هاي مربوطه، </a:t>
            </a:r>
            <a:r>
              <a:rPr lang="fa-IR" altLang="fa-IR" sz="2600" dirty="0">
                <a:solidFill>
                  <a:srgbClr val="00B0F0"/>
                </a:solidFill>
                <a:cs typeface="B Nazanin" panose="00000400000000000000" pitchFamily="2" charset="-78"/>
              </a:rPr>
              <a:t>کلي يا جزئي تفويض </a:t>
            </a:r>
            <a:r>
              <a:rPr lang="fa-IR" altLang="fa-IR" sz="2600" dirty="0">
                <a:cs typeface="B Nazanin" panose="00000400000000000000" pitchFamily="2" charset="-78"/>
              </a:rPr>
              <a:t>گردد، تفويض گيرنده ملزم به رعايت کليه مقررات بوده و </a:t>
            </a:r>
            <a:r>
              <a:rPr lang="fa-IR" altLang="fa-IR" sz="2600" dirty="0">
                <a:solidFill>
                  <a:srgbClr val="00B0F0"/>
                </a:solidFill>
                <a:cs typeface="B Nazanin" panose="00000400000000000000" pitchFamily="2" charset="-78"/>
              </a:rPr>
              <a:t>هم‏چنين کليه کارکنان در برابر وظايف اصلي و محوله در شرح وظايف سازماني در قبال مراجع قانوني و نظارتي </a:t>
            </a:r>
            <a:r>
              <a:rPr lang="ar-SA" altLang="fa-IR" sz="2600" dirty="0">
                <a:solidFill>
                  <a:srgbClr val="00B0F0"/>
                </a:solidFill>
                <a:cs typeface="B Nazanin" panose="00000400000000000000" pitchFamily="2" charset="-78"/>
              </a:rPr>
              <a:t>شخصاً </a:t>
            </a:r>
            <a:r>
              <a:rPr lang="fa-IR" altLang="fa-IR" sz="2600" dirty="0">
                <a:solidFill>
                  <a:srgbClr val="00B0F0"/>
                </a:solidFill>
                <a:cs typeface="B Nazanin" panose="00000400000000000000" pitchFamily="2" charset="-78"/>
              </a:rPr>
              <a:t>پاسخگو خواهند بود</a:t>
            </a:r>
            <a:r>
              <a:rPr lang="fa-IR" altLang="fa-IR" sz="2600" dirty="0">
                <a:cs typeface="B Nazanin" panose="00000400000000000000" pitchFamily="2" charset="-78"/>
              </a:rPr>
              <a:t>.</a:t>
            </a:r>
            <a:endParaRPr lang="fa-IR" altLang="fa-IR" sz="2600" i="1" dirty="0">
              <a:solidFill>
                <a:srgbClr val="FF0000"/>
              </a:solidFill>
              <a:cs typeface="B Nazanin" panose="00000400000000000000" pitchFamily="2" charset="-78"/>
            </a:endParaRPr>
          </a:p>
        </p:txBody>
      </p:sp>
      <p:sp>
        <p:nvSpPr>
          <p:cNvPr id="87044" name="AutoShape 4">
            <a:hlinkClick r:id="rId2" action="ppaction://hlinksldjump"/>
          </p:cNvPr>
          <p:cNvSpPr>
            <a:spLocks noChangeArrowheads="1"/>
          </p:cNvSpPr>
          <p:nvPr/>
        </p:nvSpPr>
        <p:spPr bwMode="auto">
          <a:xfrm>
            <a:off x="1424955" y="5912891"/>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87045" name="AutoShape 5">
            <a:hlinkClick r:id="rId3" action="ppaction://hlinksldjump"/>
          </p:cNvPr>
          <p:cNvSpPr>
            <a:spLocks noChangeArrowheads="1"/>
          </p:cNvSpPr>
          <p:nvPr/>
        </p:nvSpPr>
        <p:spPr bwMode="auto">
          <a:xfrm>
            <a:off x="1393764" y="6465273"/>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76.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60000"/>
            <a:lumOff val="4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599F4F-9B9A-487C-9139-3300F1CB87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9092" name="AutoShape 4">
            <a:hlinkClick r:id="rId3" action="ppaction://hlinksldjump"/>
          </p:cNvPr>
          <p:cNvSpPr>
            <a:spLocks noChangeArrowheads="1"/>
          </p:cNvSpPr>
          <p:nvPr/>
        </p:nvSpPr>
        <p:spPr bwMode="auto">
          <a:xfrm>
            <a:off x="430213" y="6073468"/>
            <a:ext cx="936625" cy="504825"/>
          </a:xfrm>
          <a:prstGeom prst="roundRect">
            <a:avLst>
              <a:gd name="adj" fmla="val 42454"/>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endParaRPr>
          </a:p>
        </p:txBody>
      </p:sp>
      <p:sp>
        <p:nvSpPr>
          <p:cNvPr id="89093" name="AutoShape 5">
            <a:hlinkClick r:id="rId4" action="ppaction://hlinksldjump"/>
          </p:cNvPr>
          <p:cNvSpPr>
            <a:spLocks noChangeArrowheads="1"/>
          </p:cNvSpPr>
          <p:nvPr/>
        </p:nvSpPr>
        <p:spPr bwMode="auto">
          <a:xfrm>
            <a:off x="1403350" y="6237288"/>
            <a:ext cx="936625" cy="361950"/>
          </a:xfrm>
          <a:prstGeom prst="roundRect">
            <a:avLst>
              <a:gd name="adj" fmla="val 42454"/>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endParaRPr>
          </a:p>
        </p:txBody>
      </p:sp>
      <p:sp>
        <p:nvSpPr>
          <p:cNvPr id="5" name="AutoShape 3">
            <a:extLst>
              <a:ext uri="{FF2B5EF4-FFF2-40B4-BE49-F238E27FC236}">
                <a16:creationId xmlns:a16="http://schemas.microsoft.com/office/drawing/2014/main" id="{EF27DFE9-5984-300D-B466-773730320E15}"/>
              </a:ext>
            </a:extLst>
          </p:cNvPr>
          <p:cNvSpPr>
            <a:spLocks noChangeArrowheads="1"/>
          </p:cNvSpPr>
          <p:nvPr/>
        </p:nvSpPr>
        <p:spPr bwMode="auto">
          <a:xfrm>
            <a:off x="5795963" y="620713"/>
            <a:ext cx="3024187" cy="2519362"/>
          </a:xfrm>
          <a:prstGeom prst="wedgeEllipseCallout">
            <a:avLst>
              <a:gd name="adj1" fmla="val -56667"/>
              <a:gd name="adj2" fmla="val 73694"/>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altLang="en-US" sz="2800" b="1" i="0" u="none" strike="noStrike" kern="1200" cap="none" spc="0" normalizeH="0" baseline="0" noProof="0">
                <a:ln>
                  <a:noFill/>
                </a:ln>
                <a:solidFill>
                  <a:prstClr val="white"/>
                </a:solidFill>
                <a:effectLst/>
                <a:uLnTx/>
                <a:uFillTx/>
                <a:latin typeface="Arial" panose="020B0604020202020204" pitchFamily="34" charset="0"/>
                <a:ea typeface="+mn-ea"/>
                <a:cs typeface="B Nazanin" panose="00000400000000000000" pitchFamily="2" charset="-78"/>
              </a:rPr>
              <a:t>مراحل تفضیلی اجرای بودجه به استناد قانون محاسبات عمومی</a:t>
            </a:r>
            <a:r>
              <a:rPr kumimoji="0" lang="fa-IR" altLang="en-US" sz="1800" b="1" i="0" u="none" strike="noStrike" kern="1200" cap="none" spc="0" normalizeH="0" baseline="0" noProof="0">
                <a:ln>
                  <a:noFill/>
                </a:ln>
                <a:solidFill>
                  <a:prstClr val="white"/>
                </a:solidFill>
                <a:effectLst/>
                <a:uLnTx/>
                <a:uFillTx/>
                <a:latin typeface="Arial" panose="020B0604020202020204" pitchFamily="34" charset="0"/>
                <a:ea typeface="+mn-ea"/>
                <a:cs typeface="B Nazanin" panose="00000400000000000000" pitchFamily="2" charset="-78"/>
              </a:rPr>
              <a:t> </a:t>
            </a:r>
            <a:endParaRPr kumimoji="0" lang="en-US" altLang="en-US" sz="1800" b="1" i="0" u="none" strike="noStrike" kern="1200" cap="none" spc="0" normalizeH="0" baseline="0" noProof="0">
              <a:ln>
                <a:noFill/>
              </a:ln>
              <a:solidFill>
                <a:prstClr val="white"/>
              </a:solidFill>
              <a:effectLst/>
              <a:uLnTx/>
              <a:uFillTx/>
              <a:latin typeface="Arial" panose="020B0604020202020204" pitchFamily="34" charset="0"/>
              <a:ea typeface="+mn-ea"/>
              <a:cs typeface="B Nazanin" panose="00000400000000000000" pitchFamily="2" charset="-78"/>
            </a:endParaRPr>
          </a:p>
        </p:txBody>
      </p:sp>
      <p:sp>
        <p:nvSpPr>
          <p:cNvPr id="6" name="AutoShape 4">
            <a:extLst>
              <a:ext uri="{FF2B5EF4-FFF2-40B4-BE49-F238E27FC236}">
                <a16:creationId xmlns:a16="http://schemas.microsoft.com/office/drawing/2014/main" id="{C99A9010-C8E0-F923-7C63-922CF0E3341C}"/>
              </a:ext>
            </a:extLst>
          </p:cNvPr>
          <p:cNvSpPr>
            <a:spLocks/>
          </p:cNvSpPr>
          <p:nvPr/>
        </p:nvSpPr>
        <p:spPr bwMode="auto">
          <a:xfrm>
            <a:off x="4932363" y="1484313"/>
            <a:ext cx="647700" cy="4535487"/>
          </a:xfrm>
          <a:prstGeom prst="rightBrace">
            <a:avLst>
              <a:gd name="adj1" fmla="val 58354"/>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1"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endParaRPr>
          </a:p>
        </p:txBody>
      </p:sp>
      <p:grpSp>
        <p:nvGrpSpPr>
          <p:cNvPr id="7" name="Group 21">
            <a:extLst>
              <a:ext uri="{FF2B5EF4-FFF2-40B4-BE49-F238E27FC236}">
                <a16:creationId xmlns:a16="http://schemas.microsoft.com/office/drawing/2014/main" id="{718FB605-AE96-CB96-DB65-788BF36E753C}"/>
              </a:ext>
            </a:extLst>
          </p:cNvPr>
          <p:cNvGrpSpPr>
            <a:grpSpLocks/>
          </p:cNvGrpSpPr>
          <p:nvPr/>
        </p:nvGrpSpPr>
        <p:grpSpPr bwMode="auto">
          <a:xfrm>
            <a:off x="430213" y="1485900"/>
            <a:ext cx="3997325" cy="4495800"/>
            <a:chOff x="2267" y="210"/>
            <a:chExt cx="2518" cy="2832"/>
          </a:xfrm>
        </p:grpSpPr>
        <p:sp>
          <p:nvSpPr>
            <p:cNvPr id="8" name="AutoShape 12">
              <a:hlinkClick r:id="rId5" action="ppaction://hlinksldjump"/>
              <a:extLst>
                <a:ext uri="{FF2B5EF4-FFF2-40B4-BE49-F238E27FC236}">
                  <a16:creationId xmlns:a16="http://schemas.microsoft.com/office/drawing/2014/main" id="{259EA24A-6B66-5F33-BC79-5597616DFC08}"/>
                </a:ext>
              </a:extLst>
            </p:cNvPr>
            <p:cNvSpPr>
              <a:spLocks noChangeArrowheads="1"/>
            </p:cNvSpPr>
            <p:nvPr/>
          </p:nvSpPr>
          <p:spPr bwMode="auto">
            <a:xfrm>
              <a:off x="2273" y="210"/>
              <a:ext cx="2512" cy="386"/>
            </a:xfrm>
            <a:prstGeom prst="bevel">
              <a:avLst>
                <a:gd name="adj" fmla="val 12500"/>
              </a:avLst>
            </a:prstGeom>
            <a:solidFill>
              <a:schemeClr val="accent1"/>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altLang="en-US" sz="2400" b="1"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rPr>
                <a:t>1</a:t>
              </a:r>
              <a:r>
                <a:rPr kumimoji="0" lang="fa-IR" altLang="en-US" sz="1800" b="1"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rPr>
                <a:t>- تشخیص</a:t>
              </a:r>
              <a:r>
                <a:rPr kumimoji="0" lang="fa-IR" altLang="en-US" sz="1800" b="0"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rPr>
                <a:t> </a:t>
              </a:r>
              <a:endParaRPr kumimoji="0" lang="en-US" altLang="en-US" sz="1800" b="0"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endParaRPr>
            </a:p>
          </p:txBody>
        </p:sp>
        <p:sp>
          <p:nvSpPr>
            <p:cNvPr id="9" name="AutoShape 13">
              <a:hlinkClick r:id="rId6" action="ppaction://hlinksldjump"/>
              <a:extLst>
                <a:ext uri="{FF2B5EF4-FFF2-40B4-BE49-F238E27FC236}">
                  <a16:creationId xmlns:a16="http://schemas.microsoft.com/office/drawing/2014/main" id="{7BF6E406-A9E8-6C03-77E9-D30666C07F79}"/>
                </a:ext>
              </a:extLst>
            </p:cNvPr>
            <p:cNvSpPr>
              <a:spLocks noChangeArrowheads="1"/>
            </p:cNvSpPr>
            <p:nvPr/>
          </p:nvSpPr>
          <p:spPr bwMode="auto">
            <a:xfrm>
              <a:off x="2272" y="618"/>
              <a:ext cx="2500" cy="386"/>
            </a:xfrm>
            <a:prstGeom prst="bevel">
              <a:avLst>
                <a:gd name="adj" fmla="val 12500"/>
              </a:avLst>
            </a:prstGeom>
            <a:solidFill>
              <a:srgbClr val="00990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altLang="en-US" sz="2400" b="1"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rPr>
                <a:t>2- </a:t>
              </a:r>
              <a:r>
                <a:rPr kumimoji="0" lang="fa-IR" altLang="en-US" sz="1800" b="1"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rPr>
                <a:t>تأمین اعتبار</a:t>
              </a:r>
              <a:r>
                <a:rPr kumimoji="0" lang="fa-IR" altLang="en-US" sz="1800" b="0"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rPr>
                <a:t> </a:t>
              </a:r>
              <a:endParaRPr kumimoji="0" lang="en-US" altLang="en-US" sz="1800" b="0"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endParaRPr>
            </a:p>
          </p:txBody>
        </p:sp>
        <p:sp>
          <p:nvSpPr>
            <p:cNvPr id="10" name="AutoShape 14">
              <a:hlinkClick r:id="rId7" action="ppaction://hlinksldjump"/>
              <a:extLst>
                <a:ext uri="{FF2B5EF4-FFF2-40B4-BE49-F238E27FC236}">
                  <a16:creationId xmlns:a16="http://schemas.microsoft.com/office/drawing/2014/main" id="{E32F1EDC-72FF-7F0B-62D9-440454727220}"/>
                </a:ext>
              </a:extLst>
            </p:cNvPr>
            <p:cNvSpPr>
              <a:spLocks noChangeArrowheads="1"/>
            </p:cNvSpPr>
            <p:nvPr/>
          </p:nvSpPr>
          <p:spPr bwMode="auto">
            <a:xfrm>
              <a:off x="2272" y="1026"/>
              <a:ext cx="2495" cy="386"/>
            </a:xfrm>
            <a:prstGeom prst="bevel">
              <a:avLst>
                <a:gd name="adj" fmla="val 12500"/>
              </a:avLst>
            </a:prstGeom>
            <a:solidFill>
              <a:schemeClr val="accent1"/>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altLang="en-US" sz="2400" b="1"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rPr>
                <a:t>3- </a:t>
              </a:r>
              <a:r>
                <a:rPr kumimoji="0" lang="fa-IR" altLang="en-US" sz="1800" b="1"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rPr>
                <a:t>تعهد</a:t>
              </a:r>
              <a:endParaRPr kumimoji="0" lang="en-US" altLang="en-US" sz="1800" b="1"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endParaRPr>
            </a:p>
          </p:txBody>
        </p:sp>
        <p:sp>
          <p:nvSpPr>
            <p:cNvPr id="11" name="AutoShape 15">
              <a:hlinkClick r:id="rId8" action="ppaction://hlinksldjump"/>
              <a:extLst>
                <a:ext uri="{FF2B5EF4-FFF2-40B4-BE49-F238E27FC236}">
                  <a16:creationId xmlns:a16="http://schemas.microsoft.com/office/drawing/2014/main" id="{65CBC8BE-41A4-81B3-EA10-0EC189662129}"/>
                </a:ext>
              </a:extLst>
            </p:cNvPr>
            <p:cNvSpPr>
              <a:spLocks noChangeArrowheads="1"/>
            </p:cNvSpPr>
            <p:nvPr/>
          </p:nvSpPr>
          <p:spPr bwMode="auto">
            <a:xfrm>
              <a:off x="2272" y="1434"/>
              <a:ext cx="2500" cy="386"/>
            </a:xfrm>
            <a:prstGeom prst="bevel">
              <a:avLst>
                <a:gd name="adj" fmla="val 12500"/>
              </a:avLst>
            </a:prstGeom>
            <a:solidFill>
              <a:srgbClr val="00990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altLang="en-US" sz="2400" b="1"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rPr>
                <a:t>4- </a:t>
              </a:r>
              <a:r>
                <a:rPr kumimoji="0" lang="fa-IR" altLang="en-US" sz="1800" b="1"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rPr>
                <a:t>تسجیل</a:t>
              </a:r>
              <a:r>
                <a:rPr kumimoji="0" lang="fa-IR" altLang="en-US" sz="1800" b="0"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rPr>
                <a:t> </a:t>
              </a:r>
              <a:endParaRPr kumimoji="0" lang="en-US" altLang="en-US" sz="1800" b="0"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endParaRPr>
            </a:p>
          </p:txBody>
        </p:sp>
        <p:sp>
          <p:nvSpPr>
            <p:cNvPr id="12" name="AutoShape 16">
              <a:hlinkClick r:id="rId8" action="ppaction://hlinksldjump"/>
              <a:extLst>
                <a:ext uri="{FF2B5EF4-FFF2-40B4-BE49-F238E27FC236}">
                  <a16:creationId xmlns:a16="http://schemas.microsoft.com/office/drawing/2014/main" id="{EC9EF09F-A554-A35F-ACF1-C3F996B85D2E}"/>
                </a:ext>
              </a:extLst>
            </p:cNvPr>
            <p:cNvSpPr>
              <a:spLocks noChangeArrowheads="1"/>
            </p:cNvSpPr>
            <p:nvPr/>
          </p:nvSpPr>
          <p:spPr bwMode="auto">
            <a:xfrm>
              <a:off x="2272" y="1842"/>
              <a:ext cx="2500" cy="386"/>
            </a:xfrm>
            <a:prstGeom prst="bevel">
              <a:avLst>
                <a:gd name="adj" fmla="val 12500"/>
              </a:avLst>
            </a:prstGeom>
            <a:solidFill>
              <a:schemeClr val="accent1"/>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altLang="en-US" sz="2400" b="1"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rPr>
                <a:t>5- </a:t>
              </a:r>
              <a:r>
                <a:rPr kumimoji="0" lang="fa-IR" altLang="en-US" sz="1800" b="1"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rPr>
                <a:t>حواله</a:t>
              </a:r>
              <a:r>
                <a:rPr kumimoji="0" lang="fa-IR" altLang="en-US" sz="1800" b="0"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rPr>
                <a:t> </a:t>
              </a:r>
              <a:endParaRPr kumimoji="0" lang="en-US" altLang="en-US" sz="1800" b="0"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endParaRPr>
            </a:p>
          </p:txBody>
        </p:sp>
        <p:sp>
          <p:nvSpPr>
            <p:cNvPr id="13" name="AutoShape 17">
              <a:hlinkClick r:id="rId9" action="ppaction://hlinksldjump"/>
              <a:extLst>
                <a:ext uri="{FF2B5EF4-FFF2-40B4-BE49-F238E27FC236}">
                  <a16:creationId xmlns:a16="http://schemas.microsoft.com/office/drawing/2014/main" id="{41C66A33-46A4-997F-9244-3A78DEC94842}"/>
                </a:ext>
              </a:extLst>
            </p:cNvPr>
            <p:cNvSpPr>
              <a:spLocks noChangeArrowheads="1"/>
            </p:cNvSpPr>
            <p:nvPr/>
          </p:nvSpPr>
          <p:spPr bwMode="auto">
            <a:xfrm>
              <a:off x="2272" y="2248"/>
              <a:ext cx="2500" cy="386"/>
            </a:xfrm>
            <a:prstGeom prst="bevel">
              <a:avLst>
                <a:gd name="adj" fmla="val 12500"/>
              </a:avLst>
            </a:prstGeom>
            <a:solidFill>
              <a:srgbClr val="00990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altLang="en-US" sz="2400" b="1"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rPr>
                <a:t>6- </a:t>
              </a:r>
              <a:r>
                <a:rPr kumimoji="0" lang="fa-IR" altLang="en-US" sz="1800" b="1"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rPr>
                <a:t>درخواست وجه</a:t>
              </a:r>
              <a:r>
                <a:rPr kumimoji="0" lang="fa-IR" altLang="en-US" sz="1800" b="0"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rPr>
                <a:t> </a:t>
              </a:r>
              <a:endParaRPr kumimoji="0" lang="en-US" altLang="en-US" sz="1800" b="0"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endParaRPr>
            </a:p>
          </p:txBody>
        </p:sp>
        <p:sp>
          <p:nvSpPr>
            <p:cNvPr id="14" name="AutoShape 18">
              <a:hlinkClick r:id="rId10" action="ppaction://hlinksldjump"/>
              <a:extLst>
                <a:ext uri="{FF2B5EF4-FFF2-40B4-BE49-F238E27FC236}">
                  <a16:creationId xmlns:a16="http://schemas.microsoft.com/office/drawing/2014/main" id="{B69AA7BC-E323-2BA8-A11F-C4184C0AEAB7}"/>
                </a:ext>
              </a:extLst>
            </p:cNvPr>
            <p:cNvSpPr>
              <a:spLocks noChangeArrowheads="1"/>
            </p:cNvSpPr>
            <p:nvPr/>
          </p:nvSpPr>
          <p:spPr bwMode="auto">
            <a:xfrm>
              <a:off x="2267" y="2656"/>
              <a:ext cx="2500" cy="386"/>
            </a:xfrm>
            <a:prstGeom prst="bevel">
              <a:avLst>
                <a:gd name="adj" fmla="val 12500"/>
              </a:avLst>
            </a:prstGeom>
            <a:solidFill>
              <a:schemeClr val="accent1"/>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altLang="en-US" sz="2400" b="1"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rPr>
                <a:t>7- </a:t>
              </a:r>
              <a:r>
                <a:rPr kumimoji="0" lang="fa-IR" altLang="en-US" sz="1800" b="1"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rPr>
                <a:t>هزینه</a:t>
              </a:r>
              <a:r>
                <a:rPr kumimoji="0" lang="fa-IR" altLang="en-US" sz="1800" b="0"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rPr>
                <a:t> </a:t>
              </a:r>
              <a:endParaRPr kumimoji="0" lang="en-US" altLang="en-US" sz="1800" b="0" i="0" u="none" strike="noStrike" kern="1200" cap="none" spc="0" normalizeH="0" baseline="0" noProof="0">
                <a:ln>
                  <a:noFill/>
                </a:ln>
                <a:solidFill>
                  <a:prstClr val="white"/>
                </a:solidFill>
                <a:effectLst/>
                <a:uLnTx/>
                <a:uFillTx/>
                <a:latin typeface="Verdana" panose="020B0604030504040204" pitchFamily="34" charset="0"/>
                <a:ea typeface="+mn-ea"/>
                <a:cs typeface="B Nazanin" panose="00000400000000000000" pitchFamily="2" charset="-78"/>
              </a:endParaRPr>
            </a:p>
          </p:txBody>
        </p:sp>
      </p:grpSp>
    </p:spTree>
    <p:extLst>
      <p:ext uri="{BB962C8B-B14F-4D97-AF65-F5344CB8AC3E}">
        <p14:creationId xmlns:p14="http://schemas.microsoft.com/office/powerpoint/2010/main" val="2010587142"/>
      </p:ext>
    </p:extLst>
  </p:cSld>
  <p:clrMapOvr>
    <a:masterClrMapping/>
  </p:clrMapOvr>
  <p:transition spd="med">
    <p:zoom/>
  </p:transition>
</p:sld>
</file>

<file path=ppt/slides/slide77.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60000"/>
            <a:lumOff val="4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5F6F2A-F4A5-48B3-B76D-21C12966B3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6260" name="AutoShape 4">
            <a:hlinkClick r:id="rId3" action="ppaction://hlinksldjump"/>
          </p:cNvPr>
          <p:cNvSpPr>
            <a:spLocks noChangeArrowheads="1"/>
          </p:cNvSpPr>
          <p:nvPr/>
        </p:nvSpPr>
        <p:spPr bwMode="auto">
          <a:xfrm>
            <a:off x="1547664" y="6301953"/>
            <a:ext cx="936625" cy="504825"/>
          </a:xfrm>
          <a:prstGeom prst="roundRect">
            <a:avLst>
              <a:gd name="adj" fmla="val 42454"/>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endParaRPr>
          </a:p>
        </p:txBody>
      </p:sp>
      <p:sp>
        <p:nvSpPr>
          <p:cNvPr id="96261" name="AutoShape 5">
            <a:hlinkClick r:id="rId4" action="ppaction://hlinksldjump"/>
          </p:cNvPr>
          <p:cNvSpPr>
            <a:spLocks noChangeArrowheads="1"/>
          </p:cNvSpPr>
          <p:nvPr/>
        </p:nvSpPr>
        <p:spPr bwMode="auto">
          <a:xfrm>
            <a:off x="377007" y="6373391"/>
            <a:ext cx="936625" cy="361950"/>
          </a:xfrm>
          <a:prstGeom prst="roundRect">
            <a:avLst>
              <a:gd name="adj" fmla="val 42454"/>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endParaRPr>
          </a:p>
        </p:txBody>
      </p:sp>
      <p:sp>
        <p:nvSpPr>
          <p:cNvPr id="7" name="Rectangle 2"/>
          <p:cNvSpPr>
            <a:spLocks noGrp="1" noChangeArrowheads="1"/>
          </p:cNvSpPr>
          <p:nvPr>
            <p:ph type="title"/>
          </p:nvPr>
        </p:nvSpPr>
        <p:spPr>
          <a:xfrm>
            <a:off x="468313" y="-471"/>
            <a:ext cx="8243887" cy="621159"/>
          </a:xfrm>
        </p:spPr>
        <p:txBody>
          <a:bodyPr/>
          <a:lstStyle/>
          <a:p>
            <a:pPr eaLnBrk="1" hangingPunct="1"/>
            <a:r>
              <a:rPr lang="fa-IR" altLang="fa-IR" dirty="0">
                <a:solidFill>
                  <a:schemeClr val="tx1"/>
                </a:solidFill>
                <a:effectLst/>
              </a:rPr>
              <a:t>درخواست وجه</a:t>
            </a:r>
          </a:p>
        </p:txBody>
      </p:sp>
      <p:pic>
        <p:nvPicPr>
          <p:cNvPr id="5" name="Picture 4"/>
          <p:cNvPicPr>
            <a:picLocks noChangeAspect="1"/>
          </p:cNvPicPr>
          <p:nvPr/>
        </p:nvPicPr>
        <p:blipFill rotWithShape="1">
          <a:blip r:embed="rId5"/>
          <a:srcRect l="23092" t="19320" r="22834" b="7601"/>
          <a:stretch/>
        </p:blipFill>
        <p:spPr>
          <a:xfrm>
            <a:off x="845319" y="571880"/>
            <a:ext cx="7416824" cy="5678852"/>
          </a:xfrm>
          <a:prstGeom prst="rect">
            <a:avLst/>
          </a:prstGeom>
        </p:spPr>
      </p:pic>
      <p:sp>
        <p:nvSpPr>
          <p:cNvPr id="6" name="Rectangle 5"/>
          <p:cNvSpPr/>
          <p:nvPr/>
        </p:nvSpPr>
        <p:spPr>
          <a:xfrm>
            <a:off x="845319" y="571880"/>
            <a:ext cx="1782465" cy="12729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0" name="Rectangle 9"/>
          <p:cNvSpPr/>
          <p:nvPr/>
        </p:nvSpPr>
        <p:spPr>
          <a:xfrm>
            <a:off x="1907704" y="5877272"/>
            <a:ext cx="1368152" cy="38221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Tree>
    <p:extLst>
      <p:ext uri="{BB962C8B-B14F-4D97-AF65-F5344CB8AC3E}">
        <p14:creationId xmlns:p14="http://schemas.microsoft.com/office/powerpoint/2010/main" val="1465989545"/>
      </p:ext>
    </p:extLst>
  </p:cSld>
  <p:clrMapOvr>
    <a:masterClrMapping/>
  </p:clrMapOvr>
  <p:transition spd="med">
    <p:zoom/>
  </p:transition>
</p:sld>
</file>

<file path=ppt/slides/slide78.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60000"/>
            <a:lumOff val="4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5F6F2A-F4A5-48B3-B76D-21C12966B3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6260" name="AutoShape 4">
            <a:hlinkClick r:id="rId3" action="ppaction://hlinksldjump"/>
          </p:cNvPr>
          <p:cNvSpPr>
            <a:spLocks noChangeArrowheads="1"/>
          </p:cNvSpPr>
          <p:nvPr/>
        </p:nvSpPr>
        <p:spPr bwMode="auto">
          <a:xfrm>
            <a:off x="683568" y="5589240"/>
            <a:ext cx="936625" cy="504825"/>
          </a:xfrm>
          <a:prstGeom prst="roundRect">
            <a:avLst>
              <a:gd name="adj" fmla="val 42454"/>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endParaRPr>
          </a:p>
        </p:txBody>
      </p:sp>
      <p:sp>
        <p:nvSpPr>
          <p:cNvPr id="96261" name="AutoShape 5">
            <a:hlinkClick r:id="rId4" action="ppaction://hlinksldjump"/>
          </p:cNvPr>
          <p:cNvSpPr>
            <a:spLocks noChangeArrowheads="1"/>
          </p:cNvSpPr>
          <p:nvPr/>
        </p:nvSpPr>
        <p:spPr bwMode="auto">
          <a:xfrm>
            <a:off x="699716" y="6251523"/>
            <a:ext cx="936625" cy="361950"/>
          </a:xfrm>
          <a:prstGeom prst="roundRect">
            <a:avLst>
              <a:gd name="adj" fmla="val 42454"/>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endParaRPr>
          </a:p>
        </p:txBody>
      </p:sp>
      <p:sp>
        <p:nvSpPr>
          <p:cNvPr id="6" name="Rectangle 2"/>
          <p:cNvSpPr>
            <a:spLocks noGrp="1" noChangeArrowheads="1"/>
          </p:cNvSpPr>
          <p:nvPr>
            <p:ph type="title"/>
          </p:nvPr>
        </p:nvSpPr>
        <p:spPr>
          <a:xfrm>
            <a:off x="468313" y="-471"/>
            <a:ext cx="8243887" cy="621159"/>
          </a:xfrm>
        </p:spPr>
        <p:txBody>
          <a:bodyPr/>
          <a:lstStyle/>
          <a:p>
            <a:pPr eaLnBrk="1" hangingPunct="1"/>
            <a:r>
              <a:rPr lang="fa-IR" altLang="fa-IR" dirty="0">
                <a:solidFill>
                  <a:schemeClr val="tx1"/>
                </a:solidFill>
                <a:effectLst/>
              </a:rPr>
              <a:t>تشخیص</a:t>
            </a:r>
          </a:p>
        </p:txBody>
      </p:sp>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t="8001" b="5900"/>
          <a:stretch/>
        </p:blipFill>
        <p:spPr>
          <a:xfrm>
            <a:off x="2104654" y="620688"/>
            <a:ext cx="4848301" cy="5904656"/>
          </a:xfrm>
          <a:prstGeom prst="rect">
            <a:avLst/>
          </a:prstGeom>
        </p:spPr>
      </p:pic>
      <p:sp>
        <p:nvSpPr>
          <p:cNvPr id="5" name="Rectangle 4"/>
          <p:cNvSpPr/>
          <p:nvPr/>
        </p:nvSpPr>
        <p:spPr>
          <a:xfrm>
            <a:off x="4211960" y="5445224"/>
            <a:ext cx="1656184" cy="93610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Tree>
    <p:extLst>
      <p:ext uri="{BB962C8B-B14F-4D97-AF65-F5344CB8AC3E}">
        <p14:creationId xmlns:p14="http://schemas.microsoft.com/office/powerpoint/2010/main" val="3439189129"/>
      </p:ext>
    </p:extLst>
  </p:cSld>
  <p:clrMapOvr>
    <a:masterClrMapping/>
  </p:clrMapOvr>
  <p:transition spd="med">
    <p:zoom/>
  </p:transition>
</p:sld>
</file>

<file path=ppt/slides/slide79.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60000"/>
            <a:lumOff val="4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5F6F2A-F4A5-48B3-B76D-21C12966B3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6260" name="AutoShape 4">
            <a:hlinkClick r:id="rId3" action="ppaction://hlinksldjump"/>
          </p:cNvPr>
          <p:cNvSpPr>
            <a:spLocks noChangeArrowheads="1"/>
          </p:cNvSpPr>
          <p:nvPr/>
        </p:nvSpPr>
        <p:spPr bwMode="auto">
          <a:xfrm>
            <a:off x="2411760" y="6156007"/>
            <a:ext cx="936625" cy="504825"/>
          </a:xfrm>
          <a:prstGeom prst="roundRect">
            <a:avLst>
              <a:gd name="adj" fmla="val 42454"/>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endParaRPr>
          </a:p>
        </p:txBody>
      </p:sp>
      <p:sp>
        <p:nvSpPr>
          <p:cNvPr id="96261" name="AutoShape 5">
            <a:hlinkClick r:id="rId4" action="ppaction://hlinksldjump"/>
          </p:cNvPr>
          <p:cNvSpPr>
            <a:spLocks noChangeArrowheads="1"/>
          </p:cNvSpPr>
          <p:nvPr/>
        </p:nvSpPr>
        <p:spPr bwMode="auto">
          <a:xfrm>
            <a:off x="1403350" y="6237288"/>
            <a:ext cx="936625" cy="361950"/>
          </a:xfrm>
          <a:prstGeom prst="roundRect">
            <a:avLst>
              <a:gd name="adj" fmla="val 42454"/>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48680"/>
            <a:ext cx="9144000" cy="5607328"/>
          </a:xfrm>
          <a:prstGeom prst="rect">
            <a:avLst/>
          </a:prstGeom>
        </p:spPr>
      </p:pic>
      <p:sp>
        <p:nvSpPr>
          <p:cNvPr id="6" name="Rectangle 2"/>
          <p:cNvSpPr>
            <a:spLocks noGrp="1" noChangeArrowheads="1"/>
          </p:cNvSpPr>
          <p:nvPr>
            <p:ph type="title"/>
          </p:nvPr>
        </p:nvSpPr>
        <p:spPr>
          <a:xfrm>
            <a:off x="468313" y="-471"/>
            <a:ext cx="8243887" cy="621159"/>
          </a:xfrm>
        </p:spPr>
        <p:txBody>
          <a:bodyPr/>
          <a:lstStyle/>
          <a:p>
            <a:pPr eaLnBrk="1" hangingPunct="1"/>
            <a:r>
              <a:rPr lang="fa-IR" altLang="fa-IR" dirty="0">
                <a:solidFill>
                  <a:schemeClr val="tx1"/>
                </a:solidFill>
                <a:effectLst/>
              </a:rPr>
              <a:t>تشخیص</a:t>
            </a:r>
          </a:p>
        </p:txBody>
      </p:sp>
    </p:spTree>
    <p:extLst>
      <p:ext uri="{BB962C8B-B14F-4D97-AF65-F5344CB8AC3E}">
        <p14:creationId xmlns:p14="http://schemas.microsoft.com/office/powerpoint/2010/main" val="1515031634"/>
      </p:ext>
    </p:extLst>
  </p:cSld>
  <p:clrMapOvr>
    <a:masterClrMapping/>
  </p:clrMapOvr>
  <p:transition spd="med">
    <p:zoom/>
  </p:transition>
</p:sld>
</file>

<file path=ppt/slides/slide80.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60000"/>
            <a:lumOff val="4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5F6F2A-F4A5-48B3-B76D-21C12966B3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6260" name="AutoShape 4">
            <a:hlinkClick r:id="rId3" action="ppaction://hlinksldjump"/>
          </p:cNvPr>
          <p:cNvSpPr>
            <a:spLocks noChangeArrowheads="1"/>
          </p:cNvSpPr>
          <p:nvPr/>
        </p:nvSpPr>
        <p:spPr bwMode="auto">
          <a:xfrm>
            <a:off x="204797" y="5732463"/>
            <a:ext cx="936625" cy="504825"/>
          </a:xfrm>
          <a:prstGeom prst="roundRect">
            <a:avLst>
              <a:gd name="adj" fmla="val 42454"/>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endParaRPr>
          </a:p>
        </p:txBody>
      </p:sp>
      <p:sp>
        <p:nvSpPr>
          <p:cNvPr id="96261" name="AutoShape 5">
            <a:hlinkClick r:id="rId4" action="ppaction://hlinksldjump"/>
          </p:cNvPr>
          <p:cNvSpPr>
            <a:spLocks noChangeArrowheads="1"/>
          </p:cNvSpPr>
          <p:nvPr/>
        </p:nvSpPr>
        <p:spPr bwMode="auto">
          <a:xfrm>
            <a:off x="377007" y="6373391"/>
            <a:ext cx="936625" cy="361950"/>
          </a:xfrm>
          <a:prstGeom prst="roundRect">
            <a:avLst>
              <a:gd name="adj" fmla="val 42454"/>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endParaRPr>
          </a:p>
        </p:txBody>
      </p:sp>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b="9051"/>
          <a:stretch/>
        </p:blipFill>
        <p:spPr>
          <a:xfrm>
            <a:off x="2195736" y="609062"/>
            <a:ext cx="4943548" cy="6237312"/>
          </a:xfrm>
          <a:prstGeom prst="rect">
            <a:avLst/>
          </a:prstGeom>
        </p:spPr>
      </p:pic>
      <p:sp>
        <p:nvSpPr>
          <p:cNvPr id="7" name="Rectangle 2"/>
          <p:cNvSpPr>
            <a:spLocks noGrp="1" noChangeArrowheads="1"/>
          </p:cNvSpPr>
          <p:nvPr>
            <p:ph type="title"/>
          </p:nvPr>
        </p:nvSpPr>
        <p:spPr>
          <a:xfrm>
            <a:off x="468313" y="-471"/>
            <a:ext cx="8243887" cy="621159"/>
          </a:xfrm>
        </p:spPr>
        <p:txBody>
          <a:bodyPr/>
          <a:lstStyle/>
          <a:p>
            <a:pPr eaLnBrk="1" hangingPunct="1"/>
            <a:r>
              <a:rPr lang="fa-IR" altLang="fa-IR" dirty="0">
                <a:solidFill>
                  <a:schemeClr val="tx1"/>
                </a:solidFill>
                <a:effectLst/>
              </a:rPr>
              <a:t>تامين اعتبار</a:t>
            </a:r>
          </a:p>
        </p:txBody>
      </p:sp>
      <p:sp>
        <p:nvSpPr>
          <p:cNvPr id="8" name="Rectangle 7"/>
          <p:cNvSpPr/>
          <p:nvPr/>
        </p:nvSpPr>
        <p:spPr>
          <a:xfrm>
            <a:off x="4283968" y="2783893"/>
            <a:ext cx="1224136" cy="78912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Tree>
    <p:extLst>
      <p:ext uri="{BB962C8B-B14F-4D97-AF65-F5344CB8AC3E}">
        <p14:creationId xmlns:p14="http://schemas.microsoft.com/office/powerpoint/2010/main" val="3250178918"/>
      </p:ext>
    </p:extLst>
  </p:cSld>
  <p:clrMapOvr>
    <a:masterClrMapping/>
  </p:clrMapOvr>
  <p:transition spd="med">
    <p:zoom/>
  </p:transition>
</p:sld>
</file>

<file path=ppt/slides/slide81.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60000"/>
            <a:lumOff val="4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5F6F2A-F4A5-48B3-B76D-21C12966B3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6260" name="AutoShape 4">
            <a:hlinkClick r:id="rId3" action="ppaction://hlinksldjump"/>
          </p:cNvPr>
          <p:cNvSpPr>
            <a:spLocks noChangeArrowheads="1"/>
          </p:cNvSpPr>
          <p:nvPr/>
        </p:nvSpPr>
        <p:spPr bwMode="auto">
          <a:xfrm>
            <a:off x="1547664" y="6301953"/>
            <a:ext cx="936625" cy="504825"/>
          </a:xfrm>
          <a:prstGeom prst="roundRect">
            <a:avLst>
              <a:gd name="adj" fmla="val 42454"/>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endParaRPr>
          </a:p>
        </p:txBody>
      </p:sp>
      <p:sp>
        <p:nvSpPr>
          <p:cNvPr id="96261" name="AutoShape 5">
            <a:hlinkClick r:id="rId4" action="ppaction://hlinksldjump"/>
          </p:cNvPr>
          <p:cNvSpPr>
            <a:spLocks noChangeArrowheads="1"/>
          </p:cNvSpPr>
          <p:nvPr/>
        </p:nvSpPr>
        <p:spPr bwMode="auto">
          <a:xfrm>
            <a:off x="377007" y="6373391"/>
            <a:ext cx="936625" cy="361950"/>
          </a:xfrm>
          <a:prstGeom prst="roundRect">
            <a:avLst>
              <a:gd name="adj" fmla="val 42454"/>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endParaRPr>
          </a:p>
        </p:txBody>
      </p:sp>
      <p:sp>
        <p:nvSpPr>
          <p:cNvPr id="7" name="Rectangle 2"/>
          <p:cNvSpPr>
            <a:spLocks noGrp="1" noChangeArrowheads="1"/>
          </p:cNvSpPr>
          <p:nvPr>
            <p:ph type="title"/>
          </p:nvPr>
        </p:nvSpPr>
        <p:spPr>
          <a:xfrm>
            <a:off x="468313" y="-471"/>
            <a:ext cx="8243887" cy="621159"/>
          </a:xfrm>
        </p:spPr>
        <p:txBody>
          <a:bodyPr/>
          <a:lstStyle/>
          <a:p>
            <a:pPr eaLnBrk="1" hangingPunct="1"/>
            <a:r>
              <a:rPr lang="fa-IR" altLang="fa-IR" dirty="0">
                <a:solidFill>
                  <a:schemeClr val="tx1"/>
                </a:solidFill>
                <a:effectLst/>
              </a:rPr>
              <a:t>تعهد</a:t>
            </a: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951" y="570695"/>
            <a:ext cx="9144000" cy="4328144"/>
          </a:xfrm>
          <a:prstGeom prst="rect">
            <a:avLst/>
          </a:prstGeom>
        </p:spPr>
      </p:pic>
      <p:pic>
        <p:nvPicPr>
          <p:cNvPr id="8" name="Picture 7"/>
          <p:cNvPicPr>
            <a:picLocks noChangeAspect="1"/>
          </p:cNvPicPr>
          <p:nvPr/>
        </p:nvPicPr>
        <p:blipFill rotWithShape="1">
          <a:blip r:embed="rId6">
            <a:extLst>
              <a:ext uri="{28A0092B-C50C-407E-A947-70E740481C1C}">
                <a14:useLocalDpi xmlns:a14="http://schemas.microsoft.com/office/drawing/2010/main" val="0"/>
              </a:ext>
            </a:extLst>
          </a:blip>
          <a:srcRect b="68313"/>
          <a:stretch/>
        </p:blipFill>
        <p:spPr>
          <a:xfrm>
            <a:off x="-10975" y="4884762"/>
            <a:ext cx="9144000" cy="1496566"/>
          </a:xfrm>
          <a:prstGeom prst="rect">
            <a:avLst/>
          </a:prstGeom>
        </p:spPr>
      </p:pic>
      <p:sp>
        <p:nvSpPr>
          <p:cNvPr id="9" name="Rectangle 8"/>
          <p:cNvSpPr/>
          <p:nvPr/>
        </p:nvSpPr>
        <p:spPr>
          <a:xfrm>
            <a:off x="2339752" y="5229200"/>
            <a:ext cx="1512168" cy="114419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Tree>
    <p:extLst>
      <p:ext uri="{BB962C8B-B14F-4D97-AF65-F5344CB8AC3E}">
        <p14:creationId xmlns:p14="http://schemas.microsoft.com/office/powerpoint/2010/main" val="3451112738"/>
      </p:ext>
    </p:extLst>
  </p:cSld>
  <p:clrMapOvr>
    <a:masterClrMapping/>
  </p:clrMapOvr>
  <p:transition spd="med">
    <p:zoom/>
  </p:transition>
</p:sld>
</file>

<file path=ppt/slides/slide82.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60000"/>
            <a:lumOff val="4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5F6F2A-F4A5-48B3-B76D-21C12966B3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6260" name="AutoShape 4">
            <a:hlinkClick r:id="rId3" action="ppaction://hlinksldjump"/>
          </p:cNvPr>
          <p:cNvSpPr>
            <a:spLocks noChangeArrowheads="1"/>
          </p:cNvSpPr>
          <p:nvPr/>
        </p:nvSpPr>
        <p:spPr bwMode="auto">
          <a:xfrm>
            <a:off x="204797" y="5732463"/>
            <a:ext cx="936625" cy="504825"/>
          </a:xfrm>
          <a:prstGeom prst="roundRect">
            <a:avLst>
              <a:gd name="adj" fmla="val 42454"/>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endParaRPr>
          </a:p>
        </p:txBody>
      </p:sp>
      <p:sp>
        <p:nvSpPr>
          <p:cNvPr id="96261" name="AutoShape 5">
            <a:hlinkClick r:id="rId4" action="ppaction://hlinksldjump"/>
          </p:cNvPr>
          <p:cNvSpPr>
            <a:spLocks noChangeArrowheads="1"/>
          </p:cNvSpPr>
          <p:nvPr/>
        </p:nvSpPr>
        <p:spPr bwMode="auto">
          <a:xfrm>
            <a:off x="377007" y="6373391"/>
            <a:ext cx="936625" cy="361950"/>
          </a:xfrm>
          <a:prstGeom prst="roundRect">
            <a:avLst>
              <a:gd name="adj" fmla="val 42454"/>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endParaRPr>
          </a:p>
        </p:txBody>
      </p:sp>
      <p:sp>
        <p:nvSpPr>
          <p:cNvPr id="7" name="Rectangle 2"/>
          <p:cNvSpPr>
            <a:spLocks noGrp="1" noChangeArrowheads="1"/>
          </p:cNvSpPr>
          <p:nvPr>
            <p:ph type="title"/>
          </p:nvPr>
        </p:nvSpPr>
        <p:spPr>
          <a:xfrm>
            <a:off x="468313" y="-471"/>
            <a:ext cx="8243887" cy="621159"/>
          </a:xfrm>
        </p:spPr>
        <p:txBody>
          <a:bodyPr/>
          <a:lstStyle/>
          <a:p>
            <a:pPr eaLnBrk="1" hangingPunct="1"/>
            <a:r>
              <a:rPr lang="fa-IR" altLang="fa-IR" dirty="0">
                <a:solidFill>
                  <a:schemeClr val="tx1"/>
                </a:solidFill>
                <a:effectLst/>
              </a:rPr>
              <a:t>تسجیل</a:t>
            </a:r>
          </a:p>
        </p:txBody>
      </p:sp>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t="2100" b="5900"/>
          <a:stretch/>
        </p:blipFill>
        <p:spPr>
          <a:xfrm>
            <a:off x="2087449" y="548680"/>
            <a:ext cx="4848301" cy="6309320"/>
          </a:xfrm>
          <a:prstGeom prst="rect">
            <a:avLst/>
          </a:prstGeom>
        </p:spPr>
      </p:pic>
      <p:sp>
        <p:nvSpPr>
          <p:cNvPr id="8" name="Rectangle 7"/>
          <p:cNvSpPr/>
          <p:nvPr/>
        </p:nvSpPr>
        <p:spPr>
          <a:xfrm>
            <a:off x="2843808" y="2960949"/>
            <a:ext cx="1152128" cy="9001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Tree>
    <p:extLst>
      <p:ext uri="{BB962C8B-B14F-4D97-AF65-F5344CB8AC3E}">
        <p14:creationId xmlns:p14="http://schemas.microsoft.com/office/powerpoint/2010/main" val="3083179344"/>
      </p:ext>
    </p:extLst>
  </p:cSld>
  <p:clrMapOvr>
    <a:masterClrMapping/>
  </p:clrMapOvr>
  <p:transition spd="med">
    <p:zoom/>
  </p:transition>
</p:sld>
</file>

<file path=ppt/slides/slide83.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60000"/>
            <a:lumOff val="4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5F6F2A-F4A5-48B3-B76D-21C12966B3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6260" name="AutoShape 4">
            <a:hlinkClick r:id="rId3" action="ppaction://hlinksldjump"/>
          </p:cNvPr>
          <p:cNvSpPr>
            <a:spLocks noChangeArrowheads="1"/>
          </p:cNvSpPr>
          <p:nvPr/>
        </p:nvSpPr>
        <p:spPr bwMode="auto">
          <a:xfrm>
            <a:off x="204797" y="5732463"/>
            <a:ext cx="936625" cy="504825"/>
          </a:xfrm>
          <a:prstGeom prst="roundRect">
            <a:avLst>
              <a:gd name="adj" fmla="val 42454"/>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endParaRPr>
          </a:p>
        </p:txBody>
      </p:sp>
      <p:sp>
        <p:nvSpPr>
          <p:cNvPr id="96261" name="AutoShape 5">
            <a:hlinkClick r:id="rId4" action="ppaction://hlinksldjump"/>
          </p:cNvPr>
          <p:cNvSpPr>
            <a:spLocks noChangeArrowheads="1"/>
          </p:cNvSpPr>
          <p:nvPr/>
        </p:nvSpPr>
        <p:spPr bwMode="auto">
          <a:xfrm>
            <a:off x="377007" y="6373391"/>
            <a:ext cx="936625" cy="361950"/>
          </a:xfrm>
          <a:prstGeom prst="roundRect">
            <a:avLst>
              <a:gd name="adj" fmla="val 42454"/>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endParaRPr>
          </a:p>
        </p:txBody>
      </p:sp>
      <p:sp>
        <p:nvSpPr>
          <p:cNvPr id="7" name="Rectangle 2"/>
          <p:cNvSpPr>
            <a:spLocks noGrp="1" noChangeArrowheads="1"/>
          </p:cNvSpPr>
          <p:nvPr>
            <p:ph type="title"/>
          </p:nvPr>
        </p:nvSpPr>
        <p:spPr>
          <a:xfrm>
            <a:off x="468313" y="-471"/>
            <a:ext cx="8243887" cy="621159"/>
          </a:xfrm>
        </p:spPr>
        <p:txBody>
          <a:bodyPr/>
          <a:lstStyle/>
          <a:p>
            <a:pPr rtl="1" eaLnBrk="1" hangingPunct="1"/>
            <a:r>
              <a:rPr lang="fa-IR" altLang="fa-IR" dirty="0">
                <a:solidFill>
                  <a:schemeClr val="tx1"/>
                </a:solidFill>
                <a:effectLst/>
              </a:rPr>
              <a:t>تسجیل </a:t>
            </a:r>
            <a:r>
              <a:rPr lang="fa-IR" altLang="fa-IR" sz="2400" dirty="0">
                <a:solidFill>
                  <a:schemeClr val="tx1"/>
                </a:solidFill>
                <a:effectLst/>
              </a:rPr>
              <a:t>(گواهي انجام كار)</a:t>
            </a:r>
          </a:p>
        </p:txBody>
      </p:sp>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b="15350"/>
          <a:stretch/>
        </p:blipFill>
        <p:spPr>
          <a:xfrm>
            <a:off x="2147849" y="656516"/>
            <a:ext cx="4848301" cy="5805264"/>
          </a:xfrm>
          <a:prstGeom prst="rect">
            <a:avLst/>
          </a:prstGeom>
        </p:spPr>
      </p:pic>
      <p:sp>
        <p:nvSpPr>
          <p:cNvPr id="9" name="Rectangle 8"/>
          <p:cNvSpPr/>
          <p:nvPr/>
        </p:nvSpPr>
        <p:spPr>
          <a:xfrm>
            <a:off x="4067944" y="2839244"/>
            <a:ext cx="864096" cy="5897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6" name="TextBox 5"/>
          <p:cNvSpPr txBox="1"/>
          <p:nvPr/>
        </p:nvSpPr>
        <p:spPr>
          <a:xfrm>
            <a:off x="4153583" y="2996952"/>
            <a:ext cx="692818"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a-IR" sz="1200" b="1" i="0" u="none" strike="noStrike" kern="1200" cap="none" spc="0" normalizeH="0" baseline="0" noProof="0" dirty="0">
                <a:ln>
                  <a:noFill/>
                </a:ln>
                <a:solidFill>
                  <a:prstClr val="black"/>
                </a:solidFill>
                <a:effectLst/>
                <a:uLnTx/>
                <a:uFillTx/>
                <a:latin typeface="Verdana" panose="020B0604030504040204" pitchFamily="34" charset="0"/>
                <a:ea typeface="+mn-ea"/>
                <a:cs typeface="B Nazanin" panose="00000400000000000000" pitchFamily="2" charset="-78"/>
              </a:rPr>
              <a:t>مقام مجاز</a:t>
            </a:r>
            <a:endParaRPr kumimoji="0" lang="en-US" sz="1200" b="1" i="0" u="none" strike="noStrike" kern="1200" cap="none" spc="0" normalizeH="0" baseline="0" noProof="0" dirty="0">
              <a:ln>
                <a:noFill/>
              </a:ln>
              <a:solidFill>
                <a:prstClr val="black"/>
              </a:solidFill>
              <a:effectLst/>
              <a:uLnTx/>
              <a:uFillTx/>
              <a:latin typeface="Verdana" panose="020B0604030504040204" pitchFamily="34" charset="0"/>
              <a:ea typeface="+mn-ea"/>
              <a:cs typeface="B Nazanin" panose="00000400000000000000" pitchFamily="2" charset="-78"/>
            </a:endParaRPr>
          </a:p>
        </p:txBody>
      </p:sp>
    </p:spTree>
    <p:extLst>
      <p:ext uri="{BB962C8B-B14F-4D97-AF65-F5344CB8AC3E}">
        <p14:creationId xmlns:p14="http://schemas.microsoft.com/office/powerpoint/2010/main" val="22742691"/>
      </p:ext>
    </p:extLst>
  </p:cSld>
  <p:clrMapOvr>
    <a:masterClrMapping/>
  </p:clrMapOvr>
  <p:transition spd="med">
    <p:zoom/>
  </p:transition>
</p:sld>
</file>

<file path=ppt/slides/slide84.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60000"/>
            <a:lumOff val="4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5F6F2A-F4A5-48B3-B76D-21C12966B3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6260" name="AutoShape 4">
            <a:hlinkClick r:id="rId3" action="ppaction://hlinksldjump"/>
          </p:cNvPr>
          <p:cNvSpPr>
            <a:spLocks noChangeArrowheads="1"/>
          </p:cNvSpPr>
          <p:nvPr/>
        </p:nvSpPr>
        <p:spPr bwMode="auto">
          <a:xfrm>
            <a:off x="1547664" y="6301953"/>
            <a:ext cx="936625" cy="504825"/>
          </a:xfrm>
          <a:prstGeom prst="roundRect">
            <a:avLst>
              <a:gd name="adj" fmla="val 42454"/>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endParaRPr>
          </a:p>
        </p:txBody>
      </p:sp>
      <p:sp>
        <p:nvSpPr>
          <p:cNvPr id="96261" name="AutoShape 5">
            <a:hlinkClick r:id="rId4" action="ppaction://hlinksldjump"/>
          </p:cNvPr>
          <p:cNvSpPr>
            <a:spLocks noChangeArrowheads="1"/>
          </p:cNvSpPr>
          <p:nvPr/>
        </p:nvSpPr>
        <p:spPr bwMode="auto">
          <a:xfrm>
            <a:off x="377007" y="6373391"/>
            <a:ext cx="936625" cy="361950"/>
          </a:xfrm>
          <a:prstGeom prst="roundRect">
            <a:avLst>
              <a:gd name="adj" fmla="val 42454"/>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endParaRPr>
          </a:p>
        </p:txBody>
      </p:sp>
      <p:sp>
        <p:nvSpPr>
          <p:cNvPr id="7" name="Rectangle 2"/>
          <p:cNvSpPr>
            <a:spLocks noGrp="1" noChangeArrowheads="1"/>
          </p:cNvSpPr>
          <p:nvPr>
            <p:ph type="title"/>
          </p:nvPr>
        </p:nvSpPr>
        <p:spPr>
          <a:xfrm>
            <a:off x="468313" y="-471"/>
            <a:ext cx="8243887" cy="621159"/>
          </a:xfrm>
        </p:spPr>
        <p:txBody>
          <a:bodyPr/>
          <a:lstStyle/>
          <a:p>
            <a:pPr eaLnBrk="1" hangingPunct="1"/>
            <a:r>
              <a:rPr lang="fa-IR" altLang="fa-IR" dirty="0">
                <a:solidFill>
                  <a:schemeClr val="tx1"/>
                </a:solidFill>
                <a:effectLst/>
              </a:rPr>
              <a:t>حواله</a:t>
            </a:r>
          </a:p>
        </p:txBody>
      </p:sp>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b="18822"/>
          <a:stretch/>
        </p:blipFill>
        <p:spPr>
          <a:xfrm>
            <a:off x="2118482" y="620688"/>
            <a:ext cx="4943548" cy="5567164"/>
          </a:xfrm>
          <a:prstGeom prst="rect">
            <a:avLst/>
          </a:prstGeom>
        </p:spPr>
      </p:pic>
    </p:spTree>
    <p:extLst>
      <p:ext uri="{BB962C8B-B14F-4D97-AF65-F5344CB8AC3E}">
        <p14:creationId xmlns:p14="http://schemas.microsoft.com/office/powerpoint/2010/main" val="3142547353"/>
      </p:ext>
    </p:extLst>
  </p:cSld>
  <p:clrMapOvr>
    <a:masterClrMapping/>
  </p:clrMapOvr>
  <p:transition spd="med">
    <p:zoom/>
  </p:transition>
</p:sld>
</file>

<file path=ppt/slides/slide85.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0" y="2857"/>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45: مدارك مثبته</a:t>
            </a:r>
          </a:p>
        </p:txBody>
      </p:sp>
      <p:sp>
        <p:nvSpPr>
          <p:cNvPr id="88067" name="Rectangle 3"/>
          <p:cNvSpPr>
            <a:spLocks noGrp="1" noChangeArrowheads="1"/>
          </p:cNvSpPr>
          <p:nvPr>
            <p:ph sz="quarter" idx="1"/>
          </p:nvPr>
        </p:nvSpPr>
        <p:spPr>
          <a:xfrm>
            <a:off x="250825" y="1052513"/>
            <a:ext cx="8353425" cy="4465637"/>
          </a:xfrm>
        </p:spPr>
        <p:txBody>
          <a:bodyPr/>
          <a:lstStyle/>
          <a:p>
            <a:pPr marL="34925" indent="-34925" algn="justLow" rtl="1" eaLnBrk="1" hangingPunct="1">
              <a:lnSpc>
                <a:spcPct val="150000"/>
              </a:lnSpc>
              <a:buFont typeface="Wingdings 2" panose="05020102010507070707" pitchFamily="18" charset="2"/>
              <a:buNone/>
            </a:pPr>
            <a:r>
              <a:rPr lang="fa-IR" altLang="fa-IR" sz="2600" dirty="0">
                <a:solidFill>
                  <a:srgbClr val="00B0F0"/>
                </a:solidFill>
                <a:cs typeface="B Nazanin" panose="00000400000000000000" pitchFamily="2" charset="-78"/>
              </a:rPr>
              <a:t>	کليه اسناد هزينه، خريدها </a:t>
            </a:r>
            <a:r>
              <a:rPr lang="fa-IR" altLang="fa-IR" sz="2600" dirty="0">
                <a:cs typeface="B Nazanin" panose="00000400000000000000" pitchFamily="2" charset="-78"/>
              </a:rPr>
              <a:t>و تعهدات انجام شده حسب مورد بايد مدارک مثبته زير را حسب مورد همراه داشته باشد. </a:t>
            </a:r>
            <a:r>
              <a:rPr lang="ar-SA" altLang="fa-IR" sz="2600" dirty="0">
                <a:cs typeface="B Nazanin" panose="00000400000000000000" pitchFamily="2" charset="-78"/>
              </a:rPr>
              <a:t>مستنداتي كه از طريق نرم افزارهاي الكترونيكي قابل احصاء و نگهداري هستند جايگزين اسناد كاغذي خواهد شد</a:t>
            </a:r>
            <a:r>
              <a:rPr lang="fa-IR" altLang="fa-IR" sz="2600" dirty="0">
                <a:cs typeface="B Nazanin" panose="00000400000000000000" pitchFamily="2" charset="-78"/>
              </a:rPr>
              <a:t>.</a:t>
            </a:r>
          </a:p>
          <a:p>
            <a:pPr marL="609600" indent="-609600" algn="justLow" rtl="1" eaLnBrk="1" hangingPunct="1">
              <a:lnSpc>
                <a:spcPct val="150000"/>
              </a:lnSpc>
              <a:buFont typeface="Wingdings" panose="05000000000000000000" pitchFamily="2" charset="2"/>
              <a:buChar char="q"/>
            </a:pPr>
            <a:r>
              <a:rPr lang="fa-IR" altLang="fa-IR" dirty="0">
                <a:solidFill>
                  <a:srgbClr val="990033"/>
                </a:solidFill>
                <a:cs typeface="B Nazanin" panose="00000400000000000000" pitchFamily="2" charset="-78"/>
                <a:hlinkClick r:id="rId2" action="ppaction://hlinksldjump"/>
              </a:rPr>
              <a:t>خريدهاي داخلي </a:t>
            </a:r>
            <a:endParaRPr lang="fa-IR" altLang="fa-IR" dirty="0">
              <a:solidFill>
                <a:srgbClr val="990033"/>
              </a:solidFill>
              <a:cs typeface="B Nazanin" panose="00000400000000000000" pitchFamily="2" charset="-78"/>
            </a:endParaRPr>
          </a:p>
          <a:p>
            <a:pPr marL="609600" indent="-609600" algn="justLow" rtl="1" eaLnBrk="1" hangingPunct="1">
              <a:lnSpc>
                <a:spcPct val="150000"/>
              </a:lnSpc>
              <a:buFont typeface="Wingdings" panose="05000000000000000000" pitchFamily="2" charset="2"/>
              <a:buChar char="q"/>
            </a:pPr>
            <a:r>
              <a:rPr lang="fa-IR" altLang="fa-IR" dirty="0">
                <a:solidFill>
                  <a:srgbClr val="990033"/>
                </a:solidFill>
                <a:cs typeface="B Nazanin" panose="00000400000000000000" pitchFamily="2" charset="-78"/>
                <a:hlinkClick r:id="rId3" action="ppaction://hlinksldjump"/>
              </a:rPr>
              <a:t>خريدهاي خارجي </a:t>
            </a:r>
            <a:endParaRPr lang="fa-IR" altLang="fa-IR" dirty="0">
              <a:solidFill>
                <a:srgbClr val="990033"/>
              </a:solidFill>
              <a:cs typeface="B Nazanin" panose="00000400000000000000" pitchFamily="2" charset="-78"/>
            </a:endParaRPr>
          </a:p>
          <a:p>
            <a:pPr marL="609600" indent="-609600" algn="justLow" rtl="1" eaLnBrk="1" hangingPunct="1">
              <a:lnSpc>
                <a:spcPct val="150000"/>
              </a:lnSpc>
              <a:buFont typeface="Wingdings" panose="05000000000000000000" pitchFamily="2" charset="2"/>
              <a:buChar char="q"/>
            </a:pPr>
            <a:r>
              <a:rPr lang="fa-IR" altLang="fa-IR" dirty="0">
                <a:solidFill>
                  <a:srgbClr val="990033"/>
                </a:solidFill>
                <a:cs typeface="B Nazanin" panose="00000400000000000000" pitchFamily="2" charset="-78"/>
                <a:hlinkClick r:id="rId4" action="ppaction://hlinksldjump"/>
              </a:rPr>
              <a:t>خدمات قراردادي </a:t>
            </a:r>
            <a:endParaRPr lang="fa-IR" altLang="fa-IR" dirty="0">
              <a:solidFill>
                <a:srgbClr val="990033"/>
              </a:solidFill>
              <a:cs typeface="B Nazanin" panose="00000400000000000000" pitchFamily="2" charset="-78"/>
            </a:endParaRPr>
          </a:p>
          <a:p>
            <a:pPr marL="609600" indent="-609600" algn="justLow" rtl="1" eaLnBrk="1" hangingPunct="1">
              <a:lnSpc>
                <a:spcPct val="150000"/>
              </a:lnSpc>
              <a:buFont typeface="Wingdings" panose="05000000000000000000" pitchFamily="2" charset="2"/>
              <a:buChar char="q"/>
            </a:pPr>
            <a:r>
              <a:rPr lang="fa-IR" altLang="fa-IR" dirty="0">
                <a:solidFill>
                  <a:srgbClr val="990033"/>
                </a:solidFill>
                <a:cs typeface="B Nazanin" panose="00000400000000000000" pitchFamily="2" charset="-78"/>
                <a:hlinkClick r:id="rId3" action="ppaction://hlinksldjump"/>
              </a:rPr>
              <a:t>پرداخت‌هاي پرسنلي </a:t>
            </a:r>
            <a:endParaRPr lang="fa-IR" altLang="fa-IR" dirty="0">
              <a:solidFill>
                <a:srgbClr val="990033"/>
              </a:solidFill>
              <a:cs typeface="B Nazanin" panose="00000400000000000000" pitchFamily="2" charset="-78"/>
            </a:endParaRPr>
          </a:p>
          <a:p>
            <a:pPr marL="609600" indent="-609600" algn="justLow" rtl="1" eaLnBrk="1" hangingPunct="1">
              <a:lnSpc>
                <a:spcPct val="150000"/>
              </a:lnSpc>
              <a:buFont typeface="Wingdings" panose="05000000000000000000" pitchFamily="2" charset="2"/>
              <a:buChar char="q"/>
            </a:pPr>
            <a:r>
              <a:rPr lang="fa-IR" altLang="fa-IR" dirty="0">
                <a:solidFill>
                  <a:srgbClr val="990033"/>
                </a:solidFill>
                <a:cs typeface="B Nazanin" panose="00000400000000000000" pitchFamily="2" charset="-78"/>
                <a:hlinkClick r:id="rId5" action="ppaction://hlinksldjump"/>
              </a:rPr>
              <a:t>ساير هزينه‌ها</a:t>
            </a:r>
            <a:endParaRPr lang="fa-IR" altLang="fa-IR" dirty="0">
              <a:solidFill>
                <a:srgbClr val="990033"/>
              </a:solidFill>
              <a:cs typeface="B Nazanin" panose="00000400000000000000" pitchFamily="2" charset="-78"/>
            </a:endParaRPr>
          </a:p>
        </p:txBody>
      </p:sp>
      <p:sp>
        <p:nvSpPr>
          <p:cNvPr id="88068" name="AutoShape 4">
            <a:hlinkClick r:id="rId6"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88069" name="AutoShape 5">
            <a:hlinkClick r:id="rId7"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86.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1" y="-471"/>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45: مدارك مثبته</a:t>
            </a:r>
          </a:p>
        </p:txBody>
      </p:sp>
      <p:sp>
        <p:nvSpPr>
          <p:cNvPr id="88067" name="Rectangle 3"/>
          <p:cNvSpPr>
            <a:spLocks noGrp="1" noChangeArrowheads="1"/>
          </p:cNvSpPr>
          <p:nvPr>
            <p:ph sz="quarter" idx="1"/>
          </p:nvPr>
        </p:nvSpPr>
        <p:spPr>
          <a:xfrm>
            <a:off x="395287" y="692150"/>
            <a:ext cx="8353425" cy="5256807"/>
          </a:xfrm>
        </p:spPr>
        <p:txBody>
          <a:bodyPr/>
          <a:lstStyle/>
          <a:p>
            <a:pPr marL="609600" indent="-609600" algn="r" rtl="1" eaLnBrk="1" hangingPunct="1">
              <a:lnSpc>
                <a:spcPct val="90000"/>
              </a:lnSpc>
              <a:buFont typeface="Wingdings 2" panose="05020102010507070707" pitchFamily="18" charset="2"/>
              <a:buNone/>
              <a:defRPr/>
            </a:pPr>
            <a:r>
              <a:rPr lang="fa-IR" sz="2800" b="1" dirty="0">
                <a:solidFill>
                  <a:srgbClr val="990033"/>
                </a:solidFill>
                <a:cs typeface="B Nazanin" pitchFamily="2" charset="-78"/>
              </a:rPr>
              <a:t>خريدهاي داخلي</a:t>
            </a:r>
            <a:endParaRPr lang="fa-IR" sz="2800" b="1" dirty="0">
              <a:cs typeface="B Nazanin" pitchFamily="2" charset="-78"/>
            </a:endParaRPr>
          </a:p>
          <a:p>
            <a:pPr algn="r" rtl="1">
              <a:buFont typeface="Wingdings 2" panose="05020102010507070707" pitchFamily="18" charset="2"/>
              <a:buNone/>
              <a:defRPr/>
            </a:pPr>
            <a:r>
              <a:rPr lang="fa-IR" sz="2400" dirty="0">
                <a:cs typeface="B Nazanin" pitchFamily="2" charset="-78"/>
              </a:rPr>
              <a:t>1- درخواست خريد </a:t>
            </a:r>
          </a:p>
          <a:p>
            <a:pPr algn="r" rtl="1">
              <a:buFont typeface="Wingdings 2" panose="05020102010507070707" pitchFamily="18" charset="2"/>
              <a:buNone/>
              <a:defRPr/>
            </a:pPr>
            <a:r>
              <a:rPr lang="fa-IR" sz="2400" dirty="0">
                <a:cs typeface="B Nazanin" pitchFamily="2" charset="-78"/>
              </a:rPr>
              <a:t>2- فاکتور خريد </a:t>
            </a:r>
          </a:p>
          <a:p>
            <a:pPr algn="r" rtl="1">
              <a:buFont typeface="Wingdings 2" panose="05020102010507070707" pitchFamily="18" charset="2"/>
              <a:buNone/>
              <a:defRPr/>
            </a:pPr>
            <a:r>
              <a:rPr lang="fa-IR" sz="2400" dirty="0">
                <a:cs typeface="B Nazanin" pitchFamily="2" charset="-78"/>
              </a:rPr>
              <a:t>3- رسيد انبار يا رسيد تحويل مستقيم و در خصوص مصرف كالا، حواله انبار كه به امضاء تحويل گيرنده رسيده باشد.</a:t>
            </a:r>
          </a:p>
          <a:p>
            <a:pPr algn="r" rtl="1">
              <a:buFont typeface="Wingdings 2" panose="05020102010507070707" pitchFamily="18" charset="2"/>
              <a:buNone/>
              <a:defRPr/>
            </a:pPr>
            <a:r>
              <a:rPr lang="fa-IR" sz="2400" dirty="0">
                <a:cs typeface="B Nazanin" pitchFamily="2" charset="-78"/>
              </a:rPr>
              <a:t> 4 - مدارک مربوط به مناقصه يا ترک تشريفات مناقصه حسب مورد </a:t>
            </a:r>
          </a:p>
          <a:p>
            <a:pPr algn="r" rtl="1">
              <a:buFont typeface="Wingdings 2" panose="05020102010507070707" pitchFamily="18" charset="2"/>
              <a:buNone/>
              <a:defRPr/>
            </a:pPr>
            <a:r>
              <a:rPr lang="fa-IR" sz="2400" dirty="0">
                <a:cs typeface="B Nazanin" pitchFamily="2" charset="-78"/>
              </a:rPr>
              <a:t>5- دستور پرداخت </a:t>
            </a:r>
          </a:p>
          <a:p>
            <a:pPr algn="r" rtl="1">
              <a:buFont typeface="Wingdings 2" panose="05020102010507070707" pitchFamily="18" charset="2"/>
              <a:buNone/>
              <a:defRPr/>
            </a:pPr>
            <a:r>
              <a:rPr lang="fa-IR" sz="2400" dirty="0">
                <a:cs typeface="B Nazanin" pitchFamily="2" charset="-78"/>
              </a:rPr>
              <a:t>6- تأييديه درخواست‏کننده مبني بر مطابقت شرايط فني با درخواست اوليه خريد حسب مورد</a:t>
            </a:r>
          </a:p>
          <a:p>
            <a:pPr algn="r" rtl="1">
              <a:buFont typeface="Wingdings 2" panose="05020102010507070707" pitchFamily="18" charset="2"/>
              <a:buNone/>
              <a:defRPr/>
            </a:pPr>
            <a:r>
              <a:rPr lang="fa-IR" sz="2400" dirty="0">
                <a:cs typeface="B Nazanin" pitchFamily="2" charset="-78"/>
              </a:rPr>
              <a:t> 7- تصوير قرارداد، در مورد خريدهای در قالب قرارداد</a:t>
            </a:r>
          </a:p>
          <a:p>
            <a:pPr algn="just" rtl="1">
              <a:buFont typeface="Wingdings 2" panose="05020102010507070707" pitchFamily="18" charset="2"/>
              <a:buNone/>
              <a:defRPr/>
            </a:pPr>
            <a:r>
              <a:rPr lang="fa-IR" sz="2400" dirty="0">
                <a:cs typeface="B Nazanin" pitchFamily="2" charset="-78"/>
              </a:rPr>
              <a:t> 8- در موارد ضروري تأييد صورتجلسه تحويل کالا و یا نصب، توسط رييس موسسه يا مقامات مجاز از طرف ايشان و در مورد واحدهاي اجرايي مستقل نيز توسط رييس واحد به منزله صدور رسيد انبار / حواله انبار خواهد بود. </a:t>
            </a:r>
            <a:endParaRPr lang="en-US" sz="1600" dirty="0">
              <a:cs typeface="B Nazanin" pitchFamily="2" charset="-78"/>
            </a:endParaRPr>
          </a:p>
        </p:txBody>
      </p:sp>
      <p:sp>
        <p:nvSpPr>
          <p:cNvPr id="89092"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89093"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87.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0" y="2857"/>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45: مدارك مثبته</a:t>
            </a:r>
          </a:p>
        </p:txBody>
      </p:sp>
      <p:sp>
        <p:nvSpPr>
          <p:cNvPr id="91139" name="Rectangle 3"/>
          <p:cNvSpPr>
            <a:spLocks noGrp="1" noChangeArrowheads="1"/>
          </p:cNvSpPr>
          <p:nvPr>
            <p:ph sz="quarter" idx="1"/>
          </p:nvPr>
        </p:nvSpPr>
        <p:spPr>
          <a:xfrm>
            <a:off x="250825" y="1052513"/>
            <a:ext cx="8353425" cy="4465637"/>
          </a:xfrm>
        </p:spPr>
        <p:txBody>
          <a:bodyPr/>
          <a:lstStyle/>
          <a:p>
            <a:pPr marL="0" indent="0" algn="justLow" rtl="1" eaLnBrk="1" hangingPunct="1">
              <a:lnSpc>
                <a:spcPct val="90000"/>
              </a:lnSpc>
              <a:buNone/>
            </a:pPr>
            <a:r>
              <a:rPr lang="fa-IR" altLang="fa-IR" sz="2800" b="1" dirty="0">
                <a:solidFill>
                  <a:srgbClr val="990033"/>
                </a:solidFill>
                <a:cs typeface="B Nazanin" panose="00000400000000000000" pitchFamily="2" charset="-78"/>
              </a:rPr>
              <a:t>خدمات قراردادي</a:t>
            </a:r>
            <a:endParaRPr lang="fa-IR" altLang="fa-IR" sz="2800" b="1" dirty="0">
              <a:cs typeface="B Nazanin" panose="00000400000000000000" pitchFamily="2" charset="-78"/>
            </a:endParaRPr>
          </a:p>
          <a:p>
            <a:pPr marL="117475" lvl="1" indent="0" algn="r" rtl="1" eaLnBrk="1" hangingPunct="1">
              <a:lnSpc>
                <a:spcPct val="90000"/>
              </a:lnSpc>
              <a:buFontTx/>
              <a:buNone/>
            </a:pPr>
            <a:r>
              <a:rPr lang="fa-IR" altLang="fa-IR" sz="2800" dirty="0">
                <a:solidFill>
                  <a:schemeClr val="tx1"/>
                </a:solidFill>
                <a:cs typeface="B Nazanin" panose="00000400000000000000" pitchFamily="2" charset="-78"/>
              </a:rPr>
              <a:t>1- صورتحساب و يا صورت وضعيت حسب مورد</a:t>
            </a:r>
          </a:p>
          <a:p>
            <a:pPr marL="117475" lvl="1" indent="0" algn="r" rtl="1" eaLnBrk="1" hangingPunct="1">
              <a:lnSpc>
                <a:spcPct val="90000"/>
              </a:lnSpc>
              <a:buFontTx/>
              <a:buNone/>
            </a:pPr>
            <a:r>
              <a:rPr lang="fa-IR" altLang="fa-IR" sz="2800" dirty="0">
                <a:solidFill>
                  <a:schemeClr val="tx1"/>
                </a:solidFill>
                <a:cs typeface="B Nazanin" panose="00000400000000000000" pitchFamily="2" charset="-78"/>
              </a:rPr>
              <a:t>2- قرارداد </a:t>
            </a:r>
          </a:p>
          <a:p>
            <a:pPr marL="117475" lvl="1" indent="0" algn="r" rtl="1" eaLnBrk="1" hangingPunct="1">
              <a:lnSpc>
                <a:spcPct val="90000"/>
              </a:lnSpc>
              <a:buFontTx/>
              <a:buNone/>
            </a:pPr>
            <a:r>
              <a:rPr lang="fa-IR" altLang="fa-IR" sz="2800" dirty="0">
                <a:solidFill>
                  <a:schemeClr val="tx1"/>
                </a:solidFill>
                <a:cs typeface="B Nazanin" panose="00000400000000000000" pitchFamily="2" charset="-78"/>
              </a:rPr>
              <a:t>3- مدارک انجام مناقصه و ترک تشريفات مناقصه حسب مورد</a:t>
            </a:r>
          </a:p>
          <a:p>
            <a:pPr marL="117475" lvl="1" indent="0" algn="r" rtl="1" eaLnBrk="1" hangingPunct="1">
              <a:lnSpc>
                <a:spcPct val="90000"/>
              </a:lnSpc>
              <a:buFontTx/>
              <a:buNone/>
            </a:pPr>
            <a:r>
              <a:rPr lang="fa-IR" altLang="fa-IR" sz="2800" dirty="0">
                <a:solidFill>
                  <a:schemeClr val="tx1"/>
                </a:solidFill>
                <a:cs typeface="B Nazanin" panose="00000400000000000000" pitchFamily="2" charset="-78"/>
              </a:rPr>
              <a:t> 4- ابلاغ افزايش يا کاهش کار</a:t>
            </a:r>
          </a:p>
          <a:p>
            <a:pPr marL="117475" lvl="1" indent="0" algn="just" rtl="1" eaLnBrk="1" hangingPunct="1">
              <a:lnSpc>
                <a:spcPct val="90000"/>
              </a:lnSpc>
              <a:buFontTx/>
              <a:buNone/>
            </a:pPr>
            <a:r>
              <a:rPr lang="fa-IR" altLang="fa-IR" sz="2800" dirty="0">
                <a:solidFill>
                  <a:schemeClr val="tx1"/>
                </a:solidFill>
                <a:cs typeface="B Nazanin" panose="00000400000000000000" pitchFamily="2" charset="-78"/>
              </a:rPr>
              <a:t> 5- تأیيديه رئيس موسسه يا رئيس واحد اجرایی مستقل حسب مورد يا مقام مجاز مبنی بر انجام موضوع قرارداد حسب شرايط قرارداد</a:t>
            </a:r>
          </a:p>
          <a:p>
            <a:pPr marL="117475" lvl="1" indent="0" algn="just" rtl="1" eaLnBrk="1" hangingPunct="1">
              <a:lnSpc>
                <a:spcPct val="90000"/>
              </a:lnSpc>
              <a:buFontTx/>
              <a:buNone/>
            </a:pPr>
            <a:r>
              <a:rPr lang="fa-IR" altLang="fa-IR" sz="2800" dirty="0">
                <a:solidFill>
                  <a:schemeClr val="tx1"/>
                </a:solidFill>
                <a:cs typeface="B Nazanin" panose="00000400000000000000" pitchFamily="2" charset="-78"/>
              </a:rPr>
              <a:t> 6- ارائه تسويه حساب طرف قرارداد از سوی مراجع قانونی ذيربط حسب مورد ( سازمان تأمين  اجتماعی، وزارت امور اقتصادی و دارايي و غيره )</a:t>
            </a:r>
          </a:p>
          <a:p>
            <a:pPr marL="117475" lvl="1" indent="0" algn="r" rtl="1" eaLnBrk="1" hangingPunct="1">
              <a:lnSpc>
                <a:spcPct val="90000"/>
              </a:lnSpc>
              <a:buFontTx/>
              <a:buNone/>
            </a:pPr>
            <a:r>
              <a:rPr lang="fa-IR" altLang="fa-IR" sz="2800" dirty="0">
                <a:solidFill>
                  <a:schemeClr val="tx1"/>
                </a:solidFill>
                <a:cs typeface="B Nazanin" panose="00000400000000000000" pitchFamily="2" charset="-78"/>
              </a:rPr>
              <a:t> 7- ارائه مستندات مبنی بر پرداخت به ذينفع  </a:t>
            </a:r>
          </a:p>
        </p:txBody>
      </p:sp>
      <p:sp>
        <p:nvSpPr>
          <p:cNvPr id="91140"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91141"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88.xml><?xml version="1.0" encoding="utf-8"?>
<p:sld xmlns:a="http://schemas.openxmlformats.org/drawingml/2006/main" xmlns:r="http://schemas.openxmlformats.org/officeDocument/2006/relationships" xmlns:p="http://schemas.openxmlformats.org/presentationml/2006/main" showMasterSp="0" show="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0" y="2857"/>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45: مدارك مثبته</a:t>
            </a:r>
          </a:p>
        </p:txBody>
      </p:sp>
      <p:sp>
        <p:nvSpPr>
          <p:cNvPr id="90115" name="Rectangle 3"/>
          <p:cNvSpPr>
            <a:spLocks noGrp="1" noChangeArrowheads="1"/>
          </p:cNvSpPr>
          <p:nvPr>
            <p:ph sz="quarter" idx="1"/>
          </p:nvPr>
        </p:nvSpPr>
        <p:spPr>
          <a:xfrm>
            <a:off x="250825" y="1052513"/>
            <a:ext cx="8353425" cy="4465637"/>
          </a:xfrm>
        </p:spPr>
        <p:txBody>
          <a:bodyPr/>
          <a:lstStyle/>
          <a:p>
            <a:pPr algn="r" rtl="1">
              <a:buFont typeface="Wingdings 2" panose="05020102010507070707" pitchFamily="18" charset="2"/>
              <a:buNone/>
              <a:defRPr/>
            </a:pPr>
            <a:r>
              <a:rPr lang="fa-IR" sz="2800" b="1" dirty="0">
                <a:solidFill>
                  <a:srgbClr val="990033"/>
                </a:solidFill>
                <a:cs typeface="B Nazanin" pitchFamily="2" charset="-78"/>
              </a:rPr>
              <a:t>تبصره 1</a:t>
            </a:r>
            <a:r>
              <a:rPr lang="fa-IR" sz="2800" dirty="0">
                <a:solidFill>
                  <a:srgbClr val="990033"/>
                </a:solidFill>
                <a:cs typeface="B Nazanin" pitchFamily="2" charset="-78"/>
              </a:rPr>
              <a:t>- خدمات غير قراردادي:</a:t>
            </a:r>
            <a:endParaRPr lang="en-US" sz="2800" dirty="0">
              <a:solidFill>
                <a:srgbClr val="990033"/>
              </a:solidFill>
              <a:cs typeface="B Nazanin" pitchFamily="2" charset="-78"/>
            </a:endParaRPr>
          </a:p>
          <a:p>
            <a:pPr marL="0" indent="0" algn="just" rtl="1">
              <a:lnSpc>
                <a:spcPct val="150000"/>
              </a:lnSpc>
              <a:buFont typeface="Wingdings 2" panose="05020102010507070707" pitchFamily="18" charset="2"/>
              <a:buNone/>
              <a:defRPr/>
            </a:pPr>
            <a:r>
              <a:rPr lang="fa-IR" sz="2600" dirty="0">
                <a:cs typeface="B Nazanin" pitchFamily="2" charset="-78"/>
              </a:rPr>
              <a:t>درخواست واحد، صورتحساب، تایيديه رييس موسسه يا رييس واحد اجرایی مستقل يا مقامات مجاز مبني بر انجام کار، تاییدیه و یا مستندات دریافت وجه.</a:t>
            </a:r>
            <a:endParaRPr lang="en-US" sz="2600" dirty="0">
              <a:cs typeface="B Nazanin" pitchFamily="2" charset="-78"/>
            </a:endParaRPr>
          </a:p>
          <a:p>
            <a:pPr marL="609600" indent="-609600" algn="r" rtl="1" eaLnBrk="1" hangingPunct="1">
              <a:lnSpc>
                <a:spcPct val="90000"/>
              </a:lnSpc>
              <a:buFont typeface="Wingdings 2" panose="05020102010507070707" pitchFamily="18" charset="2"/>
              <a:buNone/>
              <a:defRPr/>
            </a:pPr>
            <a:endParaRPr lang="fa-IR" sz="2800" dirty="0">
              <a:cs typeface="B Nazanin" pitchFamily="2" charset="-78"/>
            </a:endParaRPr>
          </a:p>
        </p:txBody>
      </p:sp>
      <p:sp>
        <p:nvSpPr>
          <p:cNvPr id="92164"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92165"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89.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0" y="14232"/>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45: مدارك مثبته</a:t>
            </a:r>
          </a:p>
        </p:txBody>
      </p:sp>
      <p:sp>
        <p:nvSpPr>
          <p:cNvPr id="93187" name="Rectangle 3"/>
          <p:cNvSpPr>
            <a:spLocks noGrp="1" noChangeArrowheads="1"/>
          </p:cNvSpPr>
          <p:nvPr>
            <p:ph sz="quarter" idx="1"/>
          </p:nvPr>
        </p:nvSpPr>
        <p:spPr>
          <a:xfrm>
            <a:off x="250825" y="1052513"/>
            <a:ext cx="8353425" cy="4465637"/>
          </a:xfrm>
        </p:spPr>
        <p:txBody>
          <a:bodyPr/>
          <a:lstStyle/>
          <a:p>
            <a:pPr marL="0" indent="0" algn="r" rtl="1" eaLnBrk="1" hangingPunct="1">
              <a:spcBef>
                <a:spcPct val="0"/>
              </a:spcBef>
              <a:buNone/>
            </a:pPr>
            <a:r>
              <a:rPr lang="fa-IR" altLang="fa-IR" sz="2800" b="1" dirty="0">
                <a:solidFill>
                  <a:srgbClr val="990033"/>
                </a:solidFill>
                <a:cs typeface="B Nazanin" panose="00000400000000000000" pitchFamily="2" charset="-78"/>
              </a:rPr>
              <a:t>پرداخت‌های پرسنلی</a:t>
            </a:r>
          </a:p>
          <a:p>
            <a:pPr marL="0" indent="0" algn="r" rtl="1" eaLnBrk="1" hangingPunct="1">
              <a:spcBef>
                <a:spcPct val="0"/>
              </a:spcBef>
              <a:buNone/>
            </a:pPr>
            <a:r>
              <a:rPr lang="fa-IR" altLang="fa-IR" sz="2600" dirty="0">
                <a:cs typeface="B Nazanin" panose="00000400000000000000" pitchFamily="2" charset="-78"/>
              </a:rPr>
              <a:t>(حقوق و مزايا، اضافه کار، حق الزحمه کار اضافه کارکنان خارج از شرح وظايف مربوطه و وقت اداری، کمک هزینه رزيدنت‌ها، انترن‌ها، حق التدريس، حق حضور در جلسه، مأموريت‌ها، کارانه و.... )</a:t>
            </a:r>
          </a:p>
          <a:p>
            <a:pPr marL="609600" indent="-609600" algn="r" rtl="1" eaLnBrk="1" hangingPunct="1">
              <a:spcBef>
                <a:spcPct val="0"/>
              </a:spcBef>
              <a:buFontTx/>
              <a:buNone/>
            </a:pPr>
            <a:r>
              <a:rPr lang="fa-IR" altLang="fa-IR" sz="2600" dirty="0">
                <a:cs typeface="B Nazanin" panose="00000400000000000000" pitchFamily="2" charset="-78"/>
              </a:rPr>
              <a:t> 1- حكم حقوقي</a:t>
            </a:r>
          </a:p>
          <a:p>
            <a:pPr marL="609600" indent="-609600" algn="r" rtl="1" eaLnBrk="1" hangingPunct="1">
              <a:spcBef>
                <a:spcPct val="0"/>
              </a:spcBef>
              <a:buFontTx/>
              <a:buNone/>
            </a:pPr>
            <a:r>
              <a:rPr lang="fa-IR" altLang="fa-IR" sz="2600" dirty="0">
                <a:cs typeface="B Nazanin" panose="00000400000000000000" pitchFamily="2" charset="-78"/>
              </a:rPr>
              <a:t> 2- دستور پرداخت</a:t>
            </a:r>
          </a:p>
          <a:p>
            <a:pPr marL="176213" indent="-176213" algn="just" rtl="1" eaLnBrk="1" hangingPunct="1">
              <a:spcBef>
                <a:spcPct val="0"/>
              </a:spcBef>
              <a:buFontTx/>
              <a:buNone/>
            </a:pPr>
            <a:r>
              <a:rPr lang="fa-IR" altLang="fa-IR" sz="2600" dirty="0">
                <a:cs typeface="B Nazanin" panose="00000400000000000000" pitchFamily="2" charset="-78"/>
              </a:rPr>
              <a:t> 3- اخذ گواهي انجام کار جهت تغييرات مقداري و ريالي ماهيانه از سوي رييس موسسه يا مقام مجاز از طرف ايشان يا رييس واحد اجرائی مستقل</a:t>
            </a:r>
          </a:p>
          <a:p>
            <a:pPr marL="609600" indent="-609600" algn="r" rtl="1" eaLnBrk="1" hangingPunct="1">
              <a:spcBef>
                <a:spcPct val="0"/>
              </a:spcBef>
              <a:buFontTx/>
              <a:buNone/>
            </a:pPr>
            <a:r>
              <a:rPr lang="fa-IR" altLang="fa-IR" sz="2600" dirty="0">
                <a:cs typeface="B Nazanin" panose="00000400000000000000" pitchFamily="2" charset="-78"/>
              </a:rPr>
              <a:t> 4- گواهي بانک حاکي از پرداخت وجه به ذينفع</a:t>
            </a:r>
          </a:p>
          <a:p>
            <a:pPr marL="609600" indent="-609600" algn="r" rtl="1" eaLnBrk="1" hangingPunct="1">
              <a:spcBef>
                <a:spcPct val="0"/>
              </a:spcBef>
              <a:buFontTx/>
              <a:buNone/>
            </a:pPr>
            <a:r>
              <a:rPr lang="fa-IR" altLang="fa-IR" sz="2600" dirty="0">
                <a:cs typeface="B Nazanin" panose="00000400000000000000" pitchFamily="2" charset="-78"/>
              </a:rPr>
              <a:t> 5- صورتحساب خدمات تشخيصي ودرماني حسب مورد</a:t>
            </a:r>
          </a:p>
          <a:p>
            <a:pPr marL="0" indent="0" algn="just" rtl="1" eaLnBrk="1" hangingPunct="1">
              <a:spcBef>
                <a:spcPct val="0"/>
              </a:spcBef>
              <a:buFontTx/>
              <a:buNone/>
            </a:pPr>
            <a:r>
              <a:rPr lang="fa-IR" altLang="fa-IR" sz="2600" dirty="0">
                <a:cs typeface="B Nazanin" panose="00000400000000000000" pitchFamily="2" charset="-78"/>
              </a:rPr>
              <a:t> 6- هزينه‏هاي خارج از کشور مامورين اعزامي با امضاي رييس موسسه يا مقام مجاز از طرف ايشان با ارائه مدارک مستند قابل پرداخت خواهد بود</a:t>
            </a:r>
            <a:r>
              <a:rPr lang="fa-IR" altLang="fa-IR" sz="2800" dirty="0">
                <a:cs typeface="B Nazanin" panose="00000400000000000000" pitchFamily="2" charset="-78"/>
              </a:rPr>
              <a:t>. </a:t>
            </a:r>
          </a:p>
        </p:txBody>
      </p:sp>
      <p:sp>
        <p:nvSpPr>
          <p:cNvPr id="93188" name="AutoShape 4">
            <a:hlinkClick r:id="rId2" action="ppaction://hlinksldjump"/>
          </p:cNvPr>
          <p:cNvSpPr>
            <a:spLocks noChangeArrowheads="1"/>
          </p:cNvSpPr>
          <p:nvPr/>
        </p:nvSpPr>
        <p:spPr bwMode="auto">
          <a:xfrm>
            <a:off x="395536" y="6308551"/>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93189" name="AutoShape 5">
            <a:hlinkClick r:id="rId3" action="ppaction://hlinksldjump"/>
          </p:cNvPr>
          <p:cNvSpPr>
            <a:spLocks noChangeArrowheads="1"/>
          </p:cNvSpPr>
          <p:nvPr/>
        </p:nvSpPr>
        <p:spPr bwMode="auto">
          <a:xfrm>
            <a:off x="1403350" y="638132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90.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0" y="0"/>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45: مدارك مثبته</a:t>
            </a:r>
          </a:p>
        </p:txBody>
      </p:sp>
      <p:sp>
        <p:nvSpPr>
          <p:cNvPr id="94211" name="Rectangle 3"/>
          <p:cNvSpPr>
            <a:spLocks noGrp="1" noChangeArrowheads="1"/>
          </p:cNvSpPr>
          <p:nvPr>
            <p:ph sz="quarter" idx="1"/>
          </p:nvPr>
        </p:nvSpPr>
        <p:spPr>
          <a:xfrm>
            <a:off x="250825" y="765175"/>
            <a:ext cx="8353425" cy="6092825"/>
          </a:xfrm>
        </p:spPr>
        <p:txBody>
          <a:bodyPr/>
          <a:lstStyle/>
          <a:p>
            <a:pPr marL="0" indent="0" algn="justLow" rtl="1" eaLnBrk="1" hangingPunct="1">
              <a:spcBef>
                <a:spcPct val="0"/>
              </a:spcBef>
              <a:buNone/>
            </a:pPr>
            <a:r>
              <a:rPr lang="fa-IR" altLang="fa-IR" sz="2800" b="1" dirty="0">
                <a:solidFill>
                  <a:srgbClr val="990033"/>
                </a:solidFill>
                <a:cs typeface="B Nazanin" panose="00000400000000000000" pitchFamily="2" charset="-78"/>
              </a:rPr>
              <a:t>ساير هزينه‌ها</a:t>
            </a:r>
            <a:endParaRPr lang="fa-IR" altLang="fa-IR" sz="2800" b="1" dirty="0">
              <a:cs typeface="B Nazanin" panose="00000400000000000000" pitchFamily="2" charset="-78"/>
            </a:endParaRPr>
          </a:p>
          <a:p>
            <a:pPr marL="0" indent="0" algn="justLow" rtl="1" eaLnBrk="1" hangingPunct="1">
              <a:buNone/>
            </a:pPr>
            <a:r>
              <a:rPr lang="fa-IR" altLang="fa-IR" sz="2400" dirty="0">
                <a:cs typeface="B Nazanin" panose="00000400000000000000" pitchFamily="2" charset="-78"/>
              </a:rPr>
              <a:t>هزينه‏هاي دعوت‏ها، پذيرايي‏ها، هدايا، تشريفات موسسه، ورزشي، مسافرت‏هاي علمي و مسابقات دانشجويان و کارکنان در داخل و خارج از کشور، پروژه‏هاي تحقيقاتي، خريد کتب و مجلات (چاپي و الکترونيکي) بليط الکترونيکي و بليط هواپيما، کنگره‏ها، همایش‏ها و کارگاه‏هاي آموزشي، شركت و برگزاري مجامع علمي و نمايشگاه‌هاي داخلي و خارجي و هزينه‏هاي خانه‏هاي بهداشت و فعاليت‏هاي بهداشتي و هم‏چنين حق‏الزحمه‌هاي پرسنلي ناشي از فعاليت‏هاي بهداشتي، آموزشي و پژوهشي و درماني و اداری مالی که خارج از وظايف مستمر پرسنل و بر اساس درخواست مراجع ذي‏ربط از موسسه انجام مي‏پذيرد و در جهت اهداف وزارت بهداشت و درمان و آموزش پزشکي و موسسه مي‏باشد بدون رعايت موارد مندرج در اين ماده و بر اساس صورتحساب‏ها و يا صورت جلسات و دستور العمل‏هاي اجرايي حسب مورد که به گواهي مسئولان و رييس واحد اجرايي رسيده باشد با مسئوليت رييس واحد هزينه‏کننده با موافقت رييس موسسه يا مقام مجاز از طرف او قابل پرداخت خواهد بود. در مورد واحدهای اجرایی مستقل با تشخیص و مسئولیت رييس واحد اجرایی می‌باشد.</a:t>
            </a:r>
            <a:endParaRPr lang="fa-IR" altLang="fa-IR" sz="2800" dirty="0">
              <a:cs typeface="B Nazanin" panose="00000400000000000000" pitchFamily="2" charset="-78"/>
            </a:endParaRPr>
          </a:p>
        </p:txBody>
      </p:sp>
      <p:sp>
        <p:nvSpPr>
          <p:cNvPr id="94212"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94213" name="Rectangle 6">
            <a:hlinkClick r:id="rId3" action="ppaction://hlinksldjump"/>
          </p:cNvPr>
          <p:cNvSpPr>
            <a:spLocks noChangeArrowheads="1"/>
          </p:cNvSpPr>
          <p:nvPr/>
        </p:nvSpPr>
        <p:spPr bwMode="auto">
          <a:xfrm>
            <a:off x="7308304" y="6201569"/>
            <a:ext cx="1152525"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lnSpc>
                <a:spcPct val="80000"/>
              </a:lnSpc>
              <a:buClrTx/>
              <a:buSzTx/>
              <a:buFontTx/>
              <a:buNone/>
            </a:pPr>
            <a:r>
              <a:rPr lang="fa-IR" altLang="fa-IR" sz="1800" b="1" dirty="0">
                <a:solidFill>
                  <a:srgbClr val="FF0000"/>
                </a:solidFill>
                <a:latin typeface="Verdana" panose="020B0604030504040204" pitchFamily="34" charset="0"/>
                <a:cs typeface="B Titr" panose="00000700000000000000" pitchFamily="2" charset="-78"/>
              </a:rPr>
              <a:t>تبصره 1 و 2</a:t>
            </a:r>
          </a:p>
          <a:p>
            <a:pPr algn="ctr" rtl="1" eaLnBrk="1" hangingPunct="1">
              <a:spcBef>
                <a:spcPct val="0"/>
              </a:spcBef>
              <a:buClrTx/>
              <a:buSzTx/>
              <a:buFontTx/>
              <a:buNone/>
            </a:pPr>
            <a:endParaRPr lang="en-US" altLang="fa-IR" sz="1800" dirty="0">
              <a:solidFill>
                <a:srgbClr val="FF0000"/>
              </a:solidFill>
              <a:latin typeface="Verdana" panose="020B0604030504040204" pitchFamily="34" charset="0"/>
              <a:cs typeface="B Mitra" panose="00000400000000000000" pitchFamily="2" charset="-78"/>
            </a:endParaRPr>
          </a:p>
        </p:txBody>
      </p:sp>
      <p:sp>
        <p:nvSpPr>
          <p:cNvPr id="94214" name="AutoShape 5">
            <a:hlinkClick r:id="rId4"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91.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0" y="0"/>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45: مدارك مثبته</a:t>
            </a:r>
          </a:p>
        </p:txBody>
      </p:sp>
      <p:sp>
        <p:nvSpPr>
          <p:cNvPr id="95235" name="Rectangle 3"/>
          <p:cNvSpPr>
            <a:spLocks noGrp="1" noChangeArrowheads="1"/>
          </p:cNvSpPr>
          <p:nvPr>
            <p:ph sz="quarter" idx="1"/>
          </p:nvPr>
        </p:nvSpPr>
        <p:spPr>
          <a:xfrm>
            <a:off x="251520" y="840874"/>
            <a:ext cx="8353425" cy="4465637"/>
          </a:xfrm>
        </p:spPr>
        <p:txBody>
          <a:bodyPr/>
          <a:lstStyle/>
          <a:p>
            <a:pPr marL="0" indent="0" algn="r" rtl="1" eaLnBrk="1" hangingPunct="1">
              <a:buNone/>
            </a:pPr>
            <a:r>
              <a:rPr lang="fa-IR" altLang="fa-IR" sz="2800" b="1" dirty="0">
                <a:solidFill>
                  <a:srgbClr val="FF0000"/>
                </a:solidFill>
                <a:cs typeface="B Nazanin" panose="00000400000000000000" pitchFamily="2" charset="-78"/>
              </a:rPr>
              <a:t>تبصره 1</a:t>
            </a:r>
          </a:p>
          <a:p>
            <a:pPr marL="0" indent="0" algn="just" rtl="1" eaLnBrk="1" hangingPunct="1">
              <a:buFontTx/>
              <a:buNone/>
            </a:pPr>
            <a:r>
              <a:rPr lang="fa-IR" altLang="fa-IR" sz="2600" dirty="0">
                <a:cs typeface="B Nazanin" panose="00000400000000000000" pitchFamily="2" charset="-78"/>
              </a:rPr>
              <a:t> رييس موسسه مي‏تواند در مواردي که پيش‏بيني نشده مدارک مورد نياز را تعيين نمايد. </a:t>
            </a:r>
          </a:p>
          <a:p>
            <a:pPr marL="0" indent="0" algn="just" rtl="1" eaLnBrk="1" hangingPunct="1">
              <a:buFontTx/>
              <a:buNone/>
            </a:pPr>
            <a:endParaRPr lang="fa-IR" altLang="fa-IR" sz="2600" dirty="0">
              <a:cs typeface="B Nazanin" panose="00000400000000000000" pitchFamily="2" charset="-78"/>
            </a:endParaRPr>
          </a:p>
          <a:p>
            <a:pPr marL="0" indent="0" algn="r" rtl="1" eaLnBrk="1" hangingPunct="1">
              <a:buNone/>
            </a:pPr>
            <a:r>
              <a:rPr lang="fa-IR" altLang="fa-IR" sz="2800" b="1" dirty="0">
                <a:solidFill>
                  <a:srgbClr val="FF0000"/>
                </a:solidFill>
                <a:cs typeface="B Nazanin" panose="00000400000000000000" pitchFamily="2" charset="-78"/>
              </a:rPr>
              <a:t>تبصره 2</a:t>
            </a:r>
          </a:p>
          <a:p>
            <a:pPr marL="0" indent="0" algn="just" rtl="1" eaLnBrk="1" hangingPunct="1">
              <a:buFontTx/>
              <a:buNone/>
            </a:pPr>
            <a:r>
              <a:rPr lang="fa-IR" altLang="fa-IR" sz="2600" dirty="0">
                <a:cs typeface="B Nazanin" panose="00000400000000000000" pitchFamily="2" charset="-78"/>
              </a:rPr>
              <a:t>پرداخت‏هاي مربوط به </a:t>
            </a:r>
            <a:r>
              <a:rPr lang="fa-IR" altLang="fa-IR" sz="2600" dirty="0">
                <a:solidFill>
                  <a:srgbClr val="00B0F0"/>
                </a:solidFill>
                <a:cs typeface="B Nazanin" panose="00000400000000000000" pitchFamily="2" charset="-78"/>
              </a:rPr>
              <a:t>طرح‏هاي پژوهشي </a:t>
            </a:r>
            <a:r>
              <a:rPr lang="fa-IR" altLang="fa-IR" sz="2600" dirty="0">
                <a:cs typeface="B Nazanin" panose="00000400000000000000" pitchFamily="2" charset="-78"/>
              </a:rPr>
              <a:t>مصوب شورای پژوهش موسسه تا سقف اعتبارات حوزه پژوهش موسسه از شمول مقررات اين آیین‏نامه مستثني بوده وليكن اين پرداخت‏ها بايد حسب گزارش مجري طرح، پس از تأييد ناظر و معاون پژوهشي به تائيد نهائی رييس موسسه يا مقام مجاز از طرف ايشان برسد و در مورد آن قسمت از هزينه‏هاي انجام شده که در پيشبرد طرح موثر واقع شده حسب گزارش مجري طرح، تأييد ناظر و موافقت رييس موسسه يا مقام مجاز از طرف ايشان به هزينه قطعي منظور خواهد شد.</a:t>
            </a:r>
          </a:p>
        </p:txBody>
      </p:sp>
      <p:sp>
        <p:nvSpPr>
          <p:cNvPr id="95236" name="AutoShape 4">
            <a:hlinkClick r:id="rId2" action="ppaction://hlinksldjump"/>
          </p:cNvPr>
          <p:cNvSpPr>
            <a:spLocks noChangeArrowheads="1"/>
          </p:cNvSpPr>
          <p:nvPr/>
        </p:nvSpPr>
        <p:spPr bwMode="auto">
          <a:xfrm>
            <a:off x="1403350" y="580449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95237" name="AutoShape 5">
            <a:hlinkClick r:id="rId3" action="ppaction://hlinksldjump"/>
          </p:cNvPr>
          <p:cNvSpPr>
            <a:spLocks noChangeArrowheads="1"/>
          </p:cNvSpPr>
          <p:nvPr/>
        </p:nvSpPr>
        <p:spPr bwMode="auto">
          <a:xfrm>
            <a:off x="1403350" y="637941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92.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0" y="0"/>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47: پرداخت كمك يا ...</a:t>
            </a:r>
          </a:p>
        </p:txBody>
      </p:sp>
      <p:sp>
        <p:nvSpPr>
          <p:cNvPr id="97283" name="Rectangle 3"/>
          <p:cNvSpPr>
            <a:spLocks noGrp="1" noChangeArrowheads="1"/>
          </p:cNvSpPr>
          <p:nvPr>
            <p:ph sz="quarter" idx="1"/>
          </p:nvPr>
        </p:nvSpPr>
        <p:spPr>
          <a:xfrm>
            <a:off x="250825" y="1052513"/>
            <a:ext cx="8353425" cy="4465637"/>
          </a:xfrm>
        </p:spPr>
        <p:txBody>
          <a:bodyPr/>
          <a:lstStyle/>
          <a:p>
            <a:pPr marL="0" indent="0" algn="justLow" rtl="1" eaLnBrk="1" hangingPunct="1">
              <a:lnSpc>
                <a:spcPct val="150000"/>
              </a:lnSpc>
              <a:spcBef>
                <a:spcPct val="0"/>
              </a:spcBef>
              <a:buFontTx/>
              <a:buNone/>
            </a:pPr>
            <a:r>
              <a:rPr lang="fa-IR" altLang="fa-IR" sz="2600" dirty="0">
                <a:solidFill>
                  <a:srgbClr val="00B0F0"/>
                </a:solidFill>
                <a:cs typeface="B Nazanin" panose="00000400000000000000" pitchFamily="2" charset="-78"/>
              </a:rPr>
              <a:t>پرداخت کمک، هدایا و اعانه به صورت نقدي يا غير نقدي به افراد و موسسات دولتي يا غير دولتي تا سقف 10 درصد کل اعتبارات موسسه و در صورت نیاز مازاد بر آن پس از تایید هیات امنا بلامانع است </a:t>
            </a:r>
            <a:r>
              <a:rPr lang="fa-IR" altLang="fa-IR" sz="2600" dirty="0">
                <a:cs typeface="B Nazanin" panose="00000400000000000000" pitchFamily="2" charset="-78"/>
              </a:rPr>
              <a:t>مشروط به آن که به </a:t>
            </a:r>
            <a:r>
              <a:rPr lang="fa-IR" altLang="fa-IR" sz="2600" dirty="0">
                <a:solidFill>
                  <a:srgbClr val="00B0F0"/>
                </a:solidFill>
                <a:cs typeface="B Nazanin" panose="00000400000000000000" pitchFamily="2" charset="-78"/>
              </a:rPr>
              <a:t>تشخيص رييس موسسه يا مقام مجاز از طرف ايشان</a:t>
            </a:r>
            <a:r>
              <a:rPr lang="fa-IR" altLang="fa-IR" sz="2600" dirty="0">
                <a:cs typeface="B Nazanin" panose="00000400000000000000" pitchFamily="2" charset="-78"/>
              </a:rPr>
              <a:t>، خدمات فرد حقيقي يا حقوقي ذينفع در راستای اهداف و وظايف موسسه باشد. اينگونه پرداخت‏ها به حساب </a:t>
            </a:r>
            <a:r>
              <a:rPr lang="fa-IR" altLang="fa-IR" sz="2600" dirty="0">
                <a:solidFill>
                  <a:srgbClr val="00B0F0"/>
                </a:solidFill>
                <a:cs typeface="B Nazanin" panose="00000400000000000000" pitchFamily="2" charset="-78"/>
              </a:rPr>
              <a:t>هزينه قطعي </a:t>
            </a:r>
            <a:r>
              <a:rPr lang="fa-IR" altLang="fa-IR" sz="2600" dirty="0">
                <a:cs typeface="B Nazanin" panose="00000400000000000000" pitchFamily="2" charset="-78"/>
              </a:rPr>
              <a:t>منظور خواهد شد. در مورد واحدهای اجرایی مستقل پس از درخواست کتبی رييس واحد اجرایی و موافقت رييس موسسه خواهد بود</a:t>
            </a:r>
            <a:r>
              <a:rPr lang="fa-IR" altLang="fa-IR" sz="2600" b="1" dirty="0">
                <a:cs typeface="B Nazanin" panose="00000400000000000000" pitchFamily="2" charset="-78"/>
              </a:rPr>
              <a:t>.</a:t>
            </a:r>
            <a:endParaRPr lang="fa-IR" altLang="fa-IR" sz="2600" dirty="0">
              <a:cs typeface="B Nazanin" panose="00000400000000000000" pitchFamily="2" charset="-78"/>
            </a:endParaRPr>
          </a:p>
        </p:txBody>
      </p:sp>
      <p:sp>
        <p:nvSpPr>
          <p:cNvPr id="97284"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97285"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93.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0" y="2857"/>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48: رفع احتياجات سال بعد</a:t>
            </a:r>
          </a:p>
        </p:txBody>
      </p:sp>
      <p:sp>
        <p:nvSpPr>
          <p:cNvPr id="98307" name="Rectangle 3"/>
          <p:cNvSpPr>
            <a:spLocks noGrp="1" noChangeArrowheads="1"/>
          </p:cNvSpPr>
          <p:nvPr>
            <p:ph sz="quarter" idx="1"/>
          </p:nvPr>
        </p:nvSpPr>
        <p:spPr>
          <a:xfrm>
            <a:off x="539552" y="800518"/>
            <a:ext cx="8353425" cy="4465637"/>
          </a:xfrm>
        </p:spPr>
        <p:txBody>
          <a:bodyPr/>
          <a:lstStyle/>
          <a:p>
            <a:pPr marL="0" indent="0" algn="justLow" rtl="1" eaLnBrk="1" hangingPunct="1">
              <a:lnSpc>
                <a:spcPct val="150000"/>
              </a:lnSpc>
              <a:spcBef>
                <a:spcPct val="0"/>
              </a:spcBef>
              <a:buFontTx/>
              <a:buNone/>
            </a:pPr>
            <a:r>
              <a:rPr lang="fa-IR" altLang="fa-IR" sz="2600" dirty="0">
                <a:cs typeface="B Nazanin" panose="00000400000000000000" pitchFamily="2" charset="-78"/>
              </a:rPr>
              <a:t>موسسه مي‏تواند براي رفع احتياجات سال بعد با عنايت به نقطه سفارش کالا در موسسه در مواردي که موضوع جنبه فوري و فوتي داشته باشد يا اين که تأخير در انجام امري منجر به زيان و خسارت گردد با پيشنهاد واحد اجرايي مربوطه و موافقت رييس موسسه قراردادهاي لازم براي خريد کالا و خدمات با رعايت مقررات منعقد نمايد. همچنین مؤسسه مي‌تواند با موافقت هيأت رئيسه، </a:t>
            </a:r>
            <a:r>
              <a:rPr lang="fa-IR" altLang="fa-IR" sz="2600" dirty="0">
                <a:solidFill>
                  <a:srgbClr val="7030A0"/>
                </a:solidFill>
                <a:cs typeface="B Nazanin" panose="00000400000000000000" pitchFamily="2" charset="-78"/>
              </a:rPr>
              <a:t>قراردادهاي بلند مدت لازم براي خريد کالا و خدمات </a:t>
            </a:r>
            <a:r>
              <a:rPr lang="fa-IR" altLang="fa-IR" sz="2600" dirty="0">
                <a:cs typeface="B Nazanin" panose="00000400000000000000" pitchFamily="2" charset="-78"/>
              </a:rPr>
              <a:t>با رعايت صرفه و صلاح منعقد نمايد و تعهدات آن را به صورت يكجا و يا در اقساط دراز مدت پرداخت نمايد. اینگونه تعهدات در سال‌های مالی آتی در قالب بودجه تفصيلي(صورت‌های مالی پيش بینی) قابل پرداخت می‏باشد.</a:t>
            </a:r>
          </a:p>
        </p:txBody>
      </p:sp>
      <p:sp>
        <p:nvSpPr>
          <p:cNvPr id="98308"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98309"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94.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0" y="0"/>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50: خريدهايي كه از سال مالي تجاوز مي‌كنند</a:t>
            </a:r>
          </a:p>
        </p:txBody>
      </p:sp>
      <p:sp>
        <p:nvSpPr>
          <p:cNvPr id="100355" name="Rectangle 3"/>
          <p:cNvSpPr>
            <a:spLocks noGrp="1" noChangeArrowheads="1"/>
          </p:cNvSpPr>
          <p:nvPr>
            <p:ph sz="quarter" idx="1"/>
          </p:nvPr>
        </p:nvSpPr>
        <p:spPr>
          <a:xfrm>
            <a:off x="250825" y="1052513"/>
            <a:ext cx="8353425" cy="4465637"/>
          </a:xfrm>
        </p:spPr>
        <p:txBody>
          <a:bodyPr/>
          <a:lstStyle/>
          <a:p>
            <a:pPr marL="0" indent="23813" algn="justLow" rtl="1" eaLnBrk="1" hangingPunct="1">
              <a:lnSpc>
                <a:spcPct val="150000"/>
              </a:lnSpc>
              <a:spcBef>
                <a:spcPct val="0"/>
              </a:spcBef>
              <a:buFontTx/>
              <a:buNone/>
            </a:pPr>
            <a:r>
              <a:rPr lang="fa-IR" altLang="fa-IR" sz="2600" dirty="0">
                <a:cs typeface="B Nazanin" panose="00000400000000000000" pitchFamily="2" charset="-78"/>
              </a:rPr>
              <a:t>در مورد آن قسمت از هزينه‌ها يا خريدهايي که نوعاً انجام آن از يک سال مالي تجاوز مي‌کند موسسه مي‌تواند براي مدت </a:t>
            </a:r>
            <a:r>
              <a:rPr lang="fa-IR" altLang="fa-IR" sz="2600" dirty="0">
                <a:solidFill>
                  <a:srgbClr val="0070C0"/>
                </a:solidFill>
                <a:cs typeface="B Nazanin" panose="00000400000000000000" pitchFamily="2" charset="-78"/>
              </a:rPr>
              <a:t>متناسب، قراردادهايي که مدت اجراي آن از سال مالي تجاوز مي‏کند منعقد نمايد </a:t>
            </a:r>
            <a:r>
              <a:rPr lang="fa-IR" altLang="fa-IR" sz="2600" dirty="0">
                <a:cs typeface="B Nazanin" panose="00000400000000000000" pitchFamily="2" charset="-78"/>
              </a:rPr>
              <a:t>(منوط به آنکه در بودجه تفصيلي سال مربوطه، منظور شده باشد) موسسه مکلف است در بودجه سالانه خود اعتبارات لازم براي پرداخت تعهدات مربوطه را مقدم بر ساير اعتبارات منظور نمايد.</a:t>
            </a:r>
          </a:p>
        </p:txBody>
      </p:sp>
      <p:sp>
        <p:nvSpPr>
          <p:cNvPr id="100356"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00357"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95.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1" y="0"/>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53: كارپرداز</a:t>
            </a:r>
          </a:p>
        </p:txBody>
      </p:sp>
      <p:sp>
        <p:nvSpPr>
          <p:cNvPr id="103427" name="Rectangle 3"/>
          <p:cNvSpPr>
            <a:spLocks noGrp="1" noChangeArrowheads="1"/>
          </p:cNvSpPr>
          <p:nvPr>
            <p:ph sz="quarter" idx="1"/>
          </p:nvPr>
        </p:nvSpPr>
        <p:spPr>
          <a:xfrm>
            <a:off x="250825" y="1052513"/>
            <a:ext cx="8353425" cy="4679950"/>
          </a:xfrm>
        </p:spPr>
        <p:txBody>
          <a:bodyPr/>
          <a:lstStyle/>
          <a:p>
            <a:pPr marL="34925" indent="-34925" algn="justLow" rtl="1" eaLnBrk="1" hangingPunct="1">
              <a:buFontTx/>
              <a:buNone/>
            </a:pPr>
            <a:r>
              <a:rPr lang="fa-IR" altLang="fa-IR" sz="2400" dirty="0">
                <a:solidFill>
                  <a:srgbClr val="0070C0"/>
                </a:solidFill>
                <a:cs typeface="B Nazanin" panose="00000400000000000000" pitchFamily="2" charset="-78"/>
              </a:rPr>
              <a:t>کارپرداز</a:t>
            </a:r>
            <a:r>
              <a:rPr lang="fa-IR" altLang="fa-IR" sz="2400" dirty="0">
                <a:cs typeface="B Nazanin" panose="00000400000000000000" pitchFamily="2" charset="-78"/>
              </a:rPr>
              <a:t> مأموري است که نسبت به خريد، تدارک کالا و خدمات مورد نياز طبق دستور </a:t>
            </a:r>
            <a:r>
              <a:rPr lang="fa-IR" altLang="fa-IR" sz="2400" dirty="0">
                <a:solidFill>
                  <a:srgbClr val="0070C0"/>
                </a:solidFill>
                <a:cs typeface="B Nazanin" panose="00000400000000000000" pitchFamily="2" charset="-78"/>
              </a:rPr>
              <a:t>مقامات مجاز </a:t>
            </a:r>
            <a:r>
              <a:rPr lang="fa-IR" altLang="fa-IR" sz="2400" dirty="0">
                <a:cs typeface="B Nazanin" panose="00000400000000000000" pitchFamily="2" charset="-78"/>
              </a:rPr>
              <a:t>با رعايت اين آیین‏نامه اقدام مي‏نمايد. از کارپردازان قراردادي بايد </a:t>
            </a:r>
            <a:r>
              <a:rPr lang="fa-IR" altLang="fa-IR" sz="2400" dirty="0">
                <a:solidFill>
                  <a:srgbClr val="0070C0"/>
                </a:solidFill>
                <a:cs typeface="B Nazanin" panose="00000400000000000000" pitchFamily="2" charset="-78"/>
              </a:rPr>
              <a:t>تا سقف تنخواه ايشان</a:t>
            </a:r>
            <a:r>
              <a:rPr lang="fa-IR" altLang="fa-IR" sz="2400" dirty="0">
                <a:cs typeface="B Nazanin" panose="00000400000000000000" pitchFamily="2" charset="-78"/>
              </a:rPr>
              <a:t> وثيقه معتبر اخذ گردد. </a:t>
            </a:r>
            <a:r>
              <a:rPr lang="fa-IR" altLang="fa-IR" sz="2400" dirty="0">
                <a:solidFill>
                  <a:srgbClr val="0070C0"/>
                </a:solidFill>
                <a:cs typeface="B Nazanin" panose="00000400000000000000" pitchFamily="2" charset="-78"/>
              </a:rPr>
              <a:t>گردش عمليات تنخواه‏گردان‏ها و بالاخص تنخواه کارپردازان در پايان هر سه ماه کنترل، تسويه و ترميم مي‏گردد</a:t>
            </a:r>
            <a:r>
              <a:rPr lang="fa-IR" altLang="fa-IR" sz="2400" dirty="0">
                <a:cs typeface="B Nazanin" panose="00000400000000000000" pitchFamily="2" charset="-78"/>
              </a:rPr>
              <a:t>.</a:t>
            </a:r>
          </a:p>
          <a:p>
            <a:pPr marL="609600" indent="-609600" algn="justLow" rtl="1" eaLnBrk="1" hangingPunct="1">
              <a:buFontTx/>
              <a:buNone/>
            </a:pPr>
            <a:r>
              <a:rPr lang="fa-IR" altLang="fa-IR" sz="2400" b="1" dirty="0">
                <a:solidFill>
                  <a:srgbClr val="FF0000"/>
                </a:solidFill>
                <a:cs typeface="B Nazanin" panose="00000400000000000000" pitchFamily="2" charset="-78"/>
              </a:rPr>
              <a:t>تبصره 1</a:t>
            </a:r>
            <a:endParaRPr lang="fa-IR" altLang="fa-IR" sz="2400" dirty="0">
              <a:cs typeface="B Nazanin" panose="00000400000000000000" pitchFamily="2" charset="-78"/>
            </a:endParaRPr>
          </a:p>
          <a:p>
            <a:pPr marL="58738" indent="0" algn="justLow" rtl="1" eaLnBrk="1" hangingPunct="1">
              <a:buFontTx/>
              <a:buNone/>
            </a:pPr>
            <a:r>
              <a:rPr lang="fa-IR" altLang="fa-IR" sz="2600" dirty="0">
                <a:cs typeface="B Nazanin" panose="00000400000000000000" pitchFamily="2" charset="-78"/>
              </a:rPr>
              <a:t>در خصوص کارپردازان رسمي و پیمانی تا سقف پاداش پايان خدمت ايشان وثيقه لازم نبوده و مازاد بر آن لازم است وثيقه دريافت شود. تسويه پايان خدمت تنخواه داران منوط به تسويه تنخواه ايشان خواهد بود.</a:t>
            </a:r>
          </a:p>
          <a:p>
            <a:pPr marL="609600" indent="-609600" algn="justLow" rtl="1" eaLnBrk="1" hangingPunct="1">
              <a:buFont typeface="Wingdings 2" panose="05020102010507070707" pitchFamily="18" charset="2"/>
              <a:buNone/>
            </a:pPr>
            <a:r>
              <a:rPr lang="fa-IR" altLang="fa-IR" sz="2400" b="1" dirty="0">
                <a:solidFill>
                  <a:srgbClr val="FF0000"/>
                </a:solidFill>
                <a:cs typeface="B Nazanin" panose="00000400000000000000" pitchFamily="2" charset="-78"/>
              </a:rPr>
              <a:t>تبصره 2</a:t>
            </a:r>
          </a:p>
          <a:p>
            <a:pPr marL="0" indent="0" algn="justLow" rtl="1" eaLnBrk="1" hangingPunct="1">
              <a:buFontTx/>
              <a:buNone/>
            </a:pPr>
            <a:r>
              <a:rPr lang="fa-IR" altLang="fa-IR" sz="2600" dirty="0">
                <a:cs typeface="B Nazanin" panose="00000400000000000000" pitchFamily="2" charset="-78"/>
              </a:rPr>
              <a:t>موسسه مجاز به استفاده از خدمات كاركنان قراردادي در مشاغل حسابداری، حسابداری اموال، انبارداری با دریافت وثيقه معتبر یا سفته برحسب ضرورت با تشخیص رئیس موسسه و یا مقامات مجاز از طرف ایشان می‌باشد.</a:t>
            </a:r>
            <a:endParaRPr lang="en-US" altLang="fa-IR" sz="2600" dirty="0">
              <a:cs typeface="B Nazanin" panose="00000400000000000000" pitchFamily="2" charset="-78"/>
            </a:endParaRPr>
          </a:p>
        </p:txBody>
      </p:sp>
      <p:sp>
        <p:nvSpPr>
          <p:cNvPr id="103428" name="AutoShape 4">
            <a:hlinkClick r:id="rId2" action="ppaction://hlinksldjump"/>
          </p:cNvPr>
          <p:cNvSpPr>
            <a:spLocks noChangeArrowheads="1"/>
          </p:cNvSpPr>
          <p:nvPr/>
        </p:nvSpPr>
        <p:spPr bwMode="auto">
          <a:xfrm>
            <a:off x="468313" y="573246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03429" name="AutoShape 5">
            <a:hlinkClick r:id="rId3" action="ppaction://hlinksldjump"/>
          </p:cNvPr>
          <p:cNvSpPr>
            <a:spLocks noChangeArrowheads="1"/>
          </p:cNvSpPr>
          <p:nvPr/>
        </p:nvSpPr>
        <p:spPr bwMode="auto">
          <a:xfrm>
            <a:off x="450203" y="6333644"/>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68425" y="2743200"/>
            <a:ext cx="6480175" cy="1673225"/>
          </a:xfrm>
        </p:spPr>
        <p:txBody>
          <a:bodyPr/>
          <a:lstStyle/>
          <a:p>
            <a:pPr eaLnBrk="1" hangingPunct="1">
              <a:defRPr/>
            </a:pPr>
            <a:r>
              <a:rPr lang="fa-IR" sz="8000" dirty="0">
                <a:ln>
                  <a:solidFill>
                    <a:srgbClr val="00B050"/>
                  </a:solidFill>
                </a:ln>
                <a:cs typeface="B Titr" panose="00000700000000000000" pitchFamily="2" charset="-78"/>
              </a:rPr>
              <a:t>معاملات</a:t>
            </a:r>
            <a:endParaRPr lang="en-US" sz="4400" dirty="0">
              <a:ln>
                <a:solidFill>
                  <a:srgbClr val="00B050"/>
                </a:solidFill>
              </a:ln>
              <a:cs typeface="B Titr" panose="00000700000000000000" pitchFamily="2" charset="-78"/>
            </a:endParaRPr>
          </a:p>
        </p:txBody>
      </p:sp>
      <p:sp>
        <p:nvSpPr>
          <p:cNvPr id="105475" name="Title 2"/>
          <p:cNvSpPr>
            <a:spLocks noGrp="1"/>
          </p:cNvSpPr>
          <p:nvPr>
            <p:ph type="title"/>
          </p:nvPr>
        </p:nvSpPr>
        <p:spPr/>
        <p:txBody>
          <a:bodyPr/>
          <a:lstStyle/>
          <a:p>
            <a:pPr rtl="1"/>
            <a:r>
              <a:rPr lang="fa-IR" altLang="fa-IR" b="1" dirty="0">
                <a:cs typeface="B Nazanin" panose="00000400000000000000" pitchFamily="2" charset="-78"/>
              </a:rPr>
              <a:t>فصل چهارم</a:t>
            </a:r>
            <a:endParaRPr lang="fa-IR" altLang="fa-IR" dirty="0">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3995738" y="5300663"/>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فهرست اصلي</a:t>
            </a:r>
            <a:endParaRPr lang="en-US" dirty="0">
              <a:solidFill>
                <a:srgbClr val="FF0000"/>
              </a:solidFill>
              <a:cs typeface="B Badr" pitchFamily="2" charset="-78"/>
            </a:endParaRPr>
          </a:p>
        </p:txBody>
      </p:sp>
      <p:sp>
        <p:nvSpPr>
          <p:cNvPr id="6" name="AutoShape 6">
            <a:hlinkClick r:id="rId3" action="ppaction://hlinksldjump"/>
          </p:cNvPr>
          <p:cNvSpPr>
            <a:spLocks noChangeArrowheads="1"/>
          </p:cNvSpPr>
          <p:nvPr/>
        </p:nvSpPr>
        <p:spPr bwMode="auto">
          <a:xfrm>
            <a:off x="611188" y="5949950"/>
            <a:ext cx="719137" cy="287338"/>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ادامه</a:t>
            </a:r>
            <a:endParaRPr lang="en-US" dirty="0">
              <a:solidFill>
                <a:srgbClr val="FF0000"/>
              </a:solidFill>
              <a:cs typeface="B Badr" pitchFamily="2" charset="-78"/>
            </a:endParaRPr>
          </a:p>
        </p:txBody>
      </p:sp>
    </p:spTree>
  </p:cSld>
  <p:clrMapOvr>
    <a:masterClrMapping/>
  </p:clrMapOvr>
  <p:transition spd="med">
    <p:zoom/>
  </p:transition>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
        <p:cNvGrpSpPr/>
        <p:nvPr/>
      </p:nvGrpSpPr>
      <p:grpSpPr>
        <a:xfrm>
          <a:off x="0" y="0"/>
          <a:ext cx="0" cy="0"/>
          <a:chOff x="0" y="0"/>
          <a:chExt cx="0" cy="0"/>
        </a:xfrm>
      </p:grpSpPr>
      <p:sp>
        <p:nvSpPr>
          <p:cNvPr id="106498" name="Title 4"/>
          <p:cNvSpPr>
            <a:spLocks noGrp="1"/>
          </p:cNvSpPr>
          <p:nvPr>
            <p:ph type="title"/>
          </p:nvPr>
        </p:nvSpPr>
        <p:spPr>
          <a:xfrm>
            <a:off x="0" y="0"/>
            <a:ext cx="9143999" cy="98742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rtl="1"/>
            <a:r>
              <a:rPr lang="fa-IR" altLang="fa-IR" sz="3600" dirty="0">
                <a:solidFill>
                  <a:srgbClr val="7030A0"/>
                </a:solidFill>
              </a:rPr>
              <a:t>فصل چهارم: معاملات</a:t>
            </a:r>
            <a:endParaRPr lang="fa-IR" altLang="fa-IR" dirty="0">
              <a:solidFill>
                <a:srgbClr val="7030A0"/>
              </a:solidFill>
            </a:endParaRPr>
          </a:p>
        </p:txBody>
      </p:sp>
      <p:sp>
        <p:nvSpPr>
          <p:cNvPr id="6" name="Content Placeholder 5"/>
          <p:cNvSpPr>
            <a:spLocks noGrp="1"/>
          </p:cNvSpPr>
          <p:nvPr>
            <p:ph sz="half" idx="1"/>
          </p:nvPr>
        </p:nvSpPr>
        <p:spPr>
          <a:xfrm>
            <a:off x="176024" y="1596950"/>
            <a:ext cx="4251960" cy="4568354"/>
          </a:xfrm>
          <a:solidFill>
            <a:srgbClr val="FFF2CC"/>
          </a:solidFill>
        </p:spPr>
        <p:txBody>
          <a:bodyPr/>
          <a:lstStyle/>
          <a:p>
            <a:pPr marL="0" indent="0" algn="r" rtl="1">
              <a:lnSpc>
                <a:spcPct val="80000"/>
              </a:lnSpc>
              <a:buNone/>
              <a:defRPr/>
            </a:pPr>
            <a:r>
              <a:rPr lang="fa-IR" sz="1800" b="1" dirty="0">
                <a:solidFill>
                  <a:srgbClr val="003366"/>
                </a:solidFill>
                <a:cs typeface="B Nazanin" pitchFamily="2" charset="-78"/>
                <a:hlinkClick r:id="" action="ppaction://noaction"/>
              </a:rPr>
              <a:t>ماده 71: نتیجه مناقصه</a:t>
            </a:r>
            <a:endParaRPr lang="fa-IR" sz="1800" b="1" dirty="0">
              <a:solidFill>
                <a:srgbClr val="003366"/>
              </a:solidFill>
              <a:cs typeface="B Nazanin" pitchFamily="2" charset="-78"/>
              <a:hlinkClick r:id="rId2" action="ppaction://hlinksldjump"/>
            </a:endParaRPr>
          </a:p>
          <a:p>
            <a:pPr marL="0" indent="0" algn="r" rtl="1">
              <a:lnSpc>
                <a:spcPct val="80000"/>
              </a:lnSpc>
              <a:buNone/>
              <a:defRPr/>
            </a:pPr>
            <a:r>
              <a:rPr lang="fa-IR" sz="1800" b="1" dirty="0">
                <a:solidFill>
                  <a:srgbClr val="003366"/>
                </a:solidFill>
                <a:cs typeface="B Nazanin" pitchFamily="2" charset="-78"/>
                <a:hlinkClick r:id="" action="ppaction://noaction"/>
              </a:rPr>
              <a:t>ماده 72: ارزیابی مالی و تعیین برنده مناقصه</a:t>
            </a:r>
            <a:endParaRPr lang="fa-IR" sz="1800" b="1" dirty="0">
              <a:solidFill>
                <a:srgbClr val="003366"/>
              </a:solidFill>
              <a:cs typeface="B Nazanin" pitchFamily="2" charset="-78"/>
              <a:hlinkClick r:id="rId2" action="ppaction://hlinksldjump"/>
            </a:endParaRPr>
          </a:p>
          <a:p>
            <a:pPr marL="0" indent="0" algn="r" rtl="1">
              <a:lnSpc>
                <a:spcPct val="80000"/>
              </a:lnSpc>
              <a:buNone/>
              <a:defRPr/>
            </a:pPr>
            <a:r>
              <a:rPr lang="fa-IR" sz="1800" b="1" dirty="0">
                <a:solidFill>
                  <a:srgbClr val="003366"/>
                </a:solidFill>
                <a:cs typeface="B Nazanin" pitchFamily="2" charset="-78"/>
                <a:hlinkClick r:id="" action="ppaction://noaction"/>
              </a:rPr>
              <a:t>ماده 73: انعقاد قرارداد</a:t>
            </a:r>
            <a:endParaRPr lang="fa-IR" sz="1800" b="1" dirty="0">
              <a:solidFill>
                <a:srgbClr val="003366"/>
              </a:solidFill>
              <a:cs typeface="B Nazanin" pitchFamily="2" charset="-78"/>
              <a:hlinkClick r:id="rId2" action="ppaction://hlinksldjump"/>
            </a:endParaRPr>
          </a:p>
          <a:p>
            <a:pPr marL="0" indent="0" algn="r" rtl="1">
              <a:lnSpc>
                <a:spcPct val="80000"/>
              </a:lnSpc>
              <a:buNone/>
              <a:defRPr/>
            </a:pPr>
            <a:r>
              <a:rPr lang="fa-IR" sz="1800" b="1" dirty="0">
                <a:solidFill>
                  <a:srgbClr val="003366"/>
                </a:solidFill>
                <a:cs typeface="B Nazanin" pitchFamily="2" charset="-78"/>
                <a:hlinkClick r:id="" action="ppaction://noaction"/>
              </a:rPr>
              <a:t>ماده 74: تجدید و لغو مناقصه</a:t>
            </a:r>
            <a:endParaRPr lang="fa-IR" sz="1800" b="1" dirty="0">
              <a:solidFill>
                <a:srgbClr val="003366"/>
              </a:solidFill>
              <a:cs typeface="B Nazanin" pitchFamily="2" charset="-78"/>
              <a:hlinkClick r:id="rId2" action="ppaction://hlinksldjump"/>
            </a:endParaRPr>
          </a:p>
          <a:p>
            <a:pPr marL="0" indent="0" algn="r" rtl="1">
              <a:lnSpc>
                <a:spcPct val="80000"/>
              </a:lnSpc>
              <a:buNone/>
              <a:defRPr/>
            </a:pPr>
            <a:r>
              <a:rPr lang="fa-IR" sz="1800" b="1" dirty="0">
                <a:solidFill>
                  <a:srgbClr val="003366"/>
                </a:solidFill>
                <a:cs typeface="B Nazanin" pitchFamily="2" charset="-78"/>
                <a:hlinkClick r:id="" action="ppaction://noaction"/>
              </a:rPr>
              <a:t>ماده 75: نحوه رسیدگی به شکایات </a:t>
            </a:r>
            <a:endParaRPr lang="fa-IR" sz="1800" b="1" dirty="0">
              <a:solidFill>
                <a:srgbClr val="003366"/>
              </a:solidFill>
              <a:cs typeface="B Nazanin" pitchFamily="2" charset="-78"/>
              <a:hlinkClick r:id="rId2" action="ppaction://hlinksldjump"/>
            </a:endParaRPr>
          </a:p>
          <a:p>
            <a:pPr marL="0" indent="0" algn="r" rtl="1">
              <a:lnSpc>
                <a:spcPct val="80000"/>
              </a:lnSpc>
              <a:buNone/>
              <a:defRPr/>
            </a:pPr>
            <a:r>
              <a:rPr lang="fa-IR" sz="1800" b="1" dirty="0">
                <a:solidFill>
                  <a:srgbClr val="003366"/>
                </a:solidFill>
                <a:cs typeface="B Nazanin" pitchFamily="2" charset="-78"/>
                <a:hlinkClick r:id="" action="ppaction://noaction"/>
              </a:rPr>
              <a:t>ماده 76: اعضای کمیته یا کمسیون</a:t>
            </a:r>
            <a:endParaRPr lang="fa-IR" sz="1800" b="1" dirty="0">
              <a:solidFill>
                <a:srgbClr val="003366"/>
              </a:solidFill>
              <a:cs typeface="B Nazanin" pitchFamily="2" charset="-78"/>
              <a:hlinkClick r:id="rId2" action="ppaction://hlinksldjump"/>
            </a:endParaRPr>
          </a:p>
          <a:p>
            <a:pPr marL="0" indent="0" algn="r" rtl="1">
              <a:lnSpc>
                <a:spcPct val="80000"/>
              </a:lnSpc>
              <a:buNone/>
              <a:defRPr/>
            </a:pPr>
            <a:r>
              <a:rPr lang="fa-IR" sz="1800" b="1" dirty="0">
                <a:solidFill>
                  <a:srgbClr val="003366"/>
                </a:solidFill>
                <a:cs typeface="B Nazanin" pitchFamily="2" charset="-78"/>
                <a:hlinkClick r:id="" action="ppaction://noaction"/>
              </a:rPr>
              <a:t>ماده 77: انجام معاملات به طریق دیگر...</a:t>
            </a:r>
            <a:endParaRPr lang="fa-IR" sz="1800" b="1" dirty="0">
              <a:solidFill>
                <a:srgbClr val="003366"/>
              </a:solidFill>
              <a:cs typeface="B Nazanin" pitchFamily="2" charset="-78"/>
              <a:hlinkClick r:id="rId2" action="ppaction://hlinksldjump"/>
            </a:endParaRPr>
          </a:p>
          <a:p>
            <a:pPr marL="0" indent="0" algn="r" rtl="1">
              <a:lnSpc>
                <a:spcPct val="80000"/>
              </a:lnSpc>
              <a:buNone/>
              <a:defRPr/>
            </a:pPr>
            <a:r>
              <a:rPr lang="fa-IR" sz="1800" b="1" dirty="0">
                <a:solidFill>
                  <a:srgbClr val="003366"/>
                </a:solidFill>
                <a:cs typeface="B Nazanin" pitchFamily="2" charset="-78"/>
                <a:hlinkClick r:id="" action="ppaction://noaction"/>
              </a:rPr>
              <a:t>ماده 78: اعضای کمسیون ترک تشریف مناقصه</a:t>
            </a:r>
            <a:endParaRPr lang="fa-IR" sz="1800" b="1" dirty="0">
              <a:solidFill>
                <a:srgbClr val="003366"/>
              </a:solidFill>
              <a:cs typeface="B Nazanin" pitchFamily="2" charset="-78"/>
              <a:hlinkClick r:id="rId2" action="ppaction://hlinksldjump"/>
            </a:endParaRPr>
          </a:p>
          <a:p>
            <a:pPr marL="0" indent="0" algn="r" rtl="1">
              <a:lnSpc>
                <a:spcPct val="80000"/>
              </a:lnSpc>
              <a:buNone/>
              <a:defRPr/>
            </a:pPr>
            <a:r>
              <a:rPr lang="fa-IR" sz="1800" b="1" dirty="0">
                <a:solidFill>
                  <a:srgbClr val="003366"/>
                </a:solidFill>
                <a:cs typeface="B Nazanin" pitchFamily="2" charset="-78"/>
                <a:hlinkClick r:id="" action="ppaction://noaction"/>
              </a:rPr>
              <a:t>ماده 79: مناقصه محدود به تشخیص رئیس موسسه </a:t>
            </a:r>
            <a:endParaRPr lang="fa-IR" sz="1800" b="1" dirty="0">
              <a:solidFill>
                <a:srgbClr val="003366"/>
              </a:solidFill>
              <a:cs typeface="B Nazanin" pitchFamily="2" charset="-78"/>
              <a:hlinkClick r:id="rId2" action="ppaction://hlinksldjump"/>
            </a:endParaRPr>
          </a:p>
          <a:p>
            <a:pPr marL="0" indent="0" algn="r" rtl="1">
              <a:lnSpc>
                <a:spcPct val="80000"/>
              </a:lnSpc>
              <a:buNone/>
              <a:defRPr/>
            </a:pPr>
            <a:r>
              <a:rPr lang="fa-IR" sz="1800" b="1" dirty="0">
                <a:solidFill>
                  <a:srgbClr val="003366"/>
                </a:solidFill>
                <a:cs typeface="B Nazanin" pitchFamily="2" charset="-78"/>
                <a:hlinkClick r:id="" action="ppaction://noaction"/>
              </a:rPr>
              <a:t>ماده 80: تحویل مورد معامله</a:t>
            </a:r>
            <a:endParaRPr lang="fa-IR" sz="1800" b="1" dirty="0">
              <a:solidFill>
                <a:srgbClr val="003366"/>
              </a:solidFill>
              <a:cs typeface="B Nazanin" pitchFamily="2" charset="-78"/>
              <a:hlinkClick r:id="rId2" action="ppaction://hlinksldjump"/>
            </a:endParaRPr>
          </a:p>
          <a:p>
            <a:pPr marL="0" indent="0" algn="r" rtl="1">
              <a:lnSpc>
                <a:spcPct val="80000"/>
              </a:lnSpc>
              <a:buNone/>
              <a:defRPr/>
            </a:pPr>
            <a:r>
              <a:rPr lang="fa-IR" sz="1800" b="1" dirty="0">
                <a:solidFill>
                  <a:srgbClr val="003366"/>
                </a:solidFill>
                <a:cs typeface="B Nazanin" pitchFamily="2" charset="-78"/>
                <a:hlinkClick r:id="" action="ppaction://noaction"/>
              </a:rPr>
              <a:t>ماده 81: قبض انبار کالاهای تحویل شده </a:t>
            </a:r>
            <a:endParaRPr lang="fa-IR" sz="1800" b="1" dirty="0">
              <a:solidFill>
                <a:srgbClr val="003366"/>
              </a:solidFill>
              <a:cs typeface="B Nazanin" pitchFamily="2" charset="-78"/>
              <a:hlinkClick r:id="rId2" action="ppaction://hlinksldjump"/>
            </a:endParaRPr>
          </a:p>
          <a:p>
            <a:pPr marL="0" indent="0" algn="r" rtl="1">
              <a:lnSpc>
                <a:spcPct val="80000"/>
              </a:lnSpc>
              <a:buNone/>
              <a:defRPr/>
            </a:pPr>
            <a:r>
              <a:rPr lang="fa-IR" sz="1800" b="1" dirty="0">
                <a:solidFill>
                  <a:srgbClr val="003366"/>
                </a:solidFill>
                <a:cs typeface="B Nazanin" pitchFamily="2" charset="-78"/>
                <a:hlinkClick r:id="" action="ppaction://noaction"/>
              </a:rPr>
              <a:t>ماده 82: تکالیف دیگر</a:t>
            </a:r>
            <a:endParaRPr lang="fa-IR" sz="1800" b="1" dirty="0">
              <a:solidFill>
                <a:srgbClr val="003366"/>
              </a:solidFill>
              <a:cs typeface="B Nazanin" pitchFamily="2" charset="-78"/>
              <a:hlinkClick r:id="rId2" action="ppaction://hlinksldjump"/>
            </a:endParaRPr>
          </a:p>
          <a:p>
            <a:pPr marL="0" indent="0" algn="r" rtl="1">
              <a:lnSpc>
                <a:spcPct val="80000"/>
              </a:lnSpc>
              <a:buNone/>
              <a:defRPr/>
            </a:pPr>
            <a:r>
              <a:rPr lang="fa-IR" sz="1800" b="1" dirty="0">
                <a:solidFill>
                  <a:srgbClr val="003366"/>
                </a:solidFill>
                <a:cs typeface="B Nazanin" pitchFamily="2" charset="-78"/>
                <a:hlinkClick r:id="" action="ppaction://noaction"/>
              </a:rPr>
              <a:t>ماده 83: اختلاف نظر مسئولان </a:t>
            </a:r>
            <a:endParaRPr lang="fa-IR" sz="1800" b="1" dirty="0">
              <a:solidFill>
                <a:srgbClr val="003366"/>
              </a:solidFill>
              <a:cs typeface="B Nazanin" pitchFamily="2" charset="-78"/>
              <a:hlinkClick r:id="rId2" action="ppaction://hlinksldjump"/>
            </a:endParaRPr>
          </a:p>
          <a:p>
            <a:pPr marL="0" indent="0" algn="r" rtl="1">
              <a:lnSpc>
                <a:spcPct val="80000"/>
              </a:lnSpc>
              <a:buNone/>
              <a:defRPr/>
            </a:pPr>
            <a:r>
              <a:rPr lang="fa-IR" sz="1800" b="1" dirty="0">
                <a:solidFill>
                  <a:srgbClr val="003366"/>
                </a:solidFill>
                <a:cs typeface="B Nazanin" pitchFamily="2" charset="-78"/>
                <a:hlinkClick r:id="" action="ppaction://noaction"/>
              </a:rPr>
              <a:t>ماده 84: موارد لازم الاجرا در مورد مزایده </a:t>
            </a:r>
            <a:endParaRPr lang="fa-IR" sz="1800" b="1" dirty="0">
              <a:solidFill>
                <a:srgbClr val="003366"/>
              </a:solidFill>
              <a:cs typeface="B Nazanin" pitchFamily="2" charset="-78"/>
              <a:hlinkClick r:id="rId2" action="ppaction://hlinksldjump"/>
            </a:endParaRPr>
          </a:p>
          <a:p>
            <a:pPr marL="0" indent="0" algn="r" rtl="1">
              <a:lnSpc>
                <a:spcPct val="80000"/>
              </a:lnSpc>
              <a:buNone/>
              <a:defRPr/>
            </a:pPr>
            <a:r>
              <a:rPr lang="fa-IR" sz="1800" b="1" dirty="0">
                <a:solidFill>
                  <a:srgbClr val="003366"/>
                </a:solidFill>
                <a:cs typeface="B Nazanin" pitchFamily="2" charset="-78"/>
                <a:hlinkClick r:id="" action="ppaction://noaction"/>
              </a:rPr>
              <a:t>ماده 85: انتشار آگهی مزایده</a:t>
            </a:r>
            <a:endParaRPr lang="fa-IR" sz="1800" b="1" dirty="0">
              <a:solidFill>
                <a:srgbClr val="003366"/>
              </a:solidFill>
              <a:cs typeface="B Nazanin" pitchFamily="2" charset="-78"/>
              <a:hlinkClick r:id="rId2" action="ppaction://hlinksldjump"/>
            </a:endParaRPr>
          </a:p>
          <a:p>
            <a:pPr algn="r" rtl="1" eaLnBrk="1" hangingPunct="1">
              <a:lnSpc>
                <a:spcPct val="80000"/>
              </a:lnSpc>
              <a:defRPr/>
            </a:pPr>
            <a:endParaRPr lang="fa-IR" sz="2000" b="1" dirty="0">
              <a:solidFill>
                <a:srgbClr val="003366"/>
              </a:solidFill>
              <a:cs typeface="B Nazanin" pitchFamily="2" charset="-78"/>
              <a:hlinkClick r:id="rId3" action="ppaction://hlinksldjump"/>
            </a:endParaRPr>
          </a:p>
        </p:txBody>
      </p:sp>
      <p:sp>
        <p:nvSpPr>
          <p:cNvPr id="106500" name="Content Placeholder 6"/>
          <p:cNvSpPr>
            <a:spLocks noGrp="1"/>
          </p:cNvSpPr>
          <p:nvPr>
            <p:ph sz="half" idx="2"/>
          </p:nvPr>
        </p:nvSpPr>
        <p:spPr>
          <a:xfrm>
            <a:off x="4800600" y="1484784"/>
            <a:ext cx="4038600" cy="4568354"/>
          </a:xfrm>
          <a:solidFill>
            <a:srgbClr val="FFF2CC"/>
          </a:solidFill>
        </p:spPr>
        <p:txBody>
          <a:bodyPr/>
          <a:lstStyle/>
          <a:p>
            <a:pPr marL="0" indent="0" algn="r" rtl="1" eaLnBrk="1" hangingPunct="1">
              <a:lnSpc>
                <a:spcPct val="80000"/>
              </a:lnSpc>
              <a:buNone/>
            </a:pPr>
            <a:r>
              <a:rPr lang="fa-IR" altLang="fa-IR" sz="1800" b="1" dirty="0">
                <a:solidFill>
                  <a:srgbClr val="FF0000"/>
                </a:solidFill>
                <a:cs typeface="B Nazanin" panose="00000400000000000000" pitchFamily="2" charset="-78"/>
                <a:hlinkClick r:id="rId4" action="ppaction://hlinksldjump"/>
              </a:rPr>
              <a:t>ماده 55: مناقصه یا مزایده</a:t>
            </a:r>
            <a:endParaRPr lang="fa-IR" altLang="fa-IR" sz="1800" b="1" dirty="0">
              <a:solidFill>
                <a:srgbClr val="FF0000"/>
              </a:solidFill>
              <a:cs typeface="B Nazanin" panose="00000400000000000000" pitchFamily="2" charset="-78"/>
            </a:endParaRPr>
          </a:p>
          <a:p>
            <a:pPr marL="0" indent="0" algn="r" rtl="1" eaLnBrk="1" hangingPunct="1">
              <a:lnSpc>
                <a:spcPct val="80000"/>
              </a:lnSpc>
              <a:buNone/>
            </a:pPr>
            <a:r>
              <a:rPr lang="fa-IR" altLang="fa-IR" sz="1800" b="1" dirty="0">
                <a:solidFill>
                  <a:srgbClr val="003366"/>
                </a:solidFill>
                <a:cs typeface="B Nazanin" panose="00000400000000000000" pitchFamily="2" charset="-78"/>
                <a:hlinkClick r:id="rId5" action="ppaction://hlinksldjump"/>
              </a:rPr>
              <a:t>ماده 56: واژگان معاملات</a:t>
            </a:r>
            <a:endParaRPr lang="fa-IR" altLang="fa-IR" sz="1800" b="1" dirty="0">
              <a:solidFill>
                <a:srgbClr val="003366"/>
              </a:solidFill>
              <a:cs typeface="B Nazanin" panose="00000400000000000000" pitchFamily="2" charset="-78"/>
            </a:endParaRPr>
          </a:p>
          <a:p>
            <a:pPr marL="0" indent="0" algn="r" rtl="1" eaLnBrk="1" hangingPunct="1">
              <a:lnSpc>
                <a:spcPct val="80000"/>
              </a:lnSpc>
              <a:buNone/>
            </a:pPr>
            <a:r>
              <a:rPr lang="fa-IR" altLang="fa-IR" sz="1800" b="1" dirty="0">
                <a:solidFill>
                  <a:srgbClr val="FF0000"/>
                </a:solidFill>
                <a:cs typeface="B Nazanin" panose="00000400000000000000" pitchFamily="2" charset="-78"/>
                <a:hlinkClick r:id="rId6" action="ppaction://hlinksldjump"/>
              </a:rPr>
              <a:t>ماده 57: نصاب معاملات </a:t>
            </a:r>
            <a:endParaRPr lang="fa-IR" altLang="fa-IR" sz="1800" b="1" dirty="0">
              <a:solidFill>
                <a:srgbClr val="FF0000"/>
              </a:solidFill>
              <a:cs typeface="B Nazanin" panose="00000400000000000000" pitchFamily="2" charset="-78"/>
            </a:endParaRPr>
          </a:p>
          <a:p>
            <a:pPr marL="0" indent="0" algn="r" rtl="1" eaLnBrk="1" hangingPunct="1">
              <a:lnSpc>
                <a:spcPct val="80000"/>
              </a:lnSpc>
              <a:buNone/>
            </a:pPr>
            <a:r>
              <a:rPr lang="fa-IR" altLang="fa-IR" sz="1800" b="1" dirty="0">
                <a:solidFill>
                  <a:srgbClr val="FF0000"/>
                </a:solidFill>
                <a:cs typeface="B Nazanin" panose="00000400000000000000" pitchFamily="2" charset="-78"/>
                <a:hlinkClick r:id="rId7" action="ppaction://hlinksldjump"/>
              </a:rPr>
              <a:t>ماده 58: طبقه بندی انواع مناقصات </a:t>
            </a:r>
            <a:endParaRPr lang="fa-IR" altLang="fa-IR" sz="1800" b="1" dirty="0">
              <a:solidFill>
                <a:srgbClr val="FF0000"/>
              </a:solidFill>
              <a:cs typeface="B Nazanin" panose="00000400000000000000" pitchFamily="2" charset="-78"/>
            </a:endParaRPr>
          </a:p>
          <a:p>
            <a:pPr marL="0" indent="0" algn="r" rtl="1" eaLnBrk="1" hangingPunct="1">
              <a:lnSpc>
                <a:spcPct val="80000"/>
              </a:lnSpc>
              <a:buNone/>
            </a:pPr>
            <a:r>
              <a:rPr lang="fa-IR" altLang="fa-IR" sz="1800" b="1" dirty="0">
                <a:solidFill>
                  <a:srgbClr val="003366"/>
                </a:solidFill>
                <a:cs typeface="B Nazanin" panose="00000400000000000000" pitchFamily="2" charset="-78"/>
                <a:hlinkClick r:id="rId8" action="ppaction://hlinksldjump"/>
              </a:rPr>
              <a:t>ماده 59: پیشنهادات واصله کمیسیون مناقصه</a:t>
            </a:r>
            <a:endParaRPr lang="fa-IR" altLang="fa-IR" sz="1800" b="1" dirty="0">
              <a:solidFill>
                <a:srgbClr val="003366"/>
              </a:solidFill>
              <a:cs typeface="B Nazanin" panose="00000400000000000000" pitchFamily="2" charset="-78"/>
            </a:endParaRPr>
          </a:p>
          <a:p>
            <a:pPr marL="0" indent="0" algn="r" rtl="1" eaLnBrk="1" hangingPunct="1">
              <a:lnSpc>
                <a:spcPct val="80000"/>
              </a:lnSpc>
              <a:buNone/>
            </a:pPr>
            <a:r>
              <a:rPr lang="fa-IR" altLang="fa-IR" sz="1800" b="1" dirty="0">
                <a:solidFill>
                  <a:srgbClr val="003366"/>
                </a:solidFill>
                <a:cs typeface="B Nazanin" panose="00000400000000000000" pitchFamily="2" charset="-78"/>
                <a:hlinkClick r:id="rId9" action="ppaction://hlinksldjump"/>
              </a:rPr>
              <a:t>ماده 60: وظایف کمیسیون مناقصه </a:t>
            </a:r>
            <a:endParaRPr lang="fa-IR" altLang="fa-IR" sz="1800" b="1" dirty="0">
              <a:solidFill>
                <a:srgbClr val="003366"/>
              </a:solidFill>
              <a:cs typeface="B Nazanin" panose="00000400000000000000" pitchFamily="2" charset="-78"/>
            </a:endParaRPr>
          </a:p>
          <a:p>
            <a:pPr marL="0" indent="0" algn="r" rtl="1" eaLnBrk="1" hangingPunct="1">
              <a:lnSpc>
                <a:spcPct val="80000"/>
              </a:lnSpc>
              <a:buNone/>
            </a:pPr>
            <a:r>
              <a:rPr lang="fa-IR" altLang="fa-IR" sz="1800" b="1" dirty="0">
                <a:solidFill>
                  <a:srgbClr val="003366"/>
                </a:solidFill>
                <a:cs typeface="B Nazanin" panose="00000400000000000000" pitchFamily="2" charset="-78"/>
                <a:hlinkClick r:id="rId10" action="ppaction://hlinksldjump"/>
              </a:rPr>
              <a:t>ماده 61: فرآیند برگزاری مناقصات </a:t>
            </a:r>
            <a:endParaRPr lang="fa-IR" altLang="fa-IR" sz="1800" b="1" dirty="0">
              <a:solidFill>
                <a:srgbClr val="003366"/>
              </a:solidFill>
              <a:cs typeface="B Nazanin" panose="00000400000000000000" pitchFamily="2" charset="-78"/>
            </a:endParaRPr>
          </a:p>
          <a:p>
            <a:pPr marL="0" indent="0" algn="r" rtl="1" eaLnBrk="1" hangingPunct="1">
              <a:lnSpc>
                <a:spcPct val="80000"/>
              </a:lnSpc>
              <a:buNone/>
            </a:pPr>
            <a:r>
              <a:rPr lang="fa-IR" altLang="fa-IR" sz="1800" b="1" dirty="0">
                <a:solidFill>
                  <a:srgbClr val="FF0000"/>
                </a:solidFill>
                <a:cs typeface="B Nazanin" panose="00000400000000000000" pitchFamily="2" charset="-78"/>
                <a:hlinkClick r:id="rId11" action="ppaction://hlinksldjump"/>
              </a:rPr>
              <a:t>ماده 62: روش‌های انواع مناقصه</a:t>
            </a:r>
            <a:endParaRPr lang="fa-IR" altLang="fa-IR" sz="1800" b="1" dirty="0">
              <a:solidFill>
                <a:srgbClr val="FF0000"/>
              </a:solidFill>
              <a:cs typeface="B Nazanin" panose="00000400000000000000" pitchFamily="2" charset="-78"/>
            </a:endParaRPr>
          </a:p>
          <a:p>
            <a:pPr marL="0" indent="0" algn="r" rtl="1" eaLnBrk="1" hangingPunct="1">
              <a:lnSpc>
                <a:spcPct val="80000"/>
              </a:lnSpc>
              <a:buNone/>
            </a:pPr>
            <a:r>
              <a:rPr lang="fa-IR" altLang="fa-IR" sz="1800" b="1" dirty="0">
                <a:solidFill>
                  <a:srgbClr val="003366"/>
                </a:solidFill>
                <a:cs typeface="B Nazanin" panose="00000400000000000000" pitchFamily="2" charset="-78"/>
                <a:hlinkClick r:id="rId12" action="ppaction://hlinksldjump"/>
              </a:rPr>
              <a:t>ماده 63: فراخوان مناقصه</a:t>
            </a:r>
            <a:endParaRPr lang="fa-IR" altLang="fa-IR" sz="1800" b="1" dirty="0">
              <a:solidFill>
                <a:srgbClr val="003366"/>
              </a:solidFill>
              <a:cs typeface="B Nazanin" panose="00000400000000000000" pitchFamily="2" charset="-78"/>
            </a:endParaRPr>
          </a:p>
          <a:p>
            <a:pPr marL="0" indent="0" algn="r" rtl="1" eaLnBrk="1" hangingPunct="1">
              <a:lnSpc>
                <a:spcPct val="80000"/>
              </a:lnSpc>
              <a:buNone/>
            </a:pPr>
            <a:r>
              <a:rPr lang="fa-IR" altLang="fa-IR" sz="1800" b="1" dirty="0">
                <a:solidFill>
                  <a:srgbClr val="003366"/>
                </a:solidFill>
                <a:cs typeface="B Nazanin" panose="00000400000000000000" pitchFamily="2" charset="-78"/>
                <a:hlinkClick r:id="rId13" action="ppaction://hlinksldjump"/>
              </a:rPr>
              <a:t>ماده 64: اسناد مناقصه </a:t>
            </a:r>
            <a:endParaRPr lang="fa-IR" altLang="fa-IR" sz="1800" b="1" dirty="0">
              <a:solidFill>
                <a:srgbClr val="003366"/>
              </a:solidFill>
              <a:cs typeface="B Nazanin" panose="00000400000000000000" pitchFamily="2" charset="-78"/>
            </a:endParaRPr>
          </a:p>
          <a:p>
            <a:pPr marL="0" indent="0" algn="r" rtl="1" eaLnBrk="1" hangingPunct="1">
              <a:lnSpc>
                <a:spcPct val="80000"/>
              </a:lnSpc>
              <a:buNone/>
            </a:pPr>
            <a:r>
              <a:rPr lang="fa-IR" altLang="fa-IR" sz="1800" b="1" dirty="0">
                <a:solidFill>
                  <a:srgbClr val="003366"/>
                </a:solidFill>
                <a:cs typeface="B Nazanin" panose="00000400000000000000" pitchFamily="2" charset="-78"/>
                <a:hlinkClick r:id="rId14" action="ppaction://hlinksldjump"/>
              </a:rPr>
              <a:t>ماده 65: واحد مناقصه گزار</a:t>
            </a:r>
            <a:endParaRPr lang="fa-IR" altLang="fa-IR" sz="1800" b="1" dirty="0">
              <a:solidFill>
                <a:srgbClr val="003366"/>
              </a:solidFill>
              <a:cs typeface="B Nazanin" panose="00000400000000000000" pitchFamily="2" charset="-78"/>
            </a:endParaRPr>
          </a:p>
          <a:p>
            <a:pPr marL="0" indent="0" algn="r" rtl="1" eaLnBrk="1" hangingPunct="1">
              <a:lnSpc>
                <a:spcPct val="80000"/>
              </a:lnSpc>
              <a:buNone/>
            </a:pPr>
            <a:r>
              <a:rPr lang="fa-IR" altLang="fa-IR" sz="1800" b="1" dirty="0">
                <a:solidFill>
                  <a:srgbClr val="003366"/>
                </a:solidFill>
                <a:cs typeface="B Nazanin" panose="00000400000000000000" pitchFamily="2" charset="-78"/>
                <a:hlinkClick r:id="rId15" action="ppaction://hlinksldjump"/>
              </a:rPr>
              <a:t>ماده 66: ترتیب تهیه و تسلیم پیشنهادها</a:t>
            </a:r>
            <a:endParaRPr lang="fa-IR" altLang="fa-IR" sz="1800" b="1" dirty="0">
              <a:solidFill>
                <a:srgbClr val="003366"/>
              </a:solidFill>
              <a:cs typeface="B Nazanin" panose="00000400000000000000" pitchFamily="2" charset="-78"/>
            </a:endParaRPr>
          </a:p>
          <a:p>
            <a:pPr marL="0" indent="0" algn="r" rtl="1" eaLnBrk="1" hangingPunct="1">
              <a:lnSpc>
                <a:spcPct val="80000"/>
              </a:lnSpc>
              <a:buNone/>
            </a:pPr>
            <a:r>
              <a:rPr lang="fa-IR" altLang="fa-IR" sz="1800" b="1" dirty="0">
                <a:solidFill>
                  <a:srgbClr val="003366"/>
                </a:solidFill>
                <a:cs typeface="B Nazanin" panose="00000400000000000000" pitchFamily="2" charset="-78"/>
                <a:hlinkClick r:id="rId16" action="ppaction://hlinksldjump"/>
              </a:rPr>
              <a:t>ماده 67: شرایط تسلیم و تحویل پیشنهادها</a:t>
            </a:r>
            <a:endParaRPr lang="fa-IR" altLang="fa-IR" sz="1800" b="1" dirty="0">
              <a:solidFill>
                <a:srgbClr val="003366"/>
              </a:solidFill>
              <a:cs typeface="B Nazanin" panose="00000400000000000000" pitchFamily="2" charset="-78"/>
            </a:endParaRPr>
          </a:p>
          <a:p>
            <a:pPr marL="0" indent="0" algn="r" rtl="1" eaLnBrk="1" hangingPunct="1">
              <a:lnSpc>
                <a:spcPct val="80000"/>
              </a:lnSpc>
              <a:buNone/>
            </a:pPr>
            <a:r>
              <a:rPr lang="fa-IR" altLang="fa-IR" sz="1800" b="1" dirty="0">
                <a:solidFill>
                  <a:srgbClr val="003366"/>
                </a:solidFill>
                <a:cs typeface="B Nazanin" panose="00000400000000000000" pitchFamily="2" charset="-78"/>
                <a:hlinkClick r:id="" action="ppaction://noaction"/>
              </a:rPr>
              <a:t>ماده 68: گشایش پیشنهادها</a:t>
            </a:r>
            <a:endParaRPr lang="fa-IR" altLang="fa-IR" sz="1800" b="1" dirty="0">
              <a:solidFill>
                <a:srgbClr val="003366"/>
              </a:solidFill>
              <a:cs typeface="B Nazanin" panose="00000400000000000000" pitchFamily="2" charset="-78"/>
            </a:endParaRPr>
          </a:p>
          <a:p>
            <a:pPr marL="0" indent="0" algn="r" rtl="1" eaLnBrk="1" hangingPunct="1">
              <a:lnSpc>
                <a:spcPct val="80000"/>
              </a:lnSpc>
              <a:buNone/>
            </a:pPr>
            <a:r>
              <a:rPr lang="fa-IR" altLang="fa-IR" sz="1800" b="1" dirty="0">
                <a:solidFill>
                  <a:srgbClr val="003366"/>
                </a:solidFill>
                <a:cs typeface="B Nazanin" panose="00000400000000000000" pitchFamily="2" charset="-78"/>
                <a:hlinkClick r:id="" action="ppaction://noaction"/>
              </a:rPr>
              <a:t>ماده 69: ارزیابی فنی بازرگانی پیشنهادها</a:t>
            </a:r>
            <a:endParaRPr lang="fa-IR" altLang="fa-IR" sz="1800" b="1" dirty="0">
              <a:solidFill>
                <a:srgbClr val="003366"/>
              </a:solidFill>
              <a:cs typeface="B Nazanin" panose="00000400000000000000" pitchFamily="2" charset="-78"/>
            </a:endParaRPr>
          </a:p>
          <a:p>
            <a:pPr marL="0" indent="0" algn="r" rtl="1" eaLnBrk="1" hangingPunct="1">
              <a:lnSpc>
                <a:spcPct val="80000"/>
              </a:lnSpc>
              <a:buNone/>
            </a:pPr>
            <a:r>
              <a:rPr lang="fa-IR" altLang="fa-IR" sz="1800" b="1" dirty="0">
                <a:solidFill>
                  <a:srgbClr val="003366"/>
                </a:solidFill>
                <a:cs typeface="B Nazanin" panose="00000400000000000000" pitchFamily="2" charset="-78"/>
                <a:hlinkClick r:id="" action="ppaction://noaction"/>
              </a:rPr>
              <a:t>ماده 70: تجدید مناقصه</a:t>
            </a:r>
            <a:endParaRPr lang="fa-IR" altLang="fa-IR" sz="1800" b="1" dirty="0">
              <a:solidFill>
                <a:srgbClr val="003366"/>
              </a:solidFill>
              <a:cs typeface="B Nazanin" panose="00000400000000000000" pitchFamily="2" charset="-78"/>
            </a:endParaRPr>
          </a:p>
          <a:p>
            <a:pPr algn="r" rtl="1" eaLnBrk="1" hangingPunct="1">
              <a:lnSpc>
                <a:spcPct val="80000"/>
              </a:lnSpc>
              <a:buFont typeface="Wingdings 2" panose="05020102010507070707" pitchFamily="18" charset="2"/>
              <a:buNone/>
            </a:pPr>
            <a:endParaRPr lang="fa-IR" altLang="fa-IR" sz="1800" b="1" dirty="0">
              <a:solidFill>
                <a:srgbClr val="003366"/>
              </a:solidFill>
              <a:cs typeface="B Nazanin" panose="00000400000000000000" pitchFamily="2" charset="-78"/>
            </a:endParaRPr>
          </a:p>
          <a:p>
            <a:pPr algn="r" rtl="1">
              <a:buFont typeface="Wingdings" panose="05000000000000000000" pitchFamily="2" charset="2"/>
              <a:buChar char="§"/>
            </a:pPr>
            <a:endParaRPr lang="fa-IR" altLang="fa-IR" sz="1800" b="1" dirty="0">
              <a:cs typeface="B Nazanin" panose="00000400000000000000" pitchFamily="2" charset="-78"/>
            </a:endParaRPr>
          </a:p>
        </p:txBody>
      </p:sp>
      <p:sp>
        <p:nvSpPr>
          <p:cNvPr id="8" name="AutoShape 4">
            <a:hlinkClick r:id="rId17" action="ppaction://hlinksldjump"/>
          </p:cNvPr>
          <p:cNvSpPr>
            <a:spLocks noChangeArrowheads="1"/>
          </p:cNvSpPr>
          <p:nvPr/>
        </p:nvSpPr>
        <p:spPr bwMode="auto">
          <a:xfrm>
            <a:off x="4067175" y="5876925"/>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فهرست اصلي</a:t>
            </a:r>
            <a:endParaRPr lang="en-US" dirty="0">
              <a:solidFill>
                <a:srgbClr val="FF0000"/>
              </a:solidFill>
              <a:cs typeface="B Badr" pitchFamily="2" charset="-78"/>
            </a:endParaRPr>
          </a:p>
        </p:txBody>
      </p:sp>
    </p:spTree>
  </p:cSld>
  <p:clrMapOvr>
    <a:masterClrMapping/>
  </p:clrMapOvr>
  <p:transition spd="med">
    <p:zoom/>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Title 2"/>
          <p:cNvSpPr>
            <a:spLocks noGrp="1"/>
          </p:cNvSpPr>
          <p:nvPr>
            <p:ph type="title"/>
          </p:nvPr>
        </p:nvSpPr>
        <p:spPr/>
        <p:txBody>
          <a:bodyPr/>
          <a:lstStyle/>
          <a:p>
            <a:pPr rtl="1"/>
            <a:r>
              <a:rPr lang="fa-IR" altLang="fa-IR" b="1" dirty="0">
                <a:cs typeface="B Nazanin" panose="00000400000000000000" pitchFamily="2" charset="-78"/>
              </a:rPr>
              <a:t>فصل چهارم</a:t>
            </a:r>
            <a:endParaRPr lang="fa-IR" altLang="fa-IR" dirty="0">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3995738" y="5300663"/>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فهرست اصلي</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6" name="AutoShape 6">
            <a:hlinkClick r:id="rId3" action="ppaction://hlinksldjump"/>
          </p:cNvPr>
          <p:cNvSpPr>
            <a:spLocks noChangeArrowheads="1"/>
          </p:cNvSpPr>
          <p:nvPr/>
        </p:nvSpPr>
        <p:spPr bwMode="auto">
          <a:xfrm>
            <a:off x="611188" y="5949950"/>
            <a:ext cx="719137" cy="287338"/>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ادامه</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4" name="Text Placeholder 1">
            <a:extLst>
              <a:ext uri="{FF2B5EF4-FFF2-40B4-BE49-F238E27FC236}">
                <a16:creationId xmlns:a16="http://schemas.microsoft.com/office/drawing/2014/main" id="{0E315FA8-0146-B0D8-9B8F-F6715AFEFEE0}"/>
              </a:ext>
            </a:extLst>
          </p:cNvPr>
          <p:cNvSpPr txBox="1">
            <a:spLocks/>
          </p:cNvSpPr>
          <p:nvPr/>
        </p:nvSpPr>
        <p:spPr bwMode="auto">
          <a:xfrm>
            <a:off x="1520825" y="2895600"/>
            <a:ext cx="6480175"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rtl="1">
              <a:buNone/>
              <a:defRPr/>
            </a:pPr>
            <a:r>
              <a:rPr lang="fa-IR" sz="6000" dirty="0">
                <a:solidFill>
                  <a:srgbClr val="FF0000"/>
                </a:solidFill>
                <a:cs typeface="B Nazanin" pitchFamily="2" charset="-78"/>
              </a:rPr>
              <a:t>آزمون قبل از</a:t>
            </a:r>
            <a:r>
              <a:rPr lang="en-US" sz="6000" dirty="0">
                <a:solidFill>
                  <a:srgbClr val="FF0000"/>
                </a:solidFill>
                <a:cs typeface="B Nazanin" pitchFamily="2" charset="-78"/>
              </a:rPr>
              <a:t> </a:t>
            </a:r>
            <a:r>
              <a:rPr lang="fa-IR" sz="6000" dirty="0">
                <a:solidFill>
                  <a:srgbClr val="FF0000"/>
                </a:solidFill>
                <a:cs typeface="B Nazanin" pitchFamily="2" charset="-78"/>
              </a:rPr>
              <a:t>تدریس</a:t>
            </a:r>
          </a:p>
          <a:p>
            <a:pPr marL="0" indent="0" algn="ctr" rtl="1">
              <a:buNone/>
              <a:defRPr/>
            </a:pPr>
            <a:r>
              <a:rPr lang="en-US" sz="6000" dirty="0">
                <a:solidFill>
                  <a:srgbClr val="FF0000"/>
                </a:solidFill>
              </a:rPr>
              <a:t>PRE-TEST</a:t>
            </a:r>
            <a:endParaRPr lang="fa-IR" sz="5400" dirty="0">
              <a:solidFill>
                <a:srgbClr val="FF0000"/>
              </a:solidFill>
            </a:endParaRPr>
          </a:p>
        </p:txBody>
      </p:sp>
    </p:spTree>
    <p:extLst>
      <p:ext uri="{BB962C8B-B14F-4D97-AF65-F5344CB8AC3E}">
        <p14:creationId xmlns:p14="http://schemas.microsoft.com/office/powerpoint/2010/main" val="1941046163"/>
      </p:ext>
    </p:extLst>
  </p:cSld>
  <p:clrMapOvr>
    <a:masterClrMapping/>
  </p:clrMapOvr>
  <p:transition spd="med">
    <p:zoom/>
  </p:transition>
</p:sld>
</file>

<file path=ppt/slides/slide9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0" y="2857"/>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75: نحوه رسیدگی به شکایات</a:t>
            </a:r>
          </a:p>
        </p:txBody>
      </p:sp>
      <p:sp>
        <p:nvSpPr>
          <p:cNvPr id="140291" name="Rectangle 3"/>
          <p:cNvSpPr>
            <a:spLocks noGrp="1" noChangeArrowheads="1"/>
          </p:cNvSpPr>
          <p:nvPr>
            <p:ph sz="quarter" idx="1"/>
          </p:nvPr>
        </p:nvSpPr>
        <p:spPr>
          <a:xfrm>
            <a:off x="395288" y="908050"/>
            <a:ext cx="8208962" cy="3673475"/>
          </a:xfrm>
        </p:spPr>
        <p:txBody>
          <a:bodyPr/>
          <a:lstStyle/>
          <a:p>
            <a:pPr marL="609600" indent="-609600" algn="r" rtl="1" eaLnBrk="1" hangingPunct="1">
              <a:lnSpc>
                <a:spcPct val="80000"/>
              </a:lnSpc>
              <a:buFontTx/>
              <a:buNone/>
            </a:pPr>
            <a:r>
              <a:rPr lang="fa-IR" altLang="fa-IR" sz="2800" b="1" dirty="0">
                <a:cs typeface="B Nazanin" panose="00000400000000000000" pitchFamily="2" charset="-78"/>
              </a:rPr>
              <a:t>نحوه رسيدگي به شكايات </a:t>
            </a:r>
          </a:p>
          <a:p>
            <a:pPr marL="609600" indent="-609600" algn="r" rtl="1" eaLnBrk="1" hangingPunct="1">
              <a:lnSpc>
                <a:spcPct val="80000"/>
              </a:lnSpc>
              <a:buFontTx/>
              <a:buNone/>
            </a:pPr>
            <a:endParaRPr lang="fa-IR" altLang="fa-IR" sz="2800" dirty="0">
              <a:cs typeface="B Nazanin" panose="00000400000000000000" pitchFamily="2" charset="-78"/>
            </a:endParaRPr>
          </a:p>
          <a:p>
            <a:pPr marL="0" indent="0" algn="just" rtl="1" eaLnBrk="1" hangingPunct="1">
              <a:lnSpc>
                <a:spcPct val="150000"/>
              </a:lnSpc>
              <a:buFontTx/>
              <a:buNone/>
            </a:pPr>
            <a:r>
              <a:rPr lang="fa-IR" altLang="fa-IR" sz="2600" dirty="0">
                <a:solidFill>
                  <a:srgbClr val="990033"/>
                </a:solidFill>
                <a:cs typeface="B Nazanin" panose="00000400000000000000" pitchFamily="2" charset="-78"/>
              </a:rPr>
              <a:t>الف ـ</a:t>
            </a:r>
            <a:r>
              <a:rPr lang="fa-IR" altLang="fa-IR" sz="2600" dirty="0">
                <a:cs typeface="B Nazanin" panose="00000400000000000000" pitchFamily="2" charset="-78"/>
              </a:rPr>
              <a:t> چنانچه هريك از مناقصه‌گران نسبت به اجرا نشدن موادي از اين آيين‌نامه اعتراض داشته باشد مي‌تواند به بالاترين مقام دستگاه مناقصه گزار شكايت كند.</a:t>
            </a:r>
          </a:p>
          <a:p>
            <a:pPr marL="609600" indent="-609600" algn="r" rtl="1" eaLnBrk="1" hangingPunct="1">
              <a:lnSpc>
                <a:spcPct val="150000"/>
              </a:lnSpc>
              <a:buFontTx/>
              <a:buNone/>
            </a:pPr>
            <a:endParaRPr lang="fa-IR" altLang="fa-IR" sz="2600" dirty="0">
              <a:cs typeface="B Nazanin" panose="00000400000000000000" pitchFamily="2" charset="-78"/>
            </a:endParaRPr>
          </a:p>
          <a:p>
            <a:pPr marL="0" indent="0" algn="just" rtl="1" eaLnBrk="1" hangingPunct="1">
              <a:lnSpc>
                <a:spcPct val="150000"/>
              </a:lnSpc>
              <a:buFontTx/>
              <a:buNone/>
            </a:pPr>
            <a:r>
              <a:rPr lang="fa-IR" altLang="fa-IR" sz="2600" dirty="0">
                <a:solidFill>
                  <a:srgbClr val="990033"/>
                </a:solidFill>
                <a:cs typeface="B Nazanin" panose="00000400000000000000" pitchFamily="2" charset="-78"/>
              </a:rPr>
              <a:t>ب ـ</a:t>
            </a:r>
            <a:r>
              <a:rPr lang="fa-IR" altLang="fa-IR" sz="2600" dirty="0">
                <a:cs typeface="B Nazanin" panose="00000400000000000000" pitchFamily="2" charset="-78"/>
              </a:rPr>
              <a:t> مؤسسه مناقصه‌گزار مكلف است در مهلت پانزده روز كاري از تاريخ دريافت شكايت، رسيدگي‌هاي لازم را به عمل آورده و در صورت وارد دانستن اعتراض، مطابق مقررات مربوط اقدام نمايد و در صورتي كه شكايت را وارد تشخيص ندهد، ظرف مهلت تعيين شده جوابيه لازم را به شاكي اعلام نمايد.</a:t>
            </a:r>
          </a:p>
        </p:txBody>
      </p:sp>
    </p:spTree>
  </p:cSld>
  <p:clrMapOvr>
    <a:masterClrMapping/>
  </p:clrMapOvr>
  <p:transition spd="med">
    <p:zoom/>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68425" y="2743200"/>
            <a:ext cx="6480175" cy="1673225"/>
          </a:xfrm>
        </p:spPr>
        <p:txBody>
          <a:bodyPr/>
          <a:lstStyle/>
          <a:p>
            <a:pPr eaLnBrk="1" hangingPunct="1">
              <a:defRPr/>
            </a:pPr>
            <a:r>
              <a:rPr lang="fa-IR" sz="5400" dirty="0">
                <a:ln>
                  <a:solidFill>
                    <a:srgbClr val="00B050"/>
                  </a:solidFill>
                </a:ln>
                <a:cs typeface="B Titr" panose="00000700000000000000" pitchFamily="2" charset="-78"/>
              </a:rPr>
              <a:t>تنظيم حساب و نظارت</a:t>
            </a:r>
            <a:endParaRPr lang="en-US" sz="5400" dirty="0">
              <a:ln>
                <a:solidFill>
                  <a:srgbClr val="00B050"/>
                </a:solidFill>
              </a:ln>
              <a:cs typeface="B Titr" panose="00000700000000000000" pitchFamily="2" charset="-78"/>
            </a:endParaRPr>
          </a:p>
        </p:txBody>
      </p:sp>
      <p:sp>
        <p:nvSpPr>
          <p:cNvPr id="155651" name="Title 2"/>
          <p:cNvSpPr>
            <a:spLocks noGrp="1"/>
          </p:cNvSpPr>
          <p:nvPr>
            <p:ph type="title"/>
          </p:nvPr>
        </p:nvSpPr>
        <p:spPr/>
        <p:txBody>
          <a:bodyPr/>
          <a:lstStyle/>
          <a:p>
            <a:pPr rtl="1"/>
            <a:r>
              <a:rPr lang="fa-IR" altLang="fa-IR" b="1">
                <a:cs typeface="B Nazanin" panose="00000400000000000000" pitchFamily="2" charset="-78"/>
              </a:rPr>
              <a:t>فصل پنجم</a:t>
            </a:r>
            <a:endParaRPr lang="fa-IR" altLang="fa-IR">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4211638" y="5157788"/>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فهرست اصلي</a:t>
            </a:r>
            <a:endParaRPr lang="en-US" dirty="0">
              <a:solidFill>
                <a:srgbClr val="FF0000"/>
              </a:solidFill>
              <a:cs typeface="B Badr" pitchFamily="2" charset="-78"/>
            </a:endParaRPr>
          </a:p>
        </p:txBody>
      </p:sp>
      <p:sp>
        <p:nvSpPr>
          <p:cNvPr id="6" name="AutoShape 6">
            <a:hlinkClick r:id="rId3" action="ppaction://hlinksldjump"/>
          </p:cNvPr>
          <p:cNvSpPr>
            <a:spLocks noChangeArrowheads="1"/>
          </p:cNvSpPr>
          <p:nvPr/>
        </p:nvSpPr>
        <p:spPr bwMode="auto">
          <a:xfrm>
            <a:off x="611188" y="5949950"/>
            <a:ext cx="719137" cy="287338"/>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ادامه</a:t>
            </a:r>
            <a:endParaRPr lang="en-US" dirty="0">
              <a:solidFill>
                <a:srgbClr val="FF0000"/>
              </a:solidFill>
              <a:cs typeface="B Badr" pitchFamily="2" charset="-78"/>
            </a:endParaRPr>
          </a:p>
        </p:txBody>
      </p:sp>
    </p:spTree>
  </p:cSld>
  <p:clrMapOvr>
    <a:masterClrMapping/>
  </p:clrMapOvr>
  <p:transition spd="med">
    <p:zoom/>
  </p:transition>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C5E0B4"/>
        </a:solidFill>
        <a:effectLst/>
      </p:bgPr>
    </p:bg>
    <p:spTree>
      <p:nvGrpSpPr>
        <p:cNvPr id="1" name=""/>
        <p:cNvGrpSpPr/>
        <p:nvPr/>
      </p:nvGrpSpPr>
      <p:grpSpPr>
        <a:xfrm>
          <a:off x="0" y="0"/>
          <a:ext cx="0" cy="0"/>
          <a:chOff x="0" y="0"/>
          <a:chExt cx="0" cy="0"/>
        </a:xfrm>
      </p:grpSpPr>
      <p:sp>
        <p:nvSpPr>
          <p:cNvPr id="156674" name="Title 4"/>
          <p:cNvSpPr>
            <a:spLocks noGrp="1"/>
          </p:cNvSpPr>
          <p:nvPr>
            <p:ph type="title"/>
          </p:nvPr>
        </p:nvSpPr>
        <p:spPr>
          <a:xfrm>
            <a:off x="0" y="0"/>
            <a:ext cx="9143999" cy="987425"/>
          </a:xfrm>
          <a:solidFill>
            <a:srgbClr val="A6CE8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rtl="1"/>
            <a:r>
              <a:rPr lang="fa-IR" altLang="fa-IR" sz="3600" dirty="0">
                <a:solidFill>
                  <a:srgbClr val="7030A0"/>
                </a:solidFill>
              </a:rPr>
              <a:t>فصل پنجم: تنظیم حساب و</a:t>
            </a:r>
            <a:r>
              <a:rPr lang="en-US" altLang="fa-IR" sz="3600" dirty="0">
                <a:solidFill>
                  <a:srgbClr val="7030A0"/>
                </a:solidFill>
              </a:rPr>
              <a:t> </a:t>
            </a:r>
            <a:r>
              <a:rPr lang="fa-IR" altLang="fa-IR" sz="3600" dirty="0">
                <a:solidFill>
                  <a:srgbClr val="7030A0"/>
                </a:solidFill>
              </a:rPr>
              <a:t>نظارت</a:t>
            </a:r>
          </a:p>
        </p:txBody>
      </p:sp>
      <p:sp>
        <p:nvSpPr>
          <p:cNvPr id="156675" name="Content Placeholder 6"/>
          <p:cNvSpPr>
            <a:spLocks noGrp="1"/>
          </p:cNvSpPr>
          <p:nvPr>
            <p:ph sz="half" idx="2"/>
          </p:nvPr>
        </p:nvSpPr>
        <p:spPr>
          <a:xfrm>
            <a:off x="4800600" y="1371600"/>
            <a:ext cx="4038600" cy="4681538"/>
          </a:xfrm>
        </p:spPr>
        <p:txBody>
          <a:bodyPr/>
          <a:lstStyle/>
          <a:p>
            <a:pPr marL="0" indent="0" algn="r" rtl="1" eaLnBrk="1" hangingPunct="1">
              <a:lnSpc>
                <a:spcPct val="150000"/>
              </a:lnSpc>
              <a:buNone/>
            </a:pPr>
            <a:r>
              <a:rPr lang="fa-IR" altLang="fa-IR" sz="1800" b="1" dirty="0">
                <a:solidFill>
                  <a:srgbClr val="FF0000"/>
                </a:solidFill>
                <a:cs typeface="B Nazanin" panose="00000400000000000000" pitchFamily="2" charset="-78"/>
                <a:hlinkClick r:id="rId2" action="ppaction://hlinksldjump"/>
              </a:rPr>
              <a:t>ماده 86: اعمال نظارت مالي بر مخارج ...</a:t>
            </a:r>
            <a:endParaRPr lang="fa-IR" altLang="fa-IR" sz="1800" b="1" dirty="0">
              <a:solidFill>
                <a:srgbClr val="FF0000"/>
              </a:solidFill>
              <a:cs typeface="B Nazanin" panose="00000400000000000000" pitchFamily="2" charset="-78"/>
            </a:endParaRPr>
          </a:p>
          <a:p>
            <a:pPr marL="0" indent="0" algn="r" rtl="1" eaLnBrk="1" hangingPunct="1">
              <a:lnSpc>
                <a:spcPct val="150000"/>
              </a:lnSpc>
              <a:buNone/>
            </a:pPr>
            <a:r>
              <a:rPr lang="fa-IR" altLang="fa-IR" sz="1800" b="1" dirty="0">
                <a:solidFill>
                  <a:srgbClr val="FF0000"/>
                </a:solidFill>
                <a:cs typeface="B Nazanin" panose="00000400000000000000" pitchFamily="2" charset="-78"/>
                <a:hlinkClick r:id="" action="ppaction://noaction"/>
              </a:rPr>
              <a:t>ماده 87: وحدت رويه در شناسايي عمليات مالي</a:t>
            </a:r>
            <a:endParaRPr lang="fa-IR" altLang="fa-IR" sz="1800" b="1" dirty="0">
              <a:solidFill>
                <a:srgbClr val="FF0000"/>
              </a:solidFill>
              <a:cs typeface="B Nazanin" panose="00000400000000000000" pitchFamily="2" charset="-78"/>
            </a:endParaRPr>
          </a:p>
          <a:p>
            <a:pPr marL="0" indent="0" algn="r" rtl="1" eaLnBrk="1" hangingPunct="1">
              <a:lnSpc>
                <a:spcPct val="150000"/>
              </a:lnSpc>
              <a:buNone/>
            </a:pPr>
            <a:r>
              <a:rPr lang="fa-IR" altLang="fa-IR" sz="1800" b="1" dirty="0">
                <a:solidFill>
                  <a:srgbClr val="FF0000"/>
                </a:solidFill>
                <a:cs typeface="B Nazanin" panose="00000400000000000000" pitchFamily="2" charset="-78"/>
                <a:hlinkClick r:id="rId3" action="ppaction://hlinksldjump"/>
              </a:rPr>
              <a:t>ماده 88: تعهد زايد بر اعتبار </a:t>
            </a:r>
            <a:endParaRPr lang="fa-IR" altLang="fa-IR" sz="1800" b="1" dirty="0">
              <a:solidFill>
                <a:srgbClr val="FF0000"/>
              </a:solidFill>
              <a:cs typeface="B Nazanin" panose="00000400000000000000" pitchFamily="2" charset="-78"/>
            </a:endParaRPr>
          </a:p>
          <a:p>
            <a:pPr marL="0" indent="0" algn="r" rtl="1" eaLnBrk="1" hangingPunct="1">
              <a:lnSpc>
                <a:spcPct val="150000"/>
              </a:lnSpc>
              <a:buNone/>
            </a:pPr>
            <a:r>
              <a:rPr lang="fa-IR" altLang="fa-IR" sz="1800" b="1" dirty="0">
                <a:solidFill>
                  <a:srgbClr val="FF0000"/>
                </a:solidFill>
                <a:cs typeface="B Nazanin" panose="00000400000000000000" pitchFamily="2" charset="-78"/>
                <a:hlinkClick r:id="rId4" action="ppaction://hlinksldjump"/>
              </a:rPr>
              <a:t>ماده 89: تامين اعتبار ضروري است و ... </a:t>
            </a:r>
            <a:endParaRPr lang="fa-IR" altLang="fa-IR" sz="1800" b="1" dirty="0">
              <a:solidFill>
                <a:srgbClr val="FF0000"/>
              </a:solidFill>
              <a:cs typeface="B Nazanin" panose="00000400000000000000" pitchFamily="2" charset="-78"/>
            </a:endParaRPr>
          </a:p>
          <a:p>
            <a:pPr marL="0" indent="0" algn="r" rtl="1" eaLnBrk="1" hangingPunct="1">
              <a:lnSpc>
                <a:spcPct val="150000"/>
              </a:lnSpc>
              <a:buNone/>
            </a:pPr>
            <a:r>
              <a:rPr lang="fa-IR" altLang="fa-IR" sz="1800" b="1" dirty="0">
                <a:solidFill>
                  <a:srgbClr val="FF0000"/>
                </a:solidFill>
                <a:cs typeface="B Nazanin" panose="00000400000000000000" pitchFamily="2" charset="-78"/>
                <a:hlinkClick r:id="rId5" action="ppaction://hlinksldjump"/>
              </a:rPr>
              <a:t>ماده 90: تشخيص دستوري خلاف مقررات توسط مدير </a:t>
            </a:r>
            <a:endParaRPr lang="fa-IR" altLang="fa-IR" sz="1800" b="1" dirty="0">
              <a:solidFill>
                <a:srgbClr val="FF0000"/>
              </a:solidFill>
              <a:cs typeface="B Nazanin" panose="00000400000000000000" pitchFamily="2" charset="-78"/>
            </a:endParaRPr>
          </a:p>
          <a:p>
            <a:pPr algn="r" rtl="1" eaLnBrk="1" hangingPunct="1">
              <a:lnSpc>
                <a:spcPct val="80000"/>
              </a:lnSpc>
              <a:buFont typeface="Wingdings 2" panose="05020102010507070707" pitchFamily="18" charset="2"/>
              <a:buNone/>
            </a:pPr>
            <a:endParaRPr lang="fa-IR" altLang="fa-IR" sz="1800" b="1" dirty="0">
              <a:solidFill>
                <a:srgbClr val="003366"/>
              </a:solidFill>
              <a:cs typeface="B Nazanin" panose="00000400000000000000" pitchFamily="2" charset="-78"/>
            </a:endParaRPr>
          </a:p>
          <a:p>
            <a:pPr algn="r" rtl="1">
              <a:buFont typeface="Wingdings" panose="05000000000000000000" pitchFamily="2" charset="2"/>
              <a:buChar char="§"/>
            </a:pPr>
            <a:endParaRPr lang="fa-IR" altLang="fa-IR" sz="1800" b="1" dirty="0">
              <a:cs typeface="B Nazanin" panose="00000400000000000000" pitchFamily="2" charset="-78"/>
            </a:endParaRPr>
          </a:p>
        </p:txBody>
      </p:sp>
      <p:sp>
        <p:nvSpPr>
          <p:cNvPr id="8" name="AutoShape 4">
            <a:hlinkClick r:id="rId6" action="ppaction://hlinksldjump"/>
          </p:cNvPr>
          <p:cNvSpPr>
            <a:spLocks noChangeArrowheads="1"/>
          </p:cNvSpPr>
          <p:nvPr/>
        </p:nvSpPr>
        <p:spPr bwMode="auto">
          <a:xfrm>
            <a:off x="4067175" y="5876925"/>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فهرست اصلي</a:t>
            </a:r>
            <a:endParaRPr lang="en-US" dirty="0">
              <a:solidFill>
                <a:srgbClr val="FF0000"/>
              </a:solidFill>
              <a:cs typeface="B Badr" pitchFamily="2" charset="-78"/>
            </a:endParaRPr>
          </a:p>
        </p:txBody>
      </p:sp>
    </p:spTree>
  </p:cSld>
  <p:clrMapOvr>
    <a:masterClrMapping/>
  </p:clrMapOvr>
  <p:transition spd="med">
    <p:zoom/>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1" name="Title 2"/>
          <p:cNvSpPr>
            <a:spLocks noGrp="1"/>
          </p:cNvSpPr>
          <p:nvPr>
            <p:ph type="title"/>
          </p:nvPr>
        </p:nvSpPr>
        <p:spPr/>
        <p:txBody>
          <a:bodyPr/>
          <a:lstStyle/>
          <a:p>
            <a:pPr rtl="1"/>
            <a:r>
              <a:rPr lang="fa-IR" altLang="fa-IR" b="1">
                <a:cs typeface="B Nazanin" panose="00000400000000000000" pitchFamily="2" charset="-78"/>
              </a:rPr>
              <a:t>فصل پنجم</a:t>
            </a:r>
            <a:endParaRPr lang="fa-IR" altLang="fa-IR">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4211638" y="5157788"/>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فهرست اصلي</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6" name="AutoShape 6">
            <a:hlinkClick r:id="rId3" action="ppaction://hlinksldjump"/>
          </p:cNvPr>
          <p:cNvSpPr>
            <a:spLocks noChangeArrowheads="1"/>
          </p:cNvSpPr>
          <p:nvPr/>
        </p:nvSpPr>
        <p:spPr bwMode="auto">
          <a:xfrm>
            <a:off x="611188" y="5949950"/>
            <a:ext cx="719137" cy="287338"/>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ادامه</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4" name="Text Placeholder 1">
            <a:extLst>
              <a:ext uri="{FF2B5EF4-FFF2-40B4-BE49-F238E27FC236}">
                <a16:creationId xmlns:a16="http://schemas.microsoft.com/office/drawing/2014/main" id="{70483A1F-927B-557C-B134-BF4305E7B49C}"/>
              </a:ext>
            </a:extLst>
          </p:cNvPr>
          <p:cNvSpPr txBox="1">
            <a:spLocks/>
          </p:cNvSpPr>
          <p:nvPr/>
        </p:nvSpPr>
        <p:spPr bwMode="auto">
          <a:xfrm>
            <a:off x="1520825" y="2895600"/>
            <a:ext cx="6480175"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rtl="1">
              <a:buNone/>
              <a:defRPr/>
            </a:pPr>
            <a:r>
              <a:rPr lang="fa-IR" sz="6000" dirty="0">
                <a:solidFill>
                  <a:srgbClr val="FF0000"/>
                </a:solidFill>
                <a:cs typeface="B Nazanin" pitchFamily="2" charset="-78"/>
              </a:rPr>
              <a:t>آزمون قبل از</a:t>
            </a:r>
            <a:r>
              <a:rPr lang="en-US" sz="6000" dirty="0">
                <a:solidFill>
                  <a:srgbClr val="FF0000"/>
                </a:solidFill>
                <a:cs typeface="B Nazanin" pitchFamily="2" charset="-78"/>
              </a:rPr>
              <a:t> </a:t>
            </a:r>
            <a:r>
              <a:rPr lang="fa-IR" sz="6000" dirty="0">
                <a:solidFill>
                  <a:srgbClr val="FF0000"/>
                </a:solidFill>
                <a:cs typeface="B Nazanin" pitchFamily="2" charset="-78"/>
              </a:rPr>
              <a:t>تدریس</a:t>
            </a:r>
          </a:p>
          <a:p>
            <a:pPr marL="0" indent="0" algn="ctr" rtl="1">
              <a:buNone/>
              <a:defRPr/>
            </a:pPr>
            <a:r>
              <a:rPr lang="en-US" sz="6000" dirty="0">
                <a:solidFill>
                  <a:srgbClr val="FF0000"/>
                </a:solidFill>
              </a:rPr>
              <a:t>PRE-TEST</a:t>
            </a:r>
            <a:endParaRPr lang="fa-IR" sz="5400" dirty="0">
              <a:solidFill>
                <a:srgbClr val="FF0000"/>
              </a:solidFill>
            </a:endParaRPr>
          </a:p>
        </p:txBody>
      </p:sp>
    </p:spTree>
    <p:extLst>
      <p:ext uri="{BB962C8B-B14F-4D97-AF65-F5344CB8AC3E}">
        <p14:creationId xmlns:p14="http://schemas.microsoft.com/office/powerpoint/2010/main" val="1519946477"/>
      </p:ext>
    </p:extLst>
  </p:cSld>
  <p:clrMapOvr>
    <a:masterClrMapping/>
  </p:clrMapOvr>
  <p:transition spd="med">
    <p:zoom/>
  </p:transition>
</p:sld>
</file>

<file path=ppt/slides/slide103.xml><?xml version="1.0" encoding="utf-8"?>
<p:sld xmlns:a="http://schemas.openxmlformats.org/drawingml/2006/main" xmlns:r="http://schemas.openxmlformats.org/officeDocument/2006/relationships" xmlns:p="http://schemas.openxmlformats.org/presentationml/2006/main" showMasterSp="0">
  <p:cSld>
    <p:bg>
      <p:bgPr>
        <a:solidFill>
          <a:srgbClr val="C5E0B4"/>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0" y="0"/>
            <a:ext cx="9144000" cy="949325"/>
          </a:xfrm>
          <a:solidFill>
            <a:srgbClr val="A9D18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86: اعمال نظارت مالي بر مخارج ...</a:t>
            </a:r>
          </a:p>
        </p:txBody>
      </p:sp>
      <p:sp>
        <p:nvSpPr>
          <p:cNvPr id="157699" name="Rectangle 3"/>
          <p:cNvSpPr>
            <a:spLocks noGrp="1" noChangeArrowheads="1"/>
          </p:cNvSpPr>
          <p:nvPr>
            <p:ph sz="quarter" idx="1"/>
          </p:nvPr>
        </p:nvSpPr>
        <p:spPr>
          <a:xfrm>
            <a:off x="457200" y="1196975"/>
            <a:ext cx="8229600" cy="4464050"/>
          </a:xfrm>
        </p:spPr>
        <p:txBody>
          <a:bodyPr/>
          <a:lstStyle/>
          <a:p>
            <a:pPr marL="0" indent="17463" algn="justLow" rtl="1" eaLnBrk="1" hangingPunct="1">
              <a:lnSpc>
                <a:spcPct val="150000"/>
              </a:lnSpc>
              <a:buFontTx/>
              <a:buNone/>
            </a:pPr>
            <a:r>
              <a:rPr lang="fa-IR" altLang="fa-IR" sz="2600" dirty="0">
                <a:cs typeface="B Nazanin" panose="00000400000000000000" pitchFamily="2" charset="-78"/>
              </a:rPr>
              <a:t>اعمال نظارت مالي بر مخارج موسسه و واحدهاي اجرايي از نظر انطباق با اين آيين نامه و ساير مقررات عمومي دولت و دستورالعمل‌هاي موسسه توسط حسابرس پس از هزينه انجام مي‌گيرد.</a:t>
            </a:r>
            <a:endParaRPr lang="en-US" altLang="fa-IR" sz="2600" dirty="0">
              <a:cs typeface="B Nazanin" panose="00000400000000000000" pitchFamily="2" charset="-78"/>
            </a:endParaRPr>
          </a:p>
        </p:txBody>
      </p:sp>
      <p:sp>
        <p:nvSpPr>
          <p:cNvPr id="157700" name="AutoShape 4">
            <a:hlinkClick r:id="rId2" action="ppaction://hlinksldjump"/>
          </p:cNvPr>
          <p:cNvSpPr>
            <a:spLocks noChangeArrowheads="1"/>
          </p:cNvSpPr>
          <p:nvPr/>
        </p:nvSpPr>
        <p:spPr bwMode="auto">
          <a:xfrm>
            <a:off x="1403350" y="551656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57701" name="AutoShape 5">
            <a:hlinkClick r:id="rId3" action="ppaction://hlinksldjump"/>
          </p:cNvPr>
          <p:cNvSpPr>
            <a:spLocks noChangeArrowheads="1"/>
          </p:cNvSpPr>
          <p:nvPr/>
        </p:nvSpPr>
        <p:spPr bwMode="auto">
          <a:xfrm>
            <a:off x="1403350" y="6092825"/>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pic>
        <p:nvPicPr>
          <p:cNvPr id="2" name="Picture 1">
            <a:extLst>
              <a:ext uri="{FF2B5EF4-FFF2-40B4-BE49-F238E27FC236}">
                <a16:creationId xmlns:a16="http://schemas.microsoft.com/office/drawing/2014/main" id="{5C2224C3-8763-4182-A08A-8A920A6EE758}"/>
              </a:ext>
            </a:extLst>
          </p:cNvPr>
          <p:cNvPicPr>
            <a:picLocks noChangeAspect="1"/>
          </p:cNvPicPr>
          <p:nvPr/>
        </p:nvPicPr>
        <p:blipFill>
          <a:blip r:embed="rId4"/>
          <a:stretch>
            <a:fillRect/>
          </a:stretch>
        </p:blipFill>
        <p:spPr>
          <a:xfrm>
            <a:off x="2483768" y="2865815"/>
            <a:ext cx="3765466" cy="3588960"/>
          </a:xfrm>
          <a:prstGeom prst="ellipse">
            <a:avLst/>
          </a:prstGeom>
          <a:ln>
            <a:noFill/>
          </a:ln>
          <a:effectLst>
            <a:softEdge rad="112500"/>
          </a:effectLst>
        </p:spPr>
      </p:pic>
    </p:spTree>
  </p:cSld>
  <p:clrMapOvr>
    <a:masterClrMapping/>
  </p:clrMapOvr>
  <p:transition spd="med">
    <p:zoom/>
  </p:transition>
</p:sld>
</file>

<file path=ppt/slides/slide104.xml><?xml version="1.0" encoding="utf-8"?>
<p:sld xmlns:a="http://schemas.openxmlformats.org/drawingml/2006/main" xmlns:r="http://schemas.openxmlformats.org/officeDocument/2006/relationships" xmlns:p="http://schemas.openxmlformats.org/presentationml/2006/main" showMasterSp="0">
  <p:cSld>
    <p:bg>
      <p:bgPr>
        <a:solidFill>
          <a:srgbClr val="C5E0B4"/>
        </a:solidFill>
        <a:effectLst/>
      </p:bgPr>
    </p:bg>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0" y="0"/>
            <a:ext cx="9144000" cy="949325"/>
          </a:xfrm>
          <a:solidFill>
            <a:srgbClr val="A9D18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88: تعهد زايد بر اعتبار</a:t>
            </a:r>
          </a:p>
        </p:txBody>
      </p:sp>
      <p:sp>
        <p:nvSpPr>
          <p:cNvPr id="159747" name="Rectangle 3"/>
          <p:cNvSpPr>
            <a:spLocks noGrp="1" noChangeArrowheads="1"/>
          </p:cNvSpPr>
          <p:nvPr>
            <p:ph sz="quarter" idx="1"/>
          </p:nvPr>
        </p:nvSpPr>
        <p:spPr>
          <a:xfrm>
            <a:off x="287337" y="1019423"/>
            <a:ext cx="8569325" cy="4464050"/>
          </a:xfrm>
        </p:spPr>
        <p:txBody>
          <a:bodyPr/>
          <a:lstStyle/>
          <a:p>
            <a:pPr marL="0" indent="17463" algn="justLow" rtl="1" eaLnBrk="1" hangingPunct="1">
              <a:lnSpc>
                <a:spcPct val="150000"/>
              </a:lnSpc>
              <a:buFontTx/>
              <a:buNone/>
            </a:pPr>
            <a:r>
              <a:rPr lang="fa-IR" altLang="fa-IR" sz="2600" dirty="0">
                <a:cs typeface="B Nazanin" panose="00000400000000000000" pitchFamily="2" charset="-78"/>
              </a:rPr>
              <a:t>در مواردي که بر اثر تعهد زايد بر منابع مالی (بجز موارد اجتناب ناپذیر) يا عدم رعايت مقررات اين آیین‏نامه خدمتي انجام شود يا مالي به تصرف موسسه در آيد، واحد اجرايي مربوطه مکلف به رد معامله مزبور مي‏باشد و در صورتي که رد عين آن ميسر نبوده و يا فروشنده از قبول آن امتناع کند و هم‏چنين در مورد خدمات انجام شده مکلف به قبول است و وجه مورد معامله در حدود منابع موجود يا منابع سال بعد واحد اجرايي مربوطه قابل پرداخت مي‏باشد و اقدامات فوق مانع تعقيب نخواهد بود اينگونه موارد لازم است در گزارش حسابرس به نحو مناسب منعکس گردد. انجام تعهدات موسسه در قالب بودجه تفصيلي موسسه بلا مانع مي‏باشد.</a:t>
            </a:r>
            <a:endParaRPr lang="en-US" altLang="fa-IR" sz="2600" b="1" dirty="0">
              <a:cs typeface="B Nazanin" panose="00000400000000000000" pitchFamily="2" charset="-78"/>
            </a:endParaRPr>
          </a:p>
        </p:txBody>
      </p:sp>
      <p:sp>
        <p:nvSpPr>
          <p:cNvPr id="159748" name="AutoShape 4">
            <a:hlinkClick r:id="rId2" action="ppaction://hlinksldjump"/>
          </p:cNvPr>
          <p:cNvSpPr>
            <a:spLocks noChangeArrowheads="1"/>
          </p:cNvSpPr>
          <p:nvPr/>
        </p:nvSpPr>
        <p:spPr bwMode="auto">
          <a:xfrm>
            <a:off x="453651" y="5863174"/>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59749" name="AutoShape 5">
            <a:hlinkClick r:id="rId3" action="ppaction://hlinksldjump"/>
          </p:cNvPr>
          <p:cNvSpPr>
            <a:spLocks noChangeArrowheads="1"/>
          </p:cNvSpPr>
          <p:nvPr/>
        </p:nvSpPr>
        <p:spPr bwMode="auto">
          <a:xfrm>
            <a:off x="440597" y="6411943"/>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105.xml><?xml version="1.0" encoding="utf-8"?>
<p:sld xmlns:a="http://schemas.openxmlformats.org/drawingml/2006/main" xmlns:r="http://schemas.openxmlformats.org/officeDocument/2006/relationships" xmlns:p="http://schemas.openxmlformats.org/presentationml/2006/main" showMasterSp="0">
  <p:cSld>
    <p:bg>
      <p:bgPr>
        <a:solidFill>
          <a:srgbClr val="C5E0B4"/>
        </a:solidFill>
        <a:effectLst/>
      </p:bgPr>
    </p:bg>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0" y="0"/>
            <a:ext cx="9144000" cy="949325"/>
          </a:xfrm>
          <a:solidFill>
            <a:srgbClr val="A9D18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89: تامين اعتبار ضروري است و ... </a:t>
            </a:r>
          </a:p>
        </p:txBody>
      </p:sp>
      <p:sp>
        <p:nvSpPr>
          <p:cNvPr id="160771" name="Rectangle 3"/>
          <p:cNvSpPr>
            <a:spLocks noGrp="1" noChangeArrowheads="1"/>
          </p:cNvSpPr>
          <p:nvPr>
            <p:ph sz="quarter" idx="1"/>
          </p:nvPr>
        </p:nvSpPr>
        <p:spPr>
          <a:xfrm>
            <a:off x="323850" y="1196975"/>
            <a:ext cx="8569325" cy="4464050"/>
          </a:xfrm>
        </p:spPr>
        <p:txBody>
          <a:bodyPr/>
          <a:lstStyle/>
          <a:p>
            <a:pPr marL="0" indent="17463" algn="justLow" rtl="1" eaLnBrk="1" hangingPunct="1">
              <a:lnSpc>
                <a:spcPct val="150000"/>
              </a:lnSpc>
              <a:buFont typeface="Wingdings 2" panose="05020102010507070707" pitchFamily="18" charset="2"/>
              <a:buNone/>
            </a:pPr>
            <a:r>
              <a:rPr lang="fa-IR" altLang="fa-IR" sz="2600" dirty="0">
                <a:cs typeface="B Nazanin" panose="00000400000000000000" pitchFamily="2" charset="-78"/>
              </a:rPr>
              <a:t>تأمين اعتبار ضروري است و هرگاه بر اثر گواهي خلاف واقع مسئولين امور مالي و یا دستور مقامات مجاز ديني اضافه بر اعتبارات بر ذمه واحد اجرايي ايجاد شود ملزم به پاسخگويي به رييس موسسه بوده و طبق مقررات انضباطي و اداري با آن برخورد خواهد شد.</a:t>
            </a:r>
            <a:endParaRPr lang="en-US" altLang="fa-IR" sz="2600" dirty="0">
              <a:cs typeface="B Nazanin" panose="00000400000000000000" pitchFamily="2" charset="-78"/>
            </a:endParaRPr>
          </a:p>
        </p:txBody>
      </p:sp>
      <p:sp>
        <p:nvSpPr>
          <p:cNvPr id="160772" name="AutoShape 4">
            <a:hlinkClick r:id="rId2" action="ppaction://hlinksldjump"/>
          </p:cNvPr>
          <p:cNvSpPr>
            <a:spLocks noChangeArrowheads="1"/>
          </p:cNvSpPr>
          <p:nvPr/>
        </p:nvSpPr>
        <p:spPr bwMode="auto">
          <a:xfrm>
            <a:off x="1403350" y="551656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60773" name="AutoShape 5">
            <a:hlinkClick r:id="rId3" action="ppaction://hlinksldjump"/>
          </p:cNvPr>
          <p:cNvSpPr>
            <a:spLocks noChangeArrowheads="1"/>
          </p:cNvSpPr>
          <p:nvPr/>
        </p:nvSpPr>
        <p:spPr bwMode="auto">
          <a:xfrm>
            <a:off x="1403350" y="6092825"/>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106.xml><?xml version="1.0" encoding="utf-8"?>
<p:sld xmlns:a="http://schemas.openxmlformats.org/drawingml/2006/main" xmlns:r="http://schemas.openxmlformats.org/officeDocument/2006/relationships" xmlns:p="http://schemas.openxmlformats.org/presentationml/2006/main" showMasterSp="0">
  <p:cSld>
    <p:bg>
      <p:bgPr>
        <a:solidFill>
          <a:srgbClr val="C5E0B4"/>
        </a:solidFill>
        <a:effectLst/>
      </p:bgPr>
    </p:bg>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xfrm>
            <a:off x="1" y="4387"/>
            <a:ext cx="9144000" cy="949325"/>
          </a:xfrm>
          <a:solidFill>
            <a:srgbClr val="A9D18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90: تشخيص دستوري خلاف مقررات توسط مدير</a:t>
            </a:r>
          </a:p>
        </p:txBody>
      </p:sp>
      <p:sp>
        <p:nvSpPr>
          <p:cNvPr id="161795" name="Rectangle 3"/>
          <p:cNvSpPr>
            <a:spLocks noGrp="1" noChangeArrowheads="1"/>
          </p:cNvSpPr>
          <p:nvPr>
            <p:ph sz="quarter" idx="1"/>
          </p:nvPr>
        </p:nvSpPr>
        <p:spPr>
          <a:xfrm>
            <a:off x="287337" y="953712"/>
            <a:ext cx="8569325" cy="4464050"/>
          </a:xfrm>
        </p:spPr>
        <p:txBody>
          <a:bodyPr/>
          <a:lstStyle/>
          <a:p>
            <a:pPr marL="0" indent="0" algn="justLow" rtl="1" eaLnBrk="1" hangingPunct="1">
              <a:lnSpc>
                <a:spcPct val="150000"/>
              </a:lnSpc>
              <a:buFont typeface="Wingdings 2" panose="05020102010507070707" pitchFamily="18" charset="2"/>
              <a:buNone/>
            </a:pPr>
            <a:r>
              <a:rPr lang="fa-IR" altLang="fa-IR" sz="2600" dirty="0">
                <a:cs typeface="B Nazanin" panose="00000400000000000000" pitchFamily="2" charset="-78"/>
              </a:rPr>
              <a:t>چنانچه مدير امور مالي موسسه دستوري را خلاف مقررات تشخيص دهد مکلف است مراتب را کتبأ با ذکر مورد به مقام صادر کننده دستور گزارش نمايد در صورتي که صادرکننده دستور مربوط اجراي دستور صادره را بخواهد کتبأ بايد دستور مجدد با قيد عبارت «به مسئوليت اينجانب» صادر نمايد. در اين صورت مدير امور مالي مکلف به اجراي دستور بوده و به حسابرس موسسه گزارش نمايد. حسابرس موسسه در زمان رسيدگي به حساب‏ها پس از بررسي گزارش مدير امور مالي مراتب را با اظهار نظر صريح بايد در گزارش خود منعکس و هيأت امنا را نسبت به موضوع مطلع سازد.</a:t>
            </a:r>
            <a:endParaRPr lang="en-US" altLang="fa-IR" sz="2600" dirty="0">
              <a:cs typeface="B Nazanin" panose="00000400000000000000" pitchFamily="2" charset="-78"/>
            </a:endParaRPr>
          </a:p>
          <a:p>
            <a:pPr marL="0" indent="0" algn="justLow" rtl="1" eaLnBrk="1" hangingPunct="1">
              <a:lnSpc>
                <a:spcPct val="150000"/>
              </a:lnSpc>
              <a:buFont typeface="Wingdings 2" panose="05020102010507070707" pitchFamily="18" charset="2"/>
              <a:buNone/>
            </a:pPr>
            <a:endParaRPr lang="fa-IR" altLang="fa-IR" sz="2600" dirty="0">
              <a:cs typeface="B Nazanin" panose="00000400000000000000" pitchFamily="2" charset="-78"/>
            </a:endParaRPr>
          </a:p>
          <a:p>
            <a:pPr marL="381000" indent="-381000" algn="justLow" rtl="1" eaLnBrk="1" hangingPunct="1">
              <a:lnSpc>
                <a:spcPct val="80000"/>
              </a:lnSpc>
              <a:buFont typeface="Wingdings 2" panose="05020102010507070707" pitchFamily="18" charset="2"/>
              <a:buNone/>
            </a:pPr>
            <a:r>
              <a:rPr lang="fa-IR" altLang="fa-IR" sz="1800" u="sng" dirty="0">
                <a:solidFill>
                  <a:srgbClr val="FF0000"/>
                </a:solidFill>
                <a:cs typeface="B Titr" panose="00000700000000000000" pitchFamily="2" charset="-78"/>
                <a:hlinkClick r:id="rId2" action="ppaction://hlinksldjump">
                  <a:extLst>
                    <a:ext uri="{A12FA001-AC4F-418D-AE19-62706E023703}">
                      <ahyp:hlinkClr xmlns:ahyp="http://schemas.microsoft.com/office/drawing/2018/hyperlinkcolor" xmlns="" val="tx"/>
                    </a:ext>
                  </a:extLst>
                </a:hlinkClick>
              </a:rPr>
              <a:t>تبصره</a:t>
            </a:r>
            <a:r>
              <a:rPr lang="fa-IR" altLang="fa-IR" sz="1800" u="sng" dirty="0">
                <a:solidFill>
                  <a:srgbClr val="FF0000"/>
                </a:solidFill>
                <a:cs typeface="B Titr" panose="00000700000000000000" pitchFamily="2" charset="-78"/>
              </a:rPr>
              <a:t> </a:t>
            </a:r>
            <a:endParaRPr lang="en-US" altLang="fa-IR" sz="1800" u="sng" dirty="0">
              <a:solidFill>
                <a:srgbClr val="FF0000"/>
              </a:solidFill>
              <a:cs typeface="B Titr" panose="00000700000000000000" pitchFamily="2" charset="-78"/>
            </a:endParaRPr>
          </a:p>
        </p:txBody>
      </p:sp>
      <p:sp>
        <p:nvSpPr>
          <p:cNvPr id="161796" name="AutoShape 4">
            <a:hlinkClick r:id="rId3" action="ppaction://hlinksldjump"/>
          </p:cNvPr>
          <p:cNvSpPr>
            <a:spLocks noChangeArrowheads="1"/>
          </p:cNvSpPr>
          <p:nvPr/>
        </p:nvSpPr>
        <p:spPr bwMode="auto">
          <a:xfrm>
            <a:off x="1403350" y="551656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فهرست اصلي</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161797" name="AutoShape 5">
            <a:hlinkClick r:id="rId4" action="ppaction://hlinksldjump"/>
          </p:cNvPr>
          <p:cNvSpPr>
            <a:spLocks noChangeArrowheads="1"/>
          </p:cNvSpPr>
          <p:nvPr/>
        </p:nvSpPr>
        <p:spPr bwMode="auto">
          <a:xfrm>
            <a:off x="1403350" y="6092825"/>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107.xml><?xml version="1.0" encoding="utf-8"?>
<p:sld xmlns:a="http://schemas.openxmlformats.org/drawingml/2006/main" xmlns:r="http://schemas.openxmlformats.org/officeDocument/2006/relationships" xmlns:p="http://schemas.openxmlformats.org/presentationml/2006/main" showMasterSp="0">
  <p:cSld>
    <p:bg>
      <p:bgPr>
        <a:solidFill>
          <a:srgbClr val="C5E0B4"/>
        </a:solidFill>
        <a:effectLst/>
      </p:bgPr>
    </p:bg>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0" y="254"/>
            <a:ext cx="9144000" cy="949325"/>
          </a:xfrm>
          <a:solidFill>
            <a:srgbClr val="A9D18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90: تشخيص دستوري خلاف مقررات توسط مدير</a:t>
            </a:r>
          </a:p>
        </p:txBody>
      </p:sp>
      <p:sp>
        <p:nvSpPr>
          <p:cNvPr id="162819" name="Rectangle 3"/>
          <p:cNvSpPr>
            <a:spLocks noGrp="1" noChangeArrowheads="1"/>
          </p:cNvSpPr>
          <p:nvPr>
            <p:ph sz="quarter" idx="1"/>
          </p:nvPr>
        </p:nvSpPr>
        <p:spPr>
          <a:xfrm>
            <a:off x="323850" y="1196975"/>
            <a:ext cx="8569325" cy="4464050"/>
          </a:xfrm>
        </p:spPr>
        <p:txBody>
          <a:bodyPr/>
          <a:lstStyle/>
          <a:p>
            <a:pPr marL="381000" indent="-381000" algn="justLow" rtl="1" eaLnBrk="1" hangingPunct="1">
              <a:buFontTx/>
              <a:buNone/>
            </a:pPr>
            <a:r>
              <a:rPr lang="fa-IR" altLang="fa-IR" b="1" dirty="0">
                <a:solidFill>
                  <a:srgbClr val="FF0000"/>
                </a:solidFill>
                <a:cs typeface="B Nazanin" panose="00000400000000000000" pitchFamily="2" charset="-78"/>
              </a:rPr>
              <a:t>تبصره</a:t>
            </a:r>
            <a:endParaRPr lang="fa-IR" altLang="fa-IR" dirty="0">
              <a:cs typeface="B Nazanin" panose="00000400000000000000" pitchFamily="2" charset="-78"/>
            </a:endParaRPr>
          </a:p>
          <a:p>
            <a:pPr marL="0" indent="0" algn="justLow" rtl="1" eaLnBrk="1" hangingPunct="1">
              <a:lnSpc>
                <a:spcPct val="150000"/>
              </a:lnSpc>
              <a:buFontTx/>
              <a:buNone/>
            </a:pPr>
            <a:r>
              <a:rPr lang="fa-IR" altLang="fa-IR" sz="2600" dirty="0">
                <a:cs typeface="B Nazanin" panose="00000400000000000000" pitchFamily="2" charset="-78"/>
              </a:rPr>
              <a:t>در صورتي که رييس يا مسئول امور مالي واحد اجرايي تشخيص دهد که پرداخت وجهي مخالف مقررات است مراتب را کتبا به رييس واحد اجرائي اعلام مي‏کند. هرگاه رييس واحد اجرايي مسئوليت امر را کتبا به عهده بگيرد رييس امور مالي واحد اجرایي مکلف است نسبت به پرداخت وجه اقدام و موضوع را کتبا به مدير مالي موسسه و حسابرس موسسه گزارش دهد.</a:t>
            </a:r>
            <a:endParaRPr lang="en-US" altLang="fa-IR" sz="2600" dirty="0">
              <a:cs typeface="B Nazanin" panose="00000400000000000000" pitchFamily="2" charset="-78"/>
            </a:endParaRPr>
          </a:p>
        </p:txBody>
      </p:sp>
      <p:sp>
        <p:nvSpPr>
          <p:cNvPr id="162820" name="AutoShape 4">
            <a:hlinkClick r:id="rId2" action="ppaction://hlinksldjump"/>
          </p:cNvPr>
          <p:cNvSpPr>
            <a:spLocks noChangeArrowheads="1"/>
          </p:cNvSpPr>
          <p:nvPr/>
        </p:nvSpPr>
        <p:spPr bwMode="auto">
          <a:xfrm>
            <a:off x="1403350" y="551656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فهرست اصلي</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162821" name="AutoShape 5">
            <a:hlinkClick r:id="rId3" action="ppaction://hlinksldjump"/>
          </p:cNvPr>
          <p:cNvSpPr>
            <a:spLocks noChangeArrowheads="1"/>
          </p:cNvSpPr>
          <p:nvPr/>
        </p:nvSpPr>
        <p:spPr bwMode="auto">
          <a:xfrm>
            <a:off x="1403350" y="6092825"/>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68425" y="2743200"/>
            <a:ext cx="6480175" cy="1673225"/>
          </a:xfrm>
        </p:spPr>
        <p:txBody>
          <a:bodyPr/>
          <a:lstStyle/>
          <a:p>
            <a:pPr rtl="1" eaLnBrk="1" hangingPunct="1">
              <a:defRPr/>
            </a:pPr>
            <a:r>
              <a:rPr lang="fa-IR" sz="5400" dirty="0">
                <a:ln>
                  <a:solidFill>
                    <a:srgbClr val="00B050"/>
                  </a:solidFill>
                </a:ln>
                <a:cs typeface="B Titr" panose="00000700000000000000" pitchFamily="2" charset="-78"/>
              </a:rPr>
              <a:t>اموال، ماشین آلات و</a:t>
            </a:r>
            <a:r>
              <a:rPr lang="en-US" sz="5400" dirty="0">
                <a:ln>
                  <a:solidFill>
                    <a:srgbClr val="00B050"/>
                  </a:solidFill>
                </a:ln>
                <a:cs typeface="B Titr" panose="00000700000000000000" pitchFamily="2" charset="-78"/>
              </a:rPr>
              <a:t> </a:t>
            </a:r>
            <a:r>
              <a:rPr lang="fa-IR" sz="5400" dirty="0">
                <a:ln>
                  <a:solidFill>
                    <a:srgbClr val="00B050"/>
                  </a:solidFill>
                </a:ln>
                <a:cs typeface="B Titr" panose="00000700000000000000" pitchFamily="2" charset="-78"/>
              </a:rPr>
              <a:t>تجهیزات</a:t>
            </a:r>
            <a:endParaRPr lang="en-US" sz="5400" dirty="0">
              <a:ln>
                <a:solidFill>
                  <a:srgbClr val="00B050"/>
                </a:solidFill>
              </a:ln>
              <a:cs typeface="B Titr" panose="00000700000000000000" pitchFamily="2" charset="-78"/>
            </a:endParaRPr>
          </a:p>
        </p:txBody>
      </p:sp>
      <p:sp>
        <p:nvSpPr>
          <p:cNvPr id="163843" name="Title 2"/>
          <p:cNvSpPr>
            <a:spLocks noGrp="1"/>
          </p:cNvSpPr>
          <p:nvPr>
            <p:ph type="title"/>
          </p:nvPr>
        </p:nvSpPr>
        <p:spPr/>
        <p:txBody>
          <a:bodyPr/>
          <a:lstStyle/>
          <a:p>
            <a:pPr rtl="1"/>
            <a:r>
              <a:rPr lang="fa-IR" altLang="fa-IR" b="1">
                <a:cs typeface="B Nazanin" panose="00000400000000000000" pitchFamily="2" charset="-78"/>
              </a:rPr>
              <a:t>فصل ششم</a:t>
            </a:r>
            <a:endParaRPr lang="fa-IR" altLang="fa-IR">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4211638" y="5157788"/>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فهرست اصلي</a:t>
            </a:r>
            <a:endParaRPr lang="en-US" dirty="0">
              <a:solidFill>
                <a:srgbClr val="FF0000"/>
              </a:solidFill>
              <a:cs typeface="B Badr" pitchFamily="2" charset="-78"/>
            </a:endParaRPr>
          </a:p>
        </p:txBody>
      </p:sp>
      <p:sp>
        <p:nvSpPr>
          <p:cNvPr id="6" name="AutoShape 6">
            <a:hlinkClick r:id="rId3" action="ppaction://hlinksldjump"/>
          </p:cNvPr>
          <p:cNvSpPr>
            <a:spLocks noChangeArrowheads="1"/>
          </p:cNvSpPr>
          <p:nvPr/>
        </p:nvSpPr>
        <p:spPr bwMode="auto">
          <a:xfrm>
            <a:off x="611188" y="5949950"/>
            <a:ext cx="719137" cy="287338"/>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ادامه</a:t>
            </a:r>
            <a:endParaRPr lang="en-US" dirty="0">
              <a:solidFill>
                <a:srgbClr val="FF0000"/>
              </a:solidFill>
              <a:cs typeface="B Badr" pitchFamily="2" charset="-78"/>
            </a:endParaRPr>
          </a:p>
        </p:txBody>
      </p:sp>
    </p:spTree>
  </p:cSld>
  <p:clrMapOvr>
    <a:masterClrMapping/>
  </p:clrMapOvr>
  <p:transition spd="med">
    <p:zoom/>
  </p:transition>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CCFF"/>
        </a:solidFill>
        <a:effectLst/>
      </p:bgPr>
    </p:bg>
    <p:spTree>
      <p:nvGrpSpPr>
        <p:cNvPr id="1" name=""/>
        <p:cNvGrpSpPr/>
        <p:nvPr/>
      </p:nvGrpSpPr>
      <p:grpSpPr>
        <a:xfrm>
          <a:off x="0" y="0"/>
          <a:ext cx="0" cy="0"/>
          <a:chOff x="0" y="0"/>
          <a:chExt cx="0" cy="0"/>
        </a:xfrm>
      </p:grpSpPr>
      <p:sp>
        <p:nvSpPr>
          <p:cNvPr id="164866" name="Title 4"/>
          <p:cNvSpPr>
            <a:spLocks noGrp="1"/>
          </p:cNvSpPr>
          <p:nvPr>
            <p:ph type="title"/>
          </p:nvPr>
        </p:nvSpPr>
        <p:spPr>
          <a:xfrm>
            <a:off x="0" y="0"/>
            <a:ext cx="9143999" cy="987425"/>
          </a:xfrm>
          <a:solidFill>
            <a:srgbClr val="FF99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rtl="1"/>
            <a:r>
              <a:rPr lang="fa-IR" altLang="fa-IR" sz="3600" dirty="0">
                <a:solidFill>
                  <a:srgbClr val="7030A0"/>
                </a:solidFill>
              </a:rPr>
              <a:t>فصل ششم: اموال،</a:t>
            </a:r>
            <a:r>
              <a:rPr lang="en-US" altLang="fa-IR" sz="3600" dirty="0">
                <a:solidFill>
                  <a:srgbClr val="7030A0"/>
                </a:solidFill>
              </a:rPr>
              <a:t> </a:t>
            </a:r>
            <a:r>
              <a:rPr lang="fa-IR" altLang="fa-IR" sz="3600" dirty="0">
                <a:solidFill>
                  <a:srgbClr val="7030A0"/>
                </a:solidFill>
              </a:rPr>
              <a:t>ماشین آلات و</a:t>
            </a:r>
            <a:r>
              <a:rPr lang="en-US" altLang="fa-IR" sz="3600" dirty="0">
                <a:solidFill>
                  <a:srgbClr val="7030A0"/>
                </a:solidFill>
              </a:rPr>
              <a:t> </a:t>
            </a:r>
            <a:r>
              <a:rPr lang="fa-IR" altLang="fa-IR" sz="3600" dirty="0">
                <a:solidFill>
                  <a:srgbClr val="7030A0"/>
                </a:solidFill>
              </a:rPr>
              <a:t>تجهیزات</a:t>
            </a:r>
          </a:p>
        </p:txBody>
      </p:sp>
      <p:sp>
        <p:nvSpPr>
          <p:cNvPr id="164867" name="Content Placeholder 6"/>
          <p:cNvSpPr>
            <a:spLocks noGrp="1"/>
          </p:cNvSpPr>
          <p:nvPr>
            <p:ph sz="half" idx="2"/>
          </p:nvPr>
        </p:nvSpPr>
        <p:spPr>
          <a:xfrm>
            <a:off x="4800600" y="1371600"/>
            <a:ext cx="4038600" cy="4681538"/>
          </a:xfrm>
        </p:spPr>
        <p:txBody>
          <a:bodyPr/>
          <a:lstStyle/>
          <a:p>
            <a:pPr marL="0" indent="0" algn="r" rtl="1" eaLnBrk="1" hangingPunct="1">
              <a:lnSpc>
                <a:spcPct val="150000"/>
              </a:lnSpc>
              <a:buNone/>
            </a:pPr>
            <a:r>
              <a:rPr lang="fa-IR" altLang="fa-IR" sz="1800" b="1" dirty="0">
                <a:solidFill>
                  <a:srgbClr val="FF0000"/>
                </a:solidFill>
                <a:cs typeface="B Nazanin" panose="00000400000000000000" pitchFamily="2" charset="-78"/>
                <a:hlinkClick r:id="rId2" action="ppaction://hlinksldjump"/>
              </a:rPr>
              <a:t>ماده 91: اهداي اموال منقول و غير منقول و ...</a:t>
            </a:r>
            <a:endParaRPr lang="fa-IR" altLang="fa-IR" sz="1800" b="1" dirty="0">
              <a:solidFill>
                <a:srgbClr val="FF0000"/>
              </a:solidFill>
              <a:cs typeface="B Nazanin" panose="00000400000000000000" pitchFamily="2" charset="-78"/>
              <a:hlinkClick r:id="rId3" action="ppaction://hlinksldjump"/>
            </a:endParaRPr>
          </a:p>
          <a:p>
            <a:pPr marL="0" indent="0" algn="r" rtl="1" eaLnBrk="1" hangingPunct="1">
              <a:lnSpc>
                <a:spcPct val="150000"/>
              </a:lnSpc>
              <a:buNone/>
            </a:pPr>
            <a:r>
              <a:rPr lang="fa-IR" altLang="fa-IR" sz="1800" b="1" dirty="0">
                <a:solidFill>
                  <a:srgbClr val="FF0000"/>
                </a:solidFill>
                <a:cs typeface="B Nazanin" panose="00000400000000000000" pitchFamily="2" charset="-78"/>
                <a:hlinkClick r:id="rId4" action="ppaction://hlinksldjump"/>
              </a:rPr>
              <a:t>ماده 92: ش</a:t>
            </a:r>
            <a:r>
              <a:rPr lang="fa-IR" altLang="fa-IR" sz="1800" b="1" dirty="0">
                <a:solidFill>
                  <a:srgbClr val="FF0000"/>
                </a:solidFill>
                <a:cs typeface="B Nazanin" panose="00000400000000000000" pitchFamily="2" charset="-78"/>
                <a:hlinkClick r:id="rId5" action="ppaction://hlinksldjump"/>
              </a:rPr>
              <a:t>ناسنامه كليه دارائي‌ها و اموال </a:t>
            </a:r>
            <a:endParaRPr lang="fa-IR" altLang="fa-IR" sz="1800" b="1" dirty="0">
              <a:solidFill>
                <a:srgbClr val="FF0000"/>
              </a:solidFill>
              <a:cs typeface="B Nazanin" panose="00000400000000000000" pitchFamily="2" charset="-78"/>
              <a:hlinkClick r:id="rId3" action="ppaction://hlinksldjump"/>
            </a:endParaRPr>
          </a:p>
          <a:p>
            <a:pPr marL="0" indent="0" algn="r" rtl="1" eaLnBrk="1" hangingPunct="1">
              <a:lnSpc>
                <a:spcPct val="150000"/>
              </a:lnSpc>
              <a:buNone/>
            </a:pPr>
            <a:r>
              <a:rPr lang="fa-IR" altLang="fa-IR" sz="1800" b="1" dirty="0">
                <a:solidFill>
                  <a:srgbClr val="FF0000"/>
                </a:solidFill>
                <a:cs typeface="B Nazanin" panose="00000400000000000000" pitchFamily="2" charset="-78"/>
                <a:hlinkClick r:id="rId5" action="ppaction://hlinksldjump"/>
              </a:rPr>
              <a:t>ماده 93: مسئوليت حفظ اموال منقول و غير منقول  </a:t>
            </a:r>
            <a:endParaRPr lang="fa-IR" altLang="fa-IR" sz="1800" b="1" dirty="0">
              <a:solidFill>
                <a:srgbClr val="FF0000"/>
              </a:solidFill>
              <a:cs typeface="B Nazanin" panose="00000400000000000000" pitchFamily="2" charset="-78"/>
            </a:endParaRPr>
          </a:p>
          <a:p>
            <a:pPr algn="r" rtl="1" eaLnBrk="1" hangingPunct="1">
              <a:lnSpc>
                <a:spcPct val="80000"/>
              </a:lnSpc>
              <a:buFont typeface="Wingdings 2" panose="05020102010507070707" pitchFamily="18" charset="2"/>
              <a:buNone/>
            </a:pPr>
            <a:endParaRPr lang="fa-IR" altLang="fa-IR" sz="1800" b="1" dirty="0">
              <a:solidFill>
                <a:srgbClr val="003366"/>
              </a:solidFill>
              <a:cs typeface="B Nazanin" panose="00000400000000000000" pitchFamily="2" charset="-78"/>
            </a:endParaRPr>
          </a:p>
          <a:p>
            <a:pPr algn="r" rtl="1">
              <a:buFont typeface="Wingdings" panose="05000000000000000000" pitchFamily="2" charset="2"/>
              <a:buChar char="§"/>
            </a:pPr>
            <a:endParaRPr lang="fa-IR" altLang="fa-IR" sz="1800" b="1" dirty="0">
              <a:cs typeface="B Nazanin" panose="00000400000000000000" pitchFamily="2" charset="-78"/>
            </a:endParaRPr>
          </a:p>
        </p:txBody>
      </p:sp>
      <p:sp>
        <p:nvSpPr>
          <p:cNvPr id="8" name="AutoShape 4">
            <a:hlinkClick r:id="rId6" action="ppaction://hlinksldjump"/>
          </p:cNvPr>
          <p:cNvSpPr>
            <a:spLocks noChangeArrowheads="1"/>
          </p:cNvSpPr>
          <p:nvPr/>
        </p:nvSpPr>
        <p:spPr bwMode="auto">
          <a:xfrm>
            <a:off x="4067175" y="5876925"/>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فهرست اصلي</a:t>
            </a:r>
            <a:endParaRPr lang="en-US" dirty="0">
              <a:solidFill>
                <a:srgbClr val="FF0000"/>
              </a:solidFill>
              <a:cs typeface="B Badr" pitchFamily="2" charset="-78"/>
            </a:endParaRPr>
          </a:p>
        </p:txBody>
      </p:sp>
    </p:spTree>
  </p:cSld>
  <p:clrMapOvr>
    <a:masterClrMapping/>
  </p:clrMapOvr>
  <p:transition spd="med">
    <p:zoom/>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3" name="Title 2"/>
          <p:cNvSpPr>
            <a:spLocks noGrp="1"/>
          </p:cNvSpPr>
          <p:nvPr>
            <p:ph type="title"/>
          </p:nvPr>
        </p:nvSpPr>
        <p:spPr/>
        <p:txBody>
          <a:bodyPr/>
          <a:lstStyle/>
          <a:p>
            <a:pPr rtl="1"/>
            <a:r>
              <a:rPr lang="fa-IR" altLang="fa-IR" b="1">
                <a:cs typeface="B Nazanin" panose="00000400000000000000" pitchFamily="2" charset="-78"/>
              </a:rPr>
              <a:t>فصل ششم</a:t>
            </a:r>
            <a:endParaRPr lang="fa-IR" altLang="fa-IR">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4211638" y="5157788"/>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فهرست اصلي</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6" name="AutoShape 6">
            <a:hlinkClick r:id="rId3" action="ppaction://hlinksldjump"/>
          </p:cNvPr>
          <p:cNvSpPr>
            <a:spLocks noChangeArrowheads="1"/>
          </p:cNvSpPr>
          <p:nvPr/>
        </p:nvSpPr>
        <p:spPr bwMode="auto">
          <a:xfrm>
            <a:off x="611188" y="5949950"/>
            <a:ext cx="719137" cy="287338"/>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ادامه</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4" name="Text Placeholder 1">
            <a:extLst>
              <a:ext uri="{FF2B5EF4-FFF2-40B4-BE49-F238E27FC236}">
                <a16:creationId xmlns:a16="http://schemas.microsoft.com/office/drawing/2014/main" id="{2DC703FF-7265-2ED0-5A9B-D61088530272}"/>
              </a:ext>
            </a:extLst>
          </p:cNvPr>
          <p:cNvSpPr txBox="1">
            <a:spLocks/>
          </p:cNvSpPr>
          <p:nvPr/>
        </p:nvSpPr>
        <p:spPr bwMode="auto">
          <a:xfrm>
            <a:off x="1520825" y="2895600"/>
            <a:ext cx="6480175"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rtl="1">
              <a:buNone/>
              <a:defRPr/>
            </a:pPr>
            <a:r>
              <a:rPr lang="fa-IR" sz="6000" dirty="0">
                <a:solidFill>
                  <a:srgbClr val="FF0000"/>
                </a:solidFill>
                <a:cs typeface="B Nazanin" pitchFamily="2" charset="-78"/>
              </a:rPr>
              <a:t>آزمون قبل از</a:t>
            </a:r>
            <a:r>
              <a:rPr lang="en-US" sz="6000" dirty="0">
                <a:solidFill>
                  <a:srgbClr val="FF0000"/>
                </a:solidFill>
                <a:cs typeface="B Nazanin" pitchFamily="2" charset="-78"/>
              </a:rPr>
              <a:t> </a:t>
            </a:r>
            <a:r>
              <a:rPr lang="fa-IR" sz="6000" dirty="0">
                <a:solidFill>
                  <a:srgbClr val="FF0000"/>
                </a:solidFill>
                <a:cs typeface="B Nazanin" pitchFamily="2" charset="-78"/>
              </a:rPr>
              <a:t>تدریس</a:t>
            </a:r>
          </a:p>
          <a:p>
            <a:pPr marL="0" indent="0" algn="ctr" rtl="1">
              <a:buNone/>
              <a:defRPr/>
            </a:pPr>
            <a:r>
              <a:rPr lang="en-US" sz="6000" dirty="0">
                <a:solidFill>
                  <a:srgbClr val="FF0000"/>
                </a:solidFill>
              </a:rPr>
              <a:t>PRE-TEST</a:t>
            </a:r>
            <a:endParaRPr lang="fa-IR" sz="5400" dirty="0">
              <a:solidFill>
                <a:srgbClr val="FF0000"/>
              </a:solidFill>
            </a:endParaRPr>
          </a:p>
        </p:txBody>
      </p:sp>
    </p:spTree>
    <p:extLst>
      <p:ext uri="{BB962C8B-B14F-4D97-AF65-F5344CB8AC3E}">
        <p14:creationId xmlns:p14="http://schemas.microsoft.com/office/powerpoint/2010/main" val="1189538271"/>
      </p:ext>
    </p:extLst>
  </p:cSld>
  <p:clrMapOvr>
    <a:masterClrMapping/>
  </p:clrMapOvr>
  <p:transition spd="med">
    <p:zoom/>
  </p:transition>
</p:sld>
</file>

<file path=ppt/slides/slide111.xml><?xml version="1.0" encoding="utf-8"?>
<p:sld xmlns:a="http://schemas.openxmlformats.org/drawingml/2006/main" xmlns:r="http://schemas.openxmlformats.org/officeDocument/2006/relationships" xmlns:p="http://schemas.openxmlformats.org/presentationml/2006/main" showMasterSp="0">
  <p:cSld>
    <p:bg>
      <p:bgPr>
        <a:solidFill>
          <a:srgbClr val="FFCCFF"/>
        </a:solidFill>
        <a:effectLst/>
      </p:bgPr>
    </p:bg>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0" y="0"/>
            <a:ext cx="9144000" cy="949325"/>
          </a:xfrm>
          <a:solidFill>
            <a:srgbClr val="FF99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91: اهداي اموال منقول و غير منقول و ...</a:t>
            </a:r>
          </a:p>
        </p:txBody>
      </p:sp>
      <p:sp>
        <p:nvSpPr>
          <p:cNvPr id="165891" name="Rectangle 3"/>
          <p:cNvSpPr>
            <a:spLocks noGrp="1" noChangeArrowheads="1"/>
          </p:cNvSpPr>
          <p:nvPr>
            <p:ph sz="quarter" idx="1"/>
          </p:nvPr>
        </p:nvSpPr>
        <p:spPr>
          <a:xfrm>
            <a:off x="295968" y="976722"/>
            <a:ext cx="8569325" cy="4464050"/>
          </a:xfrm>
        </p:spPr>
        <p:txBody>
          <a:bodyPr/>
          <a:lstStyle/>
          <a:p>
            <a:pPr marL="0" indent="0" algn="justLow" rtl="1" eaLnBrk="1" hangingPunct="1">
              <a:buNone/>
            </a:pPr>
            <a:r>
              <a:rPr lang="fa-IR" altLang="fa-IR" sz="2600" dirty="0">
                <a:cs typeface="B Nazanin" panose="00000400000000000000" pitchFamily="2" charset="-78"/>
              </a:rPr>
              <a:t>موسسه مي‏تواند اموال( منقول و غیر منقول) مازاد بر احتياج و هم‏چنين اثاث فرسوده و اسقاط خود را به پیشنهاد رييس واحد اجرایی و با تشخيص و تأييد و ارزيابي بهای اموال مذکور توسط دو نفر از کارشناسان منتخب رييس موسسه یا کارشناسان رسمی دادگستری ضمن رعايت مواد 84 و 85 اين آیین‏نامه به اشخاص حقيقي و حقوقي به فروش رسانده و يا اجاره دهد و يا </a:t>
            </a:r>
            <a:r>
              <a:rPr lang="fa-IR" altLang="fa-IR" sz="2600" dirty="0">
                <a:highlight>
                  <a:srgbClr val="FFFF00"/>
                </a:highlight>
                <a:cs typeface="B Nazanin" panose="00000400000000000000" pitchFamily="2" charset="-78"/>
              </a:rPr>
              <a:t>معاوضه</a:t>
            </a:r>
            <a:r>
              <a:rPr lang="fa-IR" altLang="fa-IR" sz="2600" dirty="0">
                <a:cs typeface="B Nazanin" panose="00000400000000000000" pitchFamily="2" charset="-78"/>
              </a:rPr>
              <a:t> نمايد و يا به موسسات دولتي، فرهنگي يا خيريه به نحو مقتضي اهدا نمايد. (به استثناي اموالي که جزء نفائس علمي يا آثار و بناهاي تاريخي است) و اگر فاسد شده باشد، معدوم نمايد و آثار آن را در حساب‏ها شناسايي نمايد. عوايد حاصل از فروش اموال مزبور به حساب درآمد اختصاصي موسسه منظور خواهد شد و هم‏چنين دريافت هرگونه اموال، ماشين آلات و تجهيزات (اعم از منقول و غير منقول) از ساير وزارتخانه‏ها يا موسسات و نهادها (دولتي و غير دولتي) و افراد حقيقي يا حقوقي بلامانع بوده و پس از ارزيابي کارشناس منتخب رييس موسسه به حساب دارايي‏هاي موسسه منظور و ثبت خواهد شد.</a:t>
            </a:r>
          </a:p>
        </p:txBody>
      </p:sp>
      <p:sp>
        <p:nvSpPr>
          <p:cNvPr id="165892" name="AutoShape 4">
            <a:hlinkClick r:id="rId2" action="ppaction://hlinksldjump"/>
          </p:cNvPr>
          <p:cNvSpPr>
            <a:spLocks noChangeArrowheads="1"/>
          </p:cNvSpPr>
          <p:nvPr/>
        </p:nvSpPr>
        <p:spPr bwMode="auto">
          <a:xfrm>
            <a:off x="295968" y="590401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65893" name="AutoShape 5">
            <a:hlinkClick r:id="rId3" action="ppaction://hlinksldjump"/>
          </p:cNvPr>
          <p:cNvSpPr>
            <a:spLocks noChangeArrowheads="1"/>
          </p:cNvSpPr>
          <p:nvPr/>
        </p:nvSpPr>
        <p:spPr bwMode="auto">
          <a:xfrm>
            <a:off x="299495" y="6436237"/>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
        <p:nvSpPr>
          <p:cNvPr id="2" name="Rectangle 1">
            <a:hlinkClick r:id="rId4" action="ppaction://hlinksldjump"/>
            <a:extLst>
              <a:ext uri="{FF2B5EF4-FFF2-40B4-BE49-F238E27FC236}">
                <a16:creationId xmlns:a16="http://schemas.microsoft.com/office/drawing/2014/main" id="{D88DBE8D-ED60-400D-BF71-00F96DAC3698}"/>
              </a:ext>
            </a:extLst>
          </p:cNvPr>
          <p:cNvSpPr/>
          <p:nvPr/>
        </p:nvSpPr>
        <p:spPr>
          <a:xfrm>
            <a:off x="7740352" y="5913017"/>
            <a:ext cx="941283" cy="523220"/>
          </a:xfrm>
          <a:prstGeom prst="rect">
            <a:avLst/>
          </a:prstGeom>
        </p:spPr>
        <p:txBody>
          <a:bodyPr wrap="none">
            <a:spAutoFit/>
          </a:bodyPr>
          <a:lstStyle/>
          <a:p>
            <a:r>
              <a:rPr lang="fa-IR" altLang="fa-IR" sz="2800" b="1" dirty="0">
                <a:solidFill>
                  <a:srgbClr val="FF0000"/>
                </a:solidFill>
                <a:latin typeface="Georgia"/>
                <a:cs typeface="B Nazanin" panose="00000400000000000000" pitchFamily="2" charset="-78"/>
              </a:rPr>
              <a:t>تبصره</a:t>
            </a:r>
            <a:endParaRPr lang="en-US" dirty="0"/>
          </a:p>
        </p:txBody>
      </p:sp>
    </p:spTree>
  </p:cSld>
  <p:clrMapOvr>
    <a:masterClrMapping/>
  </p:clrMapOvr>
  <p:transition spd="med">
    <p:zoom/>
  </p:transition>
</p:sld>
</file>

<file path=ppt/slides/slide112.xml><?xml version="1.0" encoding="utf-8"?>
<p:sld xmlns:a="http://schemas.openxmlformats.org/drawingml/2006/main" xmlns:r="http://schemas.openxmlformats.org/officeDocument/2006/relationships" xmlns:p="http://schemas.openxmlformats.org/presentationml/2006/main" showMasterSp="0">
  <p:cSld>
    <p:bg>
      <p:bgPr>
        <a:solidFill>
          <a:srgbClr val="FFCCFF"/>
        </a:solidFill>
        <a:effectLst/>
      </p:bgPr>
    </p:bg>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0" y="0"/>
            <a:ext cx="9144000" cy="949325"/>
          </a:xfrm>
          <a:solidFill>
            <a:srgbClr val="FF99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91: اهداي اموال منقول و غير منقول و ...</a:t>
            </a:r>
          </a:p>
        </p:txBody>
      </p:sp>
      <p:sp>
        <p:nvSpPr>
          <p:cNvPr id="165891" name="Rectangle 3"/>
          <p:cNvSpPr>
            <a:spLocks noGrp="1" noChangeArrowheads="1"/>
          </p:cNvSpPr>
          <p:nvPr>
            <p:ph sz="quarter" idx="1"/>
          </p:nvPr>
        </p:nvSpPr>
        <p:spPr>
          <a:xfrm>
            <a:off x="295968" y="976722"/>
            <a:ext cx="8569325" cy="4464050"/>
          </a:xfrm>
        </p:spPr>
        <p:txBody>
          <a:bodyPr/>
          <a:lstStyle/>
          <a:p>
            <a:pPr marL="0" indent="0" algn="justLow" rtl="1" eaLnBrk="1" hangingPunct="1">
              <a:buNone/>
            </a:pPr>
            <a:r>
              <a:rPr lang="fa-IR" altLang="fa-IR" sz="2800" b="1" dirty="0">
                <a:solidFill>
                  <a:srgbClr val="FF0000"/>
                </a:solidFill>
                <a:cs typeface="B Nazanin" panose="00000400000000000000" pitchFamily="2" charset="-78"/>
              </a:rPr>
              <a:t>تبصره</a:t>
            </a:r>
          </a:p>
          <a:p>
            <a:pPr marL="0" indent="0" algn="justLow" rtl="1" eaLnBrk="1" hangingPunct="1">
              <a:lnSpc>
                <a:spcPct val="150000"/>
              </a:lnSpc>
              <a:buNone/>
            </a:pPr>
            <a:r>
              <a:rPr lang="fa-IR" altLang="fa-IR" sz="2600" dirty="0">
                <a:cs typeface="B Nazanin" panose="00000400000000000000" pitchFamily="2" charset="-78"/>
              </a:rPr>
              <a:t>اجرای مفاد این ماده در خصوص فروش، معاوضه و رهن اموال غیر منقول، در هر مورد منوط به تصویب هیات امنا دانشگاه است.</a:t>
            </a:r>
            <a:endParaRPr lang="en-US" altLang="fa-IR" sz="2600" dirty="0">
              <a:cs typeface="B Nazanin" panose="00000400000000000000" pitchFamily="2" charset="-78"/>
            </a:endParaRPr>
          </a:p>
        </p:txBody>
      </p:sp>
      <p:sp>
        <p:nvSpPr>
          <p:cNvPr id="165892" name="AutoShape 4">
            <a:hlinkClick r:id="rId2" action="ppaction://hlinksldjump"/>
          </p:cNvPr>
          <p:cNvSpPr>
            <a:spLocks noChangeArrowheads="1"/>
          </p:cNvSpPr>
          <p:nvPr/>
        </p:nvSpPr>
        <p:spPr bwMode="auto">
          <a:xfrm>
            <a:off x="295968" y="590401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165893" name="AutoShape 5">
            <a:hlinkClick r:id="rId3" action="ppaction://hlinksldjump"/>
          </p:cNvPr>
          <p:cNvSpPr>
            <a:spLocks noChangeArrowheads="1"/>
          </p:cNvSpPr>
          <p:nvPr/>
        </p:nvSpPr>
        <p:spPr bwMode="auto">
          <a:xfrm>
            <a:off x="299495" y="6436237"/>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endParaRPr>
          </a:p>
        </p:txBody>
      </p:sp>
    </p:spTree>
    <p:extLst>
      <p:ext uri="{BB962C8B-B14F-4D97-AF65-F5344CB8AC3E}">
        <p14:creationId xmlns:p14="http://schemas.microsoft.com/office/powerpoint/2010/main" val="973122836"/>
      </p:ext>
    </p:extLst>
  </p:cSld>
  <p:clrMapOvr>
    <a:masterClrMapping/>
  </p:clrMapOvr>
  <p:transition spd="med">
    <p:zoom/>
  </p:transition>
</p:sld>
</file>

<file path=ppt/slides/slide113.xml><?xml version="1.0" encoding="utf-8"?>
<p:sld xmlns:a="http://schemas.openxmlformats.org/drawingml/2006/main" xmlns:r="http://schemas.openxmlformats.org/officeDocument/2006/relationships" xmlns:p="http://schemas.openxmlformats.org/presentationml/2006/main" showMasterSp="0">
  <p:cSld>
    <p:bg>
      <p:bgPr>
        <a:solidFill>
          <a:srgbClr val="FFCCFF"/>
        </a:solidFill>
        <a:effectLst/>
      </p:bgPr>
    </p:bg>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0" y="0"/>
            <a:ext cx="9144000" cy="949325"/>
          </a:xfrm>
          <a:solidFill>
            <a:srgbClr val="FF99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93: مسئوليت حفظ اموال منقول و غير منقول</a:t>
            </a:r>
            <a:endParaRPr lang="en-US" altLang="fa-IR" dirty="0">
              <a:solidFill>
                <a:srgbClr val="7030A0"/>
              </a:solidFill>
            </a:endParaRPr>
          </a:p>
        </p:txBody>
      </p:sp>
      <p:sp>
        <p:nvSpPr>
          <p:cNvPr id="167939" name="Rectangle 3"/>
          <p:cNvSpPr>
            <a:spLocks noGrp="1" noChangeArrowheads="1"/>
          </p:cNvSpPr>
          <p:nvPr>
            <p:ph sz="quarter" idx="1"/>
          </p:nvPr>
        </p:nvSpPr>
        <p:spPr>
          <a:xfrm>
            <a:off x="323850" y="1196975"/>
            <a:ext cx="8569325" cy="4464050"/>
          </a:xfrm>
        </p:spPr>
        <p:txBody>
          <a:bodyPr/>
          <a:lstStyle/>
          <a:p>
            <a:pPr marL="0" indent="17463" algn="justLow" rtl="1" eaLnBrk="1" hangingPunct="1">
              <a:lnSpc>
                <a:spcPct val="150000"/>
              </a:lnSpc>
              <a:buFont typeface="Wingdings 2" panose="05020102010507070707" pitchFamily="18" charset="2"/>
              <a:buNone/>
            </a:pPr>
            <a:r>
              <a:rPr lang="fa-IR" altLang="fa-IR" sz="2600" dirty="0">
                <a:cs typeface="B Nazanin" panose="00000400000000000000" pitchFamily="2" charset="-78"/>
              </a:rPr>
              <a:t>مسئوليت نظارت بر نحوه استفاده از اموال منقول و غيرمنقول در اختيار ستاد و در واحدهاي اجرايي متضامناً به عهده رييس موسسه یا مقامات مجاز از طرف ایشان و مدیر امور مالي موسسه و رييس واحد اجرايي و رييس امور مالي  است و حفظ نگهداري آن با استفاده كننده می‏باشد.</a:t>
            </a:r>
            <a:endParaRPr lang="en-US" altLang="fa-IR" sz="2600" dirty="0">
              <a:cs typeface="B Nazanin" panose="00000400000000000000" pitchFamily="2" charset="-78"/>
            </a:endParaRPr>
          </a:p>
        </p:txBody>
      </p:sp>
      <p:sp>
        <p:nvSpPr>
          <p:cNvPr id="167940" name="AutoShape 4">
            <a:hlinkClick r:id="rId2" action="ppaction://hlinksldjump"/>
          </p:cNvPr>
          <p:cNvSpPr>
            <a:spLocks noChangeArrowheads="1"/>
          </p:cNvSpPr>
          <p:nvPr/>
        </p:nvSpPr>
        <p:spPr bwMode="auto">
          <a:xfrm>
            <a:off x="1403350" y="551656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67941" name="AutoShape 5">
            <a:hlinkClick r:id="rId3" action="ppaction://hlinksldjump"/>
          </p:cNvPr>
          <p:cNvSpPr>
            <a:spLocks noChangeArrowheads="1"/>
          </p:cNvSpPr>
          <p:nvPr/>
        </p:nvSpPr>
        <p:spPr bwMode="auto">
          <a:xfrm>
            <a:off x="1403350" y="6092825"/>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68425" y="2743200"/>
            <a:ext cx="6480175" cy="1673225"/>
          </a:xfrm>
        </p:spPr>
        <p:txBody>
          <a:bodyPr/>
          <a:lstStyle/>
          <a:p>
            <a:pPr rtl="1" eaLnBrk="1" hangingPunct="1">
              <a:defRPr/>
            </a:pPr>
            <a:r>
              <a:rPr lang="fa-IR" sz="5400" dirty="0">
                <a:ln>
                  <a:solidFill>
                    <a:srgbClr val="00B050"/>
                  </a:solidFill>
                </a:ln>
                <a:cs typeface="B Titr" panose="00000700000000000000" pitchFamily="2" charset="-78"/>
              </a:rPr>
              <a:t>سایر موارد</a:t>
            </a:r>
            <a:endParaRPr lang="en-US" sz="5400" dirty="0">
              <a:ln>
                <a:solidFill>
                  <a:srgbClr val="00B050"/>
                </a:solidFill>
              </a:ln>
              <a:cs typeface="B Titr" panose="00000700000000000000" pitchFamily="2" charset="-78"/>
            </a:endParaRPr>
          </a:p>
        </p:txBody>
      </p:sp>
      <p:sp>
        <p:nvSpPr>
          <p:cNvPr id="168963" name="Title 2"/>
          <p:cNvSpPr>
            <a:spLocks noGrp="1"/>
          </p:cNvSpPr>
          <p:nvPr>
            <p:ph type="title"/>
          </p:nvPr>
        </p:nvSpPr>
        <p:spPr/>
        <p:txBody>
          <a:bodyPr/>
          <a:lstStyle/>
          <a:p>
            <a:pPr rtl="1"/>
            <a:r>
              <a:rPr lang="fa-IR" altLang="fa-IR" b="1" dirty="0">
                <a:cs typeface="B Nazanin" panose="00000400000000000000" pitchFamily="2" charset="-78"/>
              </a:rPr>
              <a:t>فصل هفت</a:t>
            </a:r>
            <a:endParaRPr lang="fa-IR" altLang="fa-IR" dirty="0">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4211638" y="5157788"/>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فهرست اصلي</a:t>
            </a:r>
            <a:endParaRPr lang="en-US" dirty="0">
              <a:solidFill>
                <a:srgbClr val="FF0000"/>
              </a:solidFill>
              <a:cs typeface="B Badr" pitchFamily="2" charset="-78"/>
            </a:endParaRPr>
          </a:p>
        </p:txBody>
      </p:sp>
      <p:sp>
        <p:nvSpPr>
          <p:cNvPr id="6" name="AutoShape 6">
            <a:hlinkClick r:id="rId3" action="ppaction://hlinksldjump"/>
          </p:cNvPr>
          <p:cNvSpPr>
            <a:spLocks noChangeArrowheads="1"/>
          </p:cNvSpPr>
          <p:nvPr/>
        </p:nvSpPr>
        <p:spPr bwMode="auto">
          <a:xfrm>
            <a:off x="611188" y="5949950"/>
            <a:ext cx="719137" cy="287338"/>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ادامه</a:t>
            </a:r>
            <a:endParaRPr lang="en-US" dirty="0">
              <a:solidFill>
                <a:srgbClr val="FF0000"/>
              </a:solidFill>
              <a:cs typeface="B Badr" pitchFamily="2" charset="-78"/>
            </a:endParaRPr>
          </a:p>
        </p:txBody>
      </p:sp>
    </p:spTree>
  </p:cSld>
  <p:clrMapOvr>
    <a:masterClrMapping/>
  </p:clrMapOvr>
  <p:transition spd="med">
    <p:zoom/>
  </p:transition>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B4C7E7"/>
        </a:solidFill>
        <a:effectLst/>
      </p:bgPr>
    </p:bg>
    <p:spTree>
      <p:nvGrpSpPr>
        <p:cNvPr id="1" name=""/>
        <p:cNvGrpSpPr/>
        <p:nvPr/>
      </p:nvGrpSpPr>
      <p:grpSpPr>
        <a:xfrm>
          <a:off x="0" y="0"/>
          <a:ext cx="0" cy="0"/>
          <a:chOff x="0" y="0"/>
          <a:chExt cx="0" cy="0"/>
        </a:xfrm>
      </p:grpSpPr>
      <p:sp>
        <p:nvSpPr>
          <p:cNvPr id="169986" name="Title 4"/>
          <p:cNvSpPr>
            <a:spLocks noGrp="1"/>
          </p:cNvSpPr>
          <p:nvPr>
            <p:ph type="title"/>
          </p:nvPr>
        </p:nvSpPr>
        <p:spPr>
          <a:xfrm>
            <a:off x="0" y="0"/>
            <a:ext cx="9143999" cy="987425"/>
          </a:xfrm>
          <a:solidFill>
            <a:srgbClr val="8EA8D8"/>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rtl="1"/>
            <a:r>
              <a:rPr lang="fa-IR" altLang="fa-IR" sz="3600" dirty="0">
                <a:solidFill>
                  <a:srgbClr val="7030A0"/>
                </a:solidFill>
              </a:rPr>
              <a:t>فصل هفتم: سایر موارد</a:t>
            </a:r>
          </a:p>
        </p:txBody>
      </p:sp>
      <p:sp>
        <p:nvSpPr>
          <p:cNvPr id="169987" name="Content Placeholder 6"/>
          <p:cNvSpPr>
            <a:spLocks noGrp="1"/>
          </p:cNvSpPr>
          <p:nvPr>
            <p:ph sz="half" idx="2"/>
          </p:nvPr>
        </p:nvSpPr>
        <p:spPr>
          <a:xfrm>
            <a:off x="4781552" y="1371600"/>
            <a:ext cx="4182936" cy="4681538"/>
          </a:xfrm>
        </p:spPr>
        <p:txBody>
          <a:bodyPr/>
          <a:lstStyle/>
          <a:p>
            <a:pPr marL="0" indent="0" algn="r" rtl="1" eaLnBrk="1" hangingPunct="1">
              <a:lnSpc>
                <a:spcPct val="150000"/>
              </a:lnSpc>
              <a:buNone/>
            </a:pPr>
            <a:r>
              <a:rPr lang="fa-IR" altLang="fa-IR" sz="1800" b="1" dirty="0">
                <a:solidFill>
                  <a:srgbClr val="003366"/>
                </a:solidFill>
                <a:cs typeface="B Nazanin" panose="00000400000000000000" pitchFamily="2" charset="-78"/>
                <a:hlinkClick r:id="rId2" action="ppaction://hlinksldjump"/>
              </a:rPr>
              <a:t>ماده  94: اختلاف ناشي از معاملات بين طرفين ...</a:t>
            </a:r>
            <a:endParaRPr lang="fa-IR" altLang="fa-IR" sz="1800" b="1" dirty="0">
              <a:solidFill>
                <a:srgbClr val="003366"/>
              </a:solidFill>
              <a:cs typeface="B Nazanin" panose="00000400000000000000" pitchFamily="2" charset="-78"/>
            </a:endParaRPr>
          </a:p>
          <a:p>
            <a:pPr marL="0" indent="0" algn="r" rtl="1" eaLnBrk="1" hangingPunct="1">
              <a:lnSpc>
                <a:spcPct val="150000"/>
              </a:lnSpc>
              <a:buNone/>
            </a:pPr>
            <a:r>
              <a:rPr lang="fa-IR" altLang="fa-IR" sz="1800" b="1" dirty="0">
                <a:solidFill>
                  <a:srgbClr val="003366"/>
                </a:solidFill>
                <a:cs typeface="B Nazanin" panose="00000400000000000000" pitchFamily="2" charset="-78"/>
                <a:hlinkClick r:id="" action="ppaction://noaction"/>
              </a:rPr>
              <a:t>ماده 95: دريافت ضمانت نامه بانكي يا ...</a:t>
            </a:r>
            <a:endParaRPr lang="fa-IR" altLang="fa-IR" sz="1800" b="1" dirty="0">
              <a:solidFill>
                <a:srgbClr val="003366"/>
              </a:solidFill>
              <a:cs typeface="B Nazanin" panose="00000400000000000000" pitchFamily="2" charset="-78"/>
            </a:endParaRPr>
          </a:p>
          <a:p>
            <a:pPr marL="0" indent="0" algn="r" rtl="1" eaLnBrk="1" hangingPunct="1">
              <a:lnSpc>
                <a:spcPct val="150000"/>
              </a:lnSpc>
              <a:buNone/>
            </a:pPr>
            <a:r>
              <a:rPr lang="fa-IR" altLang="fa-IR" sz="1800" b="1" dirty="0">
                <a:solidFill>
                  <a:srgbClr val="003366"/>
                </a:solidFill>
                <a:cs typeface="B Nazanin" panose="00000400000000000000" pitchFamily="2" charset="-78"/>
                <a:hlinkClick r:id="rId3" action="ppaction://hlinksldjump"/>
              </a:rPr>
              <a:t>ماده 96: حقوقي كه بر اثر تخلف از شرايط مندرج ... </a:t>
            </a:r>
            <a:endParaRPr lang="fa-IR" altLang="fa-IR" sz="1800" b="1" dirty="0">
              <a:solidFill>
                <a:srgbClr val="003366"/>
              </a:solidFill>
              <a:cs typeface="B Nazanin" panose="00000400000000000000" pitchFamily="2" charset="-78"/>
            </a:endParaRPr>
          </a:p>
          <a:p>
            <a:pPr marL="0" indent="0" algn="r" rtl="1" eaLnBrk="1" hangingPunct="1">
              <a:lnSpc>
                <a:spcPct val="150000"/>
              </a:lnSpc>
              <a:buNone/>
            </a:pPr>
            <a:r>
              <a:rPr lang="fa-IR" altLang="fa-IR" sz="1800" b="1" dirty="0">
                <a:solidFill>
                  <a:srgbClr val="003366"/>
                </a:solidFill>
                <a:cs typeface="B Nazanin" panose="00000400000000000000" pitchFamily="2" charset="-78"/>
                <a:hlinkClick r:id="rId4" action="ppaction://hlinksldjump"/>
              </a:rPr>
              <a:t>ماده 97: وجوه بدون مجوز </a:t>
            </a:r>
            <a:endParaRPr lang="fa-IR" altLang="fa-IR" sz="1800" b="1" dirty="0">
              <a:solidFill>
                <a:srgbClr val="003366"/>
              </a:solidFill>
              <a:cs typeface="B Nazanin" panose="00000400000000000000" pitchFamily="2" charset="-78"/>
            </a:endParaRPr>
          </a:p>
          <a:p>
            <a:pPr marL="0" indent="0" algn="r" rtl="1" eaLnBrk="1" hangingPunct="1">
              <a:lnSpc>
                <a:spcPct val="150000"/>
              </a:lnSpc>
              <a:buNone/>
            </a:pPr>
            <a:r>
              <a:rPr lang="fa-IR" altLang="fa-IR" sz="1800" b="1" dirty="0">
                <a:solidFill>
                  <a:srgbClr val="003366"/>
                </a:solidFill>
                <a:cs typeface="B Nazanin" panose="00000400000000000000" pitchFamily="2" charset="-78"/>
                <a:hlinkClick r:id="rId5" action="ppaction://hlinksldjump"/>
              </a:rPr>
              <a:t>ماده 98: مطالبات موسسه از اشخاص  </a:t>
            </a:r>
            <a:endParaRPr lang="fa-IR" altLang="fa-IR" sz="1800" b="1" dirty="0">
              <a:solidFill>
                <a:srgbClr val="003366"/>
              </a:solidFill>
              <a:cs typeface="B Nazanin" panose="00000400000000000000" pitchFamily="2" charset="-78"/>
            </a:endParaRPr>
          </a:p>
          <a:p>
            <a:pPr marL="0" indent="0" algn="r" rtl="1" eaLnBrk="1" hangingPunct="1">
              <a:lnSpc>
                <a:spcPct val="150000"/>
              </a:lnSpc>
              <a:buNone/>
            </a:pPr>
            <a:r>
              <a:rPr lang="fa-IR" altLang="fa-IR" sz="1800" b="1" dirty="0">
                <a:solidFill>
                  <a:srgbClr val="003366"/>
                </a:solidFill>
                <a:cs typeface="B Nazanin" panose="00000400000000000000" pitchFamily="2" charset="-78"/>
                <a:hlinkClick r:id="rId6" action="ppaction://hlinksldjump"/>
              </a:rPr>
              <a:t>ماده 99: تقسيط بدهي اشخاص</a:t>
            </a:r>
            <a:endParaRPr lang="fa-IR" altLang="fa-IR" sz="1800" b="1" dirty="0">
              <a:solidFill>
                <a:srgbClr val="003366"/>
              </a:solidFill>
              <a:cs typeface="B Nazanin" panose="00000400000000000000" pitchFamily="2" charset="-78"/>
            </a:endParaRPr>
          </a:p>
          <a:p>
            <a:pPr marL="0" indent="0" algn="r" rtl="1" eaLnBrk="1" hangingPunct="1">
              <a:lnSpc>
                <a:spcPct val="150000"/>
              </a:lnSpc>
              <a:buNone/>
            </a:pPr>
            <a:r>
              <a:rPr lang="fa-IR" altLang="fa-IR" sz="1800" b="1" dirty="0">
                <a:solidFill>
                  <a:srgbClr val="003366"/>
                </a:solidFill>
                <a:cs typeface="B Nazanin" panose="00000400000000000000" pitchFamily="2" charset="-78"/>
                <a:hlinkClick r:id="rId7" action="ppaction://hlinksldjump"/>
              </a:rPr>
              <a:t>ماده 100: اجازه نداشتن اعضاي هيئت امنا و... در معاملات </a:t>
            </a:r>
            <a:endParaRPr lang="fa-IR" altLang="fa-IR" sz="1800" b="1" dirty="0">
              <a:solidFill>
                <a:srgbClr val="003366"/>
              </a:solidFill>
              <a:cs typeface="B Nazanin" panose="00000400000000000000" pitchFamily="2" charset="-78"/>
            </a:endParaRPr>
          </a:p>
          <a:p>
            <a:pPr marL="0" indent="0" algn="r" rtl="1" eaLnBrk="1" hangingPunct="1">
              <a:lnSpc>
                <a:spcPct val="150000"/>
              </a:lnSpc>
              <a:buNone/>
            </a:pPr>
            <a:r>
              <a:rPr lang="fa-IR" altLang="fa-IR" sz="1800" b="1" dirty="0">
                <a:solidFill>
                  <a:srgbClr val="003366"/>
                </a:solidFill>
                <a:cs typeface="B Nazanin" panose="00000400000000000000" pitchFamily="2" charset="-78"/>
                <a:hlinkClick r:id="" action="ppaction://noaction"/>
              </a:rPr>
              <a:t>ماده 101: تشكيل دبيرخانه هيئت امنا </a:t>
            </a:r>
            <a:endParaRPr lang="fa-IR" altLang="fa-IR" sz="1800" b="1" dirty="0">
              <a:solidFill>
                <a:srgbClr val="003366"/>
              </a:solidFill>
              <a:cs typeface="B Nazanin" panose="00000400000000000000" pitchFamily="2" charset="-78"/>
            </a:endParaRPr>
          </a:p>
          <a:p>
            <a:pPr marL="0" indent="0" algn="r" rtl="1" eaLnBrk="1" hangingPunct="1">
              <a:lnSpc>
                <a:spcPct val="150000"/>
              </a:lnSpc>
              <a:buNone/>
            </a:pPr>
            <a:r>
              <a:rPr lang="fa-IR" altLang="fa-IR" sz="1800" b="1" dirty="0">
                <a:solidFill>
                  <a:srgbClr val="003366"/>
                </a:solidFill>
                <a:cs typeface="B Nazanin" panose="00000400000000000000" pitchFamily="2" charset="-78"/>
                <a:hlinkClick r:id="" action="ppaction://noaction"/>
              </a:rPr>
              <a:t>ماده 102: پذيرش دانشجو </a:t>
            </a:r>
          </a:p>
          <a:p>
            <a:pPr algn="r" rtl="1">
              <a:buFont typeface="Wingdings" panose="05000000000000000000" pitchFamily="2" charset="2"/>
              <a:buChar char="§"/>
            </a:pPr>
            <a:endParaRPr lang="fa-IR" altLang="fa-IR" sz="1800" b="1" dirty="0">
              <a:cs typeface="B Nazanin" panose="00000400000000000000" pitchFamily="2" charset="-78"/>
            </a:endParaRPr>
          </a:p>
        </p:txBody>
      </p:sp>
      <p:sp>
        <p:nvSpPr>
          <p:cNvPr id="8" name="AutoShape 4">
            <a:hlinkClick r:id="rId8" action="ppaction://hlinksldjump"/>
          </p:cNvPr>
          <p:cNvSpPr>
            <a:spLocks noChangeArrowheads="1"/>
          </p:cNvSpPr>
          <p:nvPr/>
        </p:nvSpPr>
        <p:spPr bwMode="auto">
          <a:xfrm>
            <a:off x="4067175" y="5876925"/>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فهرست اصلي</a:t>
            </a:r>
            <a:endParaRPr lang="en-US" dirty="0">
              <a:solidFill>
                <a:srgbClr val="FF0000"/>
              </a:solidFill>
              <a:cs typeface="B Badr" pitchFamily="2" charset="-78"/>
            </a:endParaRPr>
          </a:p>
        </p:txBody>
      </p:sp>
      <p:sp>
        <p:nvSpPr>
          <p:cNvPr id="169990" name="Content Placeholder 6"/>
          <p:cNvSpPr>
            <a:spLocks noGrp="1"/>
          </p:cNvSpPr>
          <p:nvPr>
            <p:ph sz="half" idx="2"/>
          </p:nvPr>
        </p:nvSpPr>
        <p:spPr>
          <a:xfrm>
            <a:off x="323850" y="1412875"/>
            <a:ext cx="4038600" cy="4681538"/>
          </a:xfrm>
        </p:spPr>
        <p:txBody>
          <a:bodyPr/>
          <a:lstStyle/>
          <a:p>
            <a:pPr marL="0" indent="0" algn="r" rtl="1" eaLnBrk="1" hangingPunct="1">
              <a:lnSpc>
                <a:spcPct val="150000"/>
              </a:lnSpc>
              <a:buNone/>
            </a:pPr>
            <a:r>
              <a:rPr lang="fa-IR" altLang="fa-IR" sz="1800" b="1" dirty="0">
                <a:solidFill>
                  <a:srgbClr val="003366"/>
                </a:solidFill>
                <a:cs typeface="B Nazanin" panose="00000400000000000000" pitchFamily="2" charset="-78"/>
                <a:hlinkClick r:id="rId6" action="ppaction://hlinksldjump"/>
              </a:rPr>
              <a:t> ماده 103: نقصان و تفريط حاصل در ابواب جمعي ... </a:t>
            </a:r>
            <a:endParaRPr lang="fa-IR" altLang="fa-IR" sz="1800" b="1" dirty="0">
              <a:solidFill>
                <a:srgbClr val="003366"/>
              </a:solidFill>
              <a:cs typeface="B Nazanin" panose="00000400000000000000" pitchFamily="2" charset="-78"/>
            </a:endParaRPr>
          </a:p>
          <a:p>
            <a:pPr marL="0" indent="0" algn="r" rtl="1" eaLnBrk="1" hangingPunct="1">
              <a:lnSpc>
                <a:spcPct val="150000"/>
              </a:lnSpc>
              <a:buNone/>
            </a:pPr>
            <a:r>
              <a:rPr lang="fa-IR" altLang="fa-IR" sz="1800" b="1" dirty="0">
                <a:solidFill>
                  <a:srgbClr val="003366"/>
                </a:solidFill>
                <a:cs typeface="B Nazanin" panose="00000400000000000000" pitchFamily="2" charset="-78"/>
                <a:hlinkClick r:id="rId9" action="ppaction://hlinksldjump"/>
              </a:rPr>
              <a:t>ماده 104: موارد خاص ناشي از كسر مدارك، سرقت و...</a:t>
            </a:r>
            <a:endParaRPr lang="fa-IR" altLang="fa-IR" sz="1800" b="1" dirty="0">
              <a:solidFill>
                <a:srgbClr val="003366"/>
              </a:solidFill>
              <a:cs typeface="B Nazanin" panose="00000400000000000000" pitchFamily="2" charset="-78"/>
            </a:endParaRPr>
          </a:p>
          <a:p>
            <a:pPr marL="0" indent="0" algn="r" rtl="1" eaLnBrk="1" hangingPunct="1">
              <a:lnSpc>
                <a:spcPct val="150000"/>
              </a:lnSpc>
              <a:buNone/>
            </a:pPr>
            <a:r>
              <a:rPr lang="fa-IR" altLang="fa-IR" sz="1800" b="1" dirty="0">
                <a:solidFill>
                  <a:srgbClr val="003366"/>
                </a:solidFill>
                <a:cs typeface="B Nazanin" panose="00000400000000000000" pitchFamily="2" charset="-78"/>
                <a:hlinkClick r:id="" action="ppaction://noaction"/>
              </a:rPr>
              <a:t>ماده 105: تهيه دستورالعمل مالي و بودجه‌اي</a:t>
            </a:r>
            <a:endParaRPr lang="fa-IR" altLang="fa-IR" sz="1800" b="1" dirty="0">
              <a:solidFill>
                <a:srgbClr val="003366"/>
              </a:solidFill>
              <a:cs typeface="B Nazanin" panose="00000400000000000000" pitchFamily="2" charset="-78"/>
            </a:endParaRPr>
          </a:p>
          <a:p>
            <a:pPr marL="0" indent="0" algn="r" rtl="1" eaLnBrk="1" hangingPunct="1">
              <a:lnSpc>
                <a:spcPct val="150000"/>
              </a:lnSpc>
              <a:buNone/>
            </a:pPr>
            <a:r>
              <a:rPr lang="fa-IR" altLang="fa-IR" sz="1800" b="1" dirty="0">
                <a:solidFill>
                  <a:srgbClr val="003366"/>
                </a:solidFill>
                <a:cs typeface="B Nazanin" panose="00000400000000000000" pitchFamily="2" charset="-78"/>
                <a:hlinkClick r:id="rId10" action="ppaction://hlinksldjump"/>
              </a:rPr>
              <a:t>ماده 106: جمع بندی</a:t>
            </a:r>
            <a:endParaRPr lang="fa-IR" altLang="fa-IR" sz="1800" b="1" dirty="0">
              <a:solidFill>
                <a:srgbClr val="003366"/>
              </a:solidFill>
              <a:cs typeface="B Nazanin" panose="00000400000000000000" pitchFamily="2" charset="-78"/>
            </a:endParaRPr>
          </a:p>
          <a:p>
            <a:pPr algn="r" rtl="1">
              <a:buFont typeface="Wingdings 2" panose="05020102010507070707" pitchFamily="18" charset="2"/>
              <a:buNone/>
            </a:pPr>
            <a:endParaRPr lang="fa-IR" altLang="fa-IR" sz="1800" b="1" dirty="0">
              <a:cs typeface="B Nazanin" panose="00000400000000000000" pitchFamily="2" charset="-78"/>
            </a:endParaRPr>
          </a:p>
        </p:txBody>
      </p:sp>
    </p:spTree>
  </p:cSld>
  <p:clrMapOvr>
    <a:masterClrMapping/>
  </p:clrMapOvr>
  <p:transition spd="med">
    <p:zoom/>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3" name="Title 2"/>
          <p:cNvSpPr>
            <a:spLocks noGrp="1"/>
          </p:cNvSpPr>
          <p:nvPr>
            <p:ph type="title"/>
          </p:nvPr>
        </p:nvSpPr>
        <p:spPr/>
        <p:txBody>
          <a:bodyPr/>
          <a:lstStyle/>
          <a:p>
            <a:pPr rtl="1"/>
            <a:r>
              <a:rPr lang="fa-IR" altLang="fa-IR" b="1" dirty="0">
                <a:cs typeface="B Nazanin" panose="00000400000000000000" pitchFamily="2" charset="-78"/>
              </a:rPr>
              <a:t>فصل هفت</a:t>
            </a:r>
            <a:endParaRPr lang="fa-IR" altLang="fa-IR" dirty="0">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4211638" y="5157788"/>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فهرست اصلي</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6" name="AutoShape 6">
            <a:hlinkClick r:id="rId3" action="ppaction://hlinksldjump"/>
          </p:cNvPr>
          <p:cNvSpPr>
            <a:spLocks noChangeArrowheads="1"/>
          </p:cNvSpPr>
          <p:nvPr/>
        </p:nvSpPr>
        <p:spPr bwMode="auto">
          <a:xfrm>
            <a:off x="611188" y="5949950"/>
            <a:ext cx="719137" cy="287338"/>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ادامه</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4" name="Text Placeholder 1">
            <a:extLst>
              <a:ext uri="{FF2B5EF4-FFF2-40B4-BE49-F238E27FC236}">
                <a16:creationId xmlns:a16="http://schemas.microsoft.com/office/drawing/2014/main" id="{8CE25385-28D7-A8E9-6D63-AE83FF780E94}"/>
              </a:ext>
            </a:extLst>
          </p:cNvPr>
          <p:cNvSpPr txBox="1">
            <a:spLocks/>
          </p:cNvSpPr>
          <p:nvPr/>
        </p:nvSpPr>
        <p:spPr bwMode="auto">
          <a:xfrm>
            <a:off x="1520825" y="2895600"/>
            <a:ext cx="6480175"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rtl="1">
              <a:buNone/>
              <a:defRPr/>
            </a:pPr>
            <a:r>
              <a:rPr lang="fa-IR" sz="6000" dirty="0">
                <a:solidFill>
                  <a:srgbClr val="FF0000"/>
                </a:solidFill>
                <a:cs typeface="B Nazanin" pitchFamily="2" charset="-78"/>
              </a:rPr>
              <a:t>آزمون قبل از</a:t>
            </a:r>
            <a:r>
              <a:rPr lang="en-US" sz="6000" dirty="0">
                <a:solidFill>
                  <a:srgbClr val="FF0000"/>
                </a:solidFill>
                <a:cs typeface="B Nazanin" pitchFamily="2" charset="-78"/>
              </a:rPr>
              <a:t> </a:t>
            </a:r>
            <a:r>
              <a:rPr lang="fa-IR" sz="6000" dirty="0">
                <a:solidFill>
                  <a:srgbClr val="FF0000"/>
                </a:solidFill>
                <a:cs typeface="B Nazanin" pitchFamily="2" charset="-78"/>
              </a:rPr>
              <a:t>تدریس</a:t>
            </a:r>
          </a:p>
          <a:p>
            <a:pPr marL="0" indent="0" algn="ctr" rtl="1">
              <a:buNone/>
              <a:defRPr/>
            </a:pPr>
            <a:r>
              <a:rPr lang="en-US" sz="6000" dirty="0">
                <a:solidFill>
                  <a:srgbClr val="FF0000"/>
                </a:solidFill>
              </a:rPr>
              <a:t>PRE-TEST</a:t>
            </a:r>
            <a:endParaRPr lang="fa-IR" sz="5400" dirty="0">
              <a:solidFill>
                <a:srgbClr val="FF0000"/>
              </a:solidFill>
            </a:endParaRPr>
          </a:p>
        </p:txBody>
      </p:sp>
    </p:spTree>
    <p:extLst>
      <p:ext uri="{BB962C8B-B14F-4D97-AF65-F5344CB8AC3E}">
        <p14:creationId xmlns:p14="http://schemas.microsoft.com/office/powerpoint/2010/main" val="21342285"/>
      </p:ext>
    </p:extLst>
  </p:cSld>
  <p:clrMapOvr>
    <a:masterClrMapping/>
  </p:clrMapOvr>
  <p:transition spd="med">
    <p:zoom/>
  </p:transition>
</p:sld>
</file>

<file path=ppt/slides/slide117.xml><?xml version="1.0" encoding="utf-8"?>
<p:sld xmlns:a="http://schemas.openxmlformats.org/drawingml/2006/main" xmlns:r="http://schemas.openxmlformats.org/officeDocument/2006/relationships" xmlns:p="http://schemas.openxmlformats.org/presentationml/2006/main" showMasterSp="0">
  <p:cSld>
    <p:bg>
      <p:bgPr>
        <a:solidFill>
          <a:srgbClr val="B4C7E7"/>
        </a:solidFill>
        <a:effectLst/>
      </p:bgPr>
    </p:bg>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0" y="0"/>
            <a:ext cx="9144000" cy="949325"/>
          </a:xfrm>
          <a:solidFill>
            <a:srgbClr val="8EA8D8"/>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94: اختلاف ناشي از معاملات بين طرفين ...</a:t>
            </a:r>
          </a:p>
        </p:txBody>
      </p:sp>
      <p:sp>
        <p:nvSpPr>
          <p:cNvPr id="171011" name="Rectangle 3"/>
          <p:cNvSpPr>
            <a:spLocks noGrp="1" noChangeArrowheads="1"/>
          </p:cNvSpPr>
          <p:nvPr>
            <p:ph sz="quarter" idx="1"/>
          </p:nvPr>
        </p:nvSpPr>
        <p:spPr>
          <a:xfrm>
            <a:off x="323850" y="1196975"/>
            <a:ext cx="8569325" cy="4464050"/>
          </a:xfrm>
        </p:spPr>
        <p:txBody>
          <a:bodyPr/>
          <a:lstStyle/>
          <a:p>
            <a:pPr marL="0" indent="17463" algn="justLow" rtl="1" eaLnBrk="1" hangingPunct="1">
              <a:lnSpc>
                <a:spcPct val="150000"/>
              </a:lnSpc>
              <a:buFont typeface="Wingdings 2" panose="05020102010507070707" pitchFamily="18" charset="2"/>
              <a:buNone/>
            </a:pPr>
            <a:r>
              <a:rPr lang="fa-IR" altLang="fa-IR" sz="2600" dirty="0">
                <a:cs typeface="B Nazanin" panose="00000400000000000000" pitchFamily="2" charset="-78"/>
              </a:rPr>
              <a:t>اختلاف ناشي از معاملات موضوع اين آیین‏نامه که بين طرفين معامله ايجاد مي‏شود در کميسيوني مرکب از حداقل سه نفر که از طرف رييس موسسه تعيين خواهد شد مطرح مي‏گردد و تصميم حداکثر افراد کميسيون لاز‏م‏الاجرا است.</a:t>
            </a:r>
            <a:endParaRPr lang="en-US" altLang="fa-IR" sz="2600" dirty="0">
              <a:cs typeface="B Nazanin" panose="00000400000000000000" pitchFamily="2" charset="-78"/>
            </a:endParaRPr>
          </a:p>
        </p:txBody>
      </p:sp>
      <p:sp>
        <p:nvSpPr>
          <p:cNvPr id="171012" name="AutoShape 4">
            <a:hlinkClick r:id="rId2" action="ppaction://hlinksldjump"/>
          </p:cNvPr>
          <p:cNvSpPr>
            <a:spLocks noChangeArrowheads="1"/>
          </p:cNvSpPr>
          <p:nvPr/>
        </p:nvSpPr>
        <p:spPr bwMode="auto">
          <a:xfrm>
            <a:off x="1403350" y="551656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71013" name="AutoShape 5">
            <a:hlinkClick r:id="rId3" action="ppaction://hlinksldjump"/>
          </p:cNvPr>
          <p:cNvSpPr>
            <a:spLocks noChangeArrowheads="1"/>
          </p:cNvSpPr>
          <p:nvPr/>
        </p:nvSpPr>
        <p:spPr bwMode="auto">
          <a:xfrm>
            <a:off x="1403350" y="6092825"/>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118.xml><?xml version="1.0" encoding="utf-8"?>
<p:sld xmlns:a="http://schemas.openxmlformats.org/drawingml/2006/main" xmlns:r="http://schemas.openxmlformats.org/officeDocument/2006/relationships" xmlns:p="http://schemas.openxmlformats.org/presentationml/2006/main" showMasterSp="0">
  <p:cSld>
    <p:bg>
      <p:bgPr>
        <a:solidFill>
          <a:srgbClr val="B4C7E7"/>
        </a:solidFill>
        <a:effectLst/>
      </p:bgPr>
    </p:bg>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a:xfrm>
            <a:off x="0" y="0"/>
            <a:ext cx="9144000" cy="949325"/>
          </a:xfrm>
          <a:solidFill>
            <a:srgbClr val="8FAAD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96: حقوقي كه بر اثر تخلف از شرايط مندرج ... </a:t>
            </a:r>
          </a:p>
        </p:txBody>
      </p:sp>
      <p:sp>
        <p:nvSpPr>
          <p:cNvPr id="173059" name="Rectangle 3"/>
          <p:cNvSpPr>
            <a:spLocks noGrp="1" noChangeArrowheads="1"/>
          </p:cNvSpPr>
          <p:nvPr>
            <p:ph sz="quarter" idx="1"/>
          </p:nvPr>
        </p:nvSpPr>
        <p:spPr>
          <a:xfrm>
            <a:off x="323850" y="1196975"/>
            <a:ext cx="8569325" cy="4464050"/>
          </a:xfrm>
        </p:spPr>
        <p:txBody>
          <a:bodyPr/>
          <a:lstStyle/>
          <a:p>
            <a:pPr marL="0" indent="0" algn="justLow" rtl="1" eaLnBrk="1" hangingPunct="1">
              <a:lnSpc>
                <a:spcPct val="150000"/>
              </a:lnSpc>
              <a:buFont typeface="Wingdings 2" panose="05020102010507070707" pitchFamily="18" charset="2"/>
              <a:buNone/>
            </a:pPr>
            <a:r>
              <a:rPr lang="fa-IR" altLang="fa-IR" sz="2600" dirty="0">
                <a:cs typeface="B Nazanin" panose="00000400000000000000" pitchFamily="2" charset="-78"/>
              </a:rPr>
              <a:t>حقوقي که بر اثر تخلف از شرايط مندرج در قراردادها براي موسسه ايجاد مي‏شود جز در مورد احکام قطعي محاکم دادگستري که لازم‏الاجرا خواهد بود کلا يا بعضاً قابل بخشودن نيست.</a:t>
            </a:r>
            <a:endParaRPr lang="en-US" altLang="fa-IR" sz="2600" dirty="0">
              <a:cs typeface="B Nazanin" panose="00000400000000000000" pitchFamily="2" charset="-78"/>
            </a:endParaRPr>
          </a:p>
        </p:txBody>
      </p:sp>
      <p:sp>
        <p:nvSpPr>
          <p:cNvPr id="173060" name="AutoShape 4">
            <a:hlinkClick r:id="rId2" action="ppaction://hlinksldjump"/>
          </p:cNvPr>
          <p:cNvSpPr>
            <a:spLocks noChangeArrowheads="1"/>
          </p:cNvSpPr>
          <p:nvPr/>
        </p:nvSpPr>
        <p:spPr bwMode="auto">
          <a:xfrm>
            <a:off x="1403350" y="551656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73061" name="AutoShape 5">
            <a:hlinkClick r:id="rId3" action="ppaction://hlinksldjump"/>
          </p:cNvPr>
          <p:cNvSpPr>
            <a:spLocks noChangeArrowheads="1"/>
          </p:cNvSpPr>
          <p:nvPr/>
        </p:nvSpPr>
        <p:spPr bwMode="auto">
          <a:xfrm>
            <a:off x="1403350" y="6092825"/>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119.xml><?xml version="1.0" encoding="utf-8"?>
<p:sld xmlns:a="http://schemas.openxmlformats.org/drawingml/2006/main" xmlns:r="http://schemas.openxmlformats.org/officeDocument/2006/relationships" xmlns:p="http://schemas.openxmlformats.org/presentationml/2006/main" showMasterSp="0">
  <p:cSld>
    <p:bg>
      <p:bgPr>
        <a:solidFill>
          <a:srgbClr val="B4C7E7"/>
        </a:solidFill>
        <a:effectLst/>
      </p:bgPr>
    </p:bg>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0" y="0"/>
            <a:ext cx="9144000" cy="949325"/>
          </a:xfrm>
          <a:solidFill>
            <a:srgbClr val="8FAAD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97: وجوه بدون مجوز</a:t>
            </a:r>
          </a:p>
        </p:txBody>
      </p:sp>
      <p:sp>
        <p:nvSpPr>
          <p:cNvPr id="171011" name="Rectangle 3"/>
          <p:cNvSpPr>
            <a:spLocks noGrp="1" noChangeArrowheads="1"/>
          </p:cNvSpPr>
          <p:nvPr>
            <p:ph sz="quarter" idx="1"/>
          </p:nvPr>
        </p:nvSpPr>
        <p:spPr>
          <a:xfrm>
            <a:off x="323850" y="1196975"/>
            <a:ext cx="8569325" cy="4464050"/>
          </a:xfrm>
        </p:spPr>
        <p:txBody>
          <a:bodyPr/>
          <a:lstStyle/>
          <a:p>
            <a:pPr marL="0" indent="17463" algn="justLow" rtl="1" eaLnBrk="1" hangingPunct="1">
              <a:lnSpc>
                <a:spcPct val="150000"/>
              </a:lnSpc>
              <a:buFont typeface="Wingdings 2" panose="05020102010507070707" pitchFamily="18" charset="2"/>
              <a:buNone/>
              <a:defRPr/>
            </a:pPr>
            <a:r>
              <a:rPr lang="fa-IR" sz="2600" dirty="0">
                <a:cs typeface="B Nazanin" pitchFamily="2" charset="-78"/>
              </a:rPr>
              <a:t>وجوهي که بدون مجوز و زايد بر ميزان مقرر وصول شود اعم از اين که منشاء اين دريافت اضافه، اشتباه پرداخت‏کننده يا مامور وصول يا عدم انطباق مبلغ وصولي با مورد باشد و يا اينکه تحقق اضافه دريافتي بر اثر رسيدگي دستگاه ذي‏ربط و يا مقامات قضايي حاصل شود توسط واحد مربوطه به نحوي که در اداء حق ذينفع تاخيري صورت نگيرد، قابل برگشت است.</a:t>
            </a:r>
          </a:p>
          <a:p>
            <a:pPr marL="381000" indent="-381000" algn="justLow" rtl="1" eaLnBrk="1" hangingPunct="1">
              <a:lnSpc>
                <a:spcPct val="80000"/>
              </a:lnSpc>
              <a:buFont typeface="Wingdings 2" panose="05020102010507070707" pitchFamily="18" charset="2"/>
              <a:buNone/>
              <a:defRPr/>
            </a:pPr>
            <a:r>
              <a:rPr lang="fa-IR" sz="2600" b="1" dirty="0">
                <a:solidFill>
                  <a:srgbClr val="FF0000"/>
                </a:solidFill>
                <a:cs typeface="B Nazanin" pitchFamily="2" charset="-78"/>
              </a:rPr>
              <a:t>تبصره</a:t>
            </a:r>
            <a:r>
              <a:rPr lang="fa-IR" sz="2600" b="1" dirty="0">
                <a:cs typeface="B Nazanin" pitchFamily="2" charset="-78"/>
              </a:rPr>
              <a:t> </a:t>
            </a:r>
          </a:p>
          <a:p>
            <a:pPr algn="r" rtl="1">
              <a:buFont typeface="Wingdings 2" panose="05020102010507070707" pitchFamily="18" charset="2"/>
              <a:buNone/>
              <a:defRPr/>
            </a:pPr>
            <a:r>
              <a:rPr lang="en-US" sz="2600" dirty="0">
                <a:cs typeface="B Nazanin" pitchFamily="2" charset="-78"/>
              </a:rPr>
              <a:t> </a:t>
            </a:r>
            <a:r>
              <a:rPr lang="fa-IR" sz="2600" dirty="0">
                <a:cs typeface="B Nazanin" pitchFamily="2" charset="-78"/>
              </a:rPr>
              <a:t>به مطالبات اشخاص از موسسه خسارت تاٌخير تعلق نمي‏گيرد.</a:t>
            </a:r>
            <a:endParaRPr lang="en-US" sz="2600" dirty="0">
              <a:cs typeface="B Nazanin" pitchFamily="2" charset="-78"/>
            </a:endParaRPr>
          </a:p>
        </p:txBody>
      </p:sp>
      <p:sp>
        <p:nvSpPr>
          <p:cNvPr id="174084" name="AutoShape 4">
            <a:hlinkClick r:id="rId2" action="ppaction://hlinksldjump"/>
          </p:cNvPr>
          <p:cNvSpPr>
            <a:spLocks noChangeArrowheads="1"/>
          </p:cNvSpPr>
          <p:nvPr/>
        </p:nvSpPr>
        <p:spPr bwMode="auto">
          <a:xfrm>
            <a:off x="1403350" y="551656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74085" name="AutoShape 5">
            <a:hlinkClick r:id="rId3" action="ppaction://hlinksldjump"/>
          </p:cNvPr>
          <p:cNvSpPr>
            <a:spLocks noChangeArrowheads="1"/>
          </p:cNvSpPr>
          <p:nvPr/>
        </p:nvSpPr>
        <p:spPr bwMode="auto">
          <a:xfrm>
            <a:off x="1403350" y="6092825"/>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120.xml><?xml version="1.0" encoding="utf-8"?>
<p:sld xmlns:a="http://schemas.openxmlformats.org/drawingml/2006/main" xmlns:r="http://schemas.openxmlformats.org/officeDocument/2006/relationships" xmlns:p="http://schemas.openxmlformats.org/presentationml/2006/main" showMasterSp="0">
  <p:cSld>
    <p:bg>
      <p:bgPr>
        <a:solidFill>
          <a:srgbClr val="B4C7E7"/>
        </a:solidFill>
        <a:effectLst/>
      </p:bgPr>
    </p:bg>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0" y="254"/>
            <a:ext cx="9144000" cy="949325"/>
          </a:xfrm>
          <a:solidFill>
            <a:srgbClr val="8FAAD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98: مطالبات موسسه از اشخاص</a:t>
            </a:r>
            <a:endParaRPr lang="en-US" altLang="fa-IR" dirty="0">
              <a:solidFill>
                <a:srgbClr val="7030A0"/>
              </a:solidFill>
            </a:endParaRPr>
          </a:p>
        </p:txBody>
      </p:sp>
      <p:sp>
        <p:nvSpPr>
          <p:cNvPr id="175107" name="Rectangle 3"/>
          <p:cNvSpPr>
            <a:spLocks noGrp="1" noChangeArrowheads="1"/>
          </p:cNvSpPr>
          <p:nvPr>
            <p:ph sz="quarter" idx="1"/>
          </p:nvPr>
        </p:nvSpPr>
        <p:spPr>
          <a:xfrm>
            <a:off x="323850" y="1196975"/>
            <a:ext cx="8569325" cy="4464050"/>
          </a:xfrm>
        </p:spPr>
        <p:txBody>
          <a:bodyPr/>
          <a:lstStyle/>
          <a:p>
            <a:pPr marL="0" indent="7938" algn="just" rtl="1">
              <a:lnSpc>
                <a:spcPct val="150000"/>
              </a:lnSpc>
              <a:buFont typeface="Wingdings 2" panose="05020102010507070707" pitchFamily="18" charset="2"/>
              <a:buNone/>
            </a:pPr>
            <a:r>
              <a:rPr lang="fa-IR" altLang="fa-IR" sz="2600" dirty="0">
                <a:cs typeface="B Nazanin" panose="00000400000000000000" pitchFamily="2" charset="-78"/>
              </a:rPr>
              <a:t>مطالبات موسسه از اشخاصي که به موجب احکام و اسناد لازم‏الاجرا به مرحله قطعيت رسيده است بر طبق مقررات اجرايي قانون اجراي احکام و آیین‏نامه اجراي اسناد رسمي قابل وصول خواهد بود. </a:t>
            </a:r>
            <a:endParaRPr lang="en-US" altLang="fa-IR" sz="2600" dirty="0">
              <a:cs typeface="B Nazanin" panose="00000400000000000000" pitchFamily="2" charset="-78"/>
            </a:endParaRPr>
          </a:p>
        </p:txBody>
      </p:sp>
      <p:sp>
        <p:nvSpPr>
          <p:cNvPr id="175108" name="AutoShape 4">
            <a:hlinkClick r:id="rId2" action="ppaction://hlinksldjump"/>
          </p:cNvPr>
          <p:cNvSpPr>
            <a:spLocks noChangeArrowheads="1"/>
          </p:cNvSpPr>
          <p:nvPr/>
        </p:nvSpPr>
        <p:spPr bwMode="auto">
          <a:xfrm>
            <a:off x="1403350" y="551656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75109" name="AutoShape 5">
            <a:hlinkClick r:id="rId3" action="ppaction://hlinksldjump"/>
          </p:cNvPr>
          <p:cNvSpPr>
            <a:spLocks noChangeArrowheads="1"/>
          </p:cNvSpPr>
          <p:nvPr/>
        </p:nvSpPr>
        <p:spPr bwMode="auto">
          <a:xfrm>
            <a:off x="1403350" y="6092825"/>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121.xml><?xml version="1.0" encoding="utf-8"?>
<p:sld xmlns:a="http://schemas.openxmlformats.org/drawingml/2006/main" xmlns:r="http://schemas.openxmlformats.org/officeDocument/2006/relationships" xmlns:p="http://schemas.openxmlformats.org/presentationml/2006/main" showMasterSp="0">
  <p:cSld>
    <p:bg>
      <p:bgPr>
        <a:solidFill>
          <a:srgbClr val="B4C7E7"/>
        </a:solidFill>
        <a:effectLst/>
      </p:bgPr>
    </p:bg>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0" y="0"/>
            <a:ext cx="9144000" cy="949325"/>
          </a:xfrm>
          <a:solidFill>
            <a:srgbClr val="8FAAD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sz="3400" dirty="0">
                <a:solidFill>
                  <a:srgbClr val="7030A0"/>
                </a:solidFill>
              </a:rPr>
              <a:t>ماده 100: اجازه نداشتن اعضاي هيئت امنا و... در معاملات</a:t>
            </a:r>
          </a:p>
        </p:txBody>
      </p:sp>
      <p:sp>
        <p:nvSpPr>
          <p:cNvPr id="177155" name="Rectangle 3"/>
          <p:cNvSpPr>
            <a:spLocks noGrp="1" noChangeArrowheads="1"/>
          </p:cNvSpPr>
          <p:nvPr>
            <p:ph sz="quarter" idx="1"/>
          </p:nvPr>
        </p:nvSpPr>
        <p:spPr>
          <a:xfrm>
            <a:off x="323850" y="1196975"/>
            <a:ext cx="8569325" cy="4464050"/>
          </a:xfrm>
        </p:spPr>
        <p:txBody>
          <a:bodyPr/>
          <a:lstStyle/>
          <a:p>
            <a:pPr marL="0" indent="17463" algn="justLow" rtl="1" eaLnBrk="1" hangingPunct="1">
              <a:lnSpc>
                <a:spcPct val="150000"/>
              </a:lnSpc>
              <a:buFont typeface="Wingdings 2" panose="05020102010507070707" pitchFamily="18" charset="2"/>
              <a:buNone/>
            </a:pPr>
            <a:r>
              <a:rPr lang="fa-IR" altLang="fa-IR" sz="2600" dirty="0">
                <a:cs typeface="B Nazanin" panose="00000400000000000000" pitchFamily="2" charset="-78"/>
              </a:rPr>
              <a:t>ضمن رعايت قانون منع مداخله كاركنان اعضا هيأت امناء، هيأت رييسه موسسه و وابستگان درجه اول ايشان (همسران، فرزندان، والدين، خواهر، برادر) اجازه معامله با موسسه را نداشته و در صورت وجود اين گونه معاملات، لازم است صورت مقداري و ريالي آن را با ذکر دلائل به هيأت امنا ءگزارش گردد. </a:t>
            </a:r>
            <a:endParaRPr lang="en-US" altLang="fa-IR" sz="2600" dirty="0">
              <a:cs typeface="B Nazanin" panose="00000400000000000000" pitchFamily="2" charset="-78"/>
            </a:endParaRPr>
          </a:p>
        </p:txBody>
      </p:sp>
      <p:sp>
        <p:nvSpPr>
          <p:cNvPr id="177156" name="AutoShape 4">
            <a:hlinkClick r:id="rId2" action="ppaction://hlinksldjump"/>
          </p:cNvPr>
          <p:cNvSpPr>
            <a:spLocks noChangeArrowheads="1"/>
          </p:cNvSpPr>
          <p:nvPr/>
        </p:nvSpPr>
        <p:spPr bwMode="auto">
          <a:xfrm>
            <a:off x="1403350" y="551656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77157" name="AutoShape 5">
            <a:hlinkClick r:id="rId3" action="ppaction://hlinksldjump"/>
          </p:cNvPr>
          <p:cNvSpPr>
            <a:spLocks noChangeArrowheads="1"/>
          </p:cNvSpPr>
          <p:nvPr/>
        </p:nvSpPr>
        <p:spPr bwMode="auto">
          <a:xfrm>
            <a:off x="1403350" y="6092825"/>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122.xml><?xml version="1.0" encoding="utf-8"?>
<p:sld xmlns:a="http://schemas.openxmlformats.org/drawingml/2006/main" xmlns:r="http://schemas.openxmlformats.org/officeDocument/2006/relationships" xmlns:p="http://schemas.openxmlformats.org/presentationml/2006/main" showMasterSp="0">
  <p:cSld>
    <p:bg>
      <p:bgPr>
        <a:solidFill>
          <a:srgbClr val="B4C7E7"/>
        </a:solidFill>
        <a:effectLst/>
      </p:bgPr>
    </p:bg>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0" y="254"/>
            <a:ext cx="9144000" cy="949325"/>
          </a:xfrm>
          <a:solidFill>
            <a:srgbClr val="8FAAD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 ماده 103: نقصان و تفريط حاصل در ابواب جمعي ... </a:t>
            </a:r>
          </a:p>
        </p:txBody>
      </p:sp>
      <p:sp>
        <p:nvSpPr>
          <p:cNvPr id="180227" name="Rectangle 3"/>
          <p:cNvSpPr>
            <a:spLocks noGrp="1" noChangeArrowheads="1"/>
          </p:cNvSpPr>
          <p:nvPr>
            <p:ph sz="quarter" idx="1"/>
          </p:nvPr>
        </p:nvSpPr>
        <p:spPr>
          <a:xfrm>
            <a:off x="287337" y="955261"/>
            <a:ext cx="8569325" cy="4464050"/>
          </a:xfrm>
        </p:spPr>
        <p:txBody>
          <a:bodyPr/>
          <a:lstStyle/>
          <a:p>
            <a:pPr marL="0" indent="7938" algn="just" rtl="1">
              <a:lnSpc>
                <a:spcPct val="150000"/>
              </a:lnSpc>
              <a:buFont typeface="Wingdings 2" panose="05020102010507070707" pitchFamily="18" charset="2"/>
              <a:buNone/>
            </a:pPr>
            <a:r>
              <a:rPr lang="en-US" altLang="fa-IR" sz="2600" dirty="0">
                <a:cs typeface="B Nazanin" panose="00000400000000000000" pitchFamily="2" charset="-78"/>
              </a:rPr>
              <a:t> </a:t>
            </a:r>
            <a:r>
              <a:rPr lang="fa-IR" altLang="fa-IR" sz="2600" dirty="0">
                <a:cs typeface="B Nazanin" panose="00000400000000000000" pitchFamily="2" charset="-78"/>
              </a:rPr>
              <a:t>نقصان و تفريط حاصل در ابواب جمعي امور مالي اعم از نقدي و يا جنسي و اوراقي كه در حكم وجه نقد است با اعلام واحد مربوط و با نظر كميته مالي منتخب هيأت امناء از محل اعتباري كه در بودجه موسسه تحت عنوان (اعتبار جبران نقصان و تفريط امور مالي) منظور مي‏شود، تأمين مي‏گردد. اين اقدام مانع از تعقيب قانوني مسئولان امر نخواهد بود.</a:t>
            </a:r>
            <a:endParaRPr lang="en-US" altLang="fa-IR" sz="2600" dirty="0">
              <a:cs typeface="B Nazanin" panose="00000400000000000000" pitchFamily="2" charset="-78"/>
            </a:endParaRPr>
          </a:p>
          <a:p>
            <a:pPr marL="0" indent="0" algn="just" rtl="1">
              <a:lnSpc>
                <a:spcPct val="150000"/>
              </a:lnSpc>
              <a:buFont typeface="Wingdings 2" panose="05020102010507070707" pitchFamily="18" charset="2"/>
              <a:buNone/>
            </a:pPr>
            <a:r>
              <a:rPr lang="fa-IR" altLang="fa-IR" b="1" dirty="0">
                <a:solidFill>
                  <a:srgbClr val="FF0000"/>
                </a:solidFill>
                <a:cs typeface="B Nazanin" panose="00000400000000000000" pitchFamily="2" charset="-78"/>
              </a:rPr>
              <a:t>تبصره</a:t>
            </a:r>
          </a:p>
          <a:p>
            <a:pPr marL="0" indent="0" algn="just" rtl="1">
              <a:lnSpc>
                <a:spcPct val="150000"/>
              </a:lnSpc>
              <a:buFont typeface="Wingdings 2" panose="05020102010507070707" pitchFamily="18" charset="2"/>
              <a:buNone/>
            </a:pPr>
            <a:r>
              <a:rPr lang="fa-IR" altLang="fa-IR" sz="2600" dirty="0">
                <a:cs typeface="B Nazanin" panose="00000400000000000000" pitchFamily="2" charset="-78"/>
              </a:rPr>
              <a:t>وجوهي كه بر اثر تعقيب مسئولان امر از اين بابت وصول مي‏شود به حساب درآمد اختصاصي مؤسسه منظور مي</a:t>
            </a:r>
            <a:r>
              <a:rPr lang="en-US" altLang="fa-IR" sz="2600" dirty="0">
                <a:cs typeface="B Nazanin" panose="00000400000000000000" pitchFamily="2" charset="-78"/>
              </a:rPr>
              <a:t>‌</a:t>
            </a:r>
            <a:r>
              <a:rPr lang="fa-IR" altLang="fa-IR" sz="2600" dirty="0">
                <a:cs typeface="B Nazanin" panose="00000400000000000000" pitchFamily="2" charset="-78"/>
              </a:rPr>
              <a:t>گردد.</a:t>
            </a:r>
            <a:endParaRPr lang="en-US" altLang="fa-IR" sz="2600" dirty="0">
              <a:cs typeface="B Nazanin" panose="00000400000000000000" pitchFamily="2" charset="-78"/>
            </a:endParaRPr>
          </a:p>
        </p:txBody>
      </p:sp>
      <p:sp>
        <p:nvSpPr>
          <p:cNvPr id="180228" name="AutoShape 4">
            <a:hlinkClick r:id="rId2" action="ppaction://hlinksldjump"/>
          </p:cNvPr>
          <p:cNvSpPr>
            <a:spLocks noChangeArrowheads="1"/>
          </p:cNvSpPr>
          <p:nvPr/>
        </p:nvSpPr>
        <p:spPr bwMode="auto">
          <a:xfrm>
            <a:off x="1403350" y="551656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80229" name="AutoShape 5">
            <a:hlinkClick r:id="rId3" action="ppaction://hlinksldjump"/>
          </p:cNvPr>
          <p:cNvSpPr>
            <a:spLocks noChangeArrowheads="1"/>
          </p:cNvSpPr>
          <p:nvPr/>
        </p:nvSpPr>
        <p:spPr bwMode="auto">
          <a:xfrm>
            <a:off x="1403350" y="6092825"/>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123.xml><?xml version="1.0" encoding="utf-8"?>
<p:sld xmlns:a="http://schemas.openxmlformats.org/drawingml/2006/main" xmlns:r="http://schemas.openxmlformats.org/officeDocument/2006/relationships" xmlns:p="http://schemas.openxmlformats.org/presentationml/2006/main" showMasterSp="0">
  <p:cSld>
    <p:bg>
      <p:bgPr>
        <a:solidFill>
          <a:srgbClr val="B4C7E7"/>
        </a:solidFill>
        <a:effectLst/>
      </p:bgPr>
    </p:bg>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0" y="0"/>
            <a:ext cx="9144000" cy="949325"/>
          </a:xfrm>
          <a:solidFill>
            <a:srgbClr val="8FAAD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104: موارد خاص ناشي از كسر مدارك، سرقت و...</a:t>
            </a:r>
          </a:p>
        </p:txBody>
      </p:sp>
      <p:sp>
        <p:nvSpPr>
          <p:cNvPr id="181251" name="Rectangle 3"/>
          <p:cNvSpPr>
            <a:spLocks noGrp="1" noChangeArrowheads="1"/>
          </p:cNvSpPr>
          <p:nvPr>
            <p:ph sz="quarter" idx="1"/>
          </p:nvPr>
        </p:nvSpPr>
        <p:spPr>
          <a:xfrm>
            <a:off x="323850" y="1196975"/>
            <a:ext cx="8569325" cy="4464050"/>
          </a:xfrm>
        </p:spPr>
        <p:txBody>
          <a:bodyPr/>
          <a:lstStyle/>
          <a:p>
            <a:pPr marL="0" lvl="1" indent="7938" algn="just" rtl="1">
              <a:lnSpc>
                <a:spcPct val="150000"/>
              </a:lnSpc>
              <a:buClr>
                <a:schemeClr val="accent1"/>
              </a:buClr>
              <a:buSzPct val="85000"/>
              <a:buFont typeface="Wingdings" panose="05000000000000000000" pitchFamily="2" charset="2"/>
              <a:buNone/>
            </a:pPr>
            <a:r>
              <a:rPr lang="fa-IR" altLang="fa-IR" sz="2600" dirty="0">
                <a:solidFill>
                  <a:schemeClr val="tx1"/>
                </a:solidFill>
                <a:cs typeface="B Nazanin" panose="00000400000000000000" pitchFamily="2" charset="-78"/>
              </a:rPr>
              <a:t>موسسه مي‏تواند در موارد خاص ناشي از کسر مدارک، سرقت، آتش‏سوزي و ساير حوادث که دسترسي به اصل اسناد و مدارک اثبات‏کننده خرج در حساب‏ها ميسر نباشد به تشخيص کميته‏اي مركب از يك نفركارشناس مالي با انتخاب مدير امور مالي، نماينده رييس موسسه، يك نفر كارشناس امور حقوقي با انتخاب معاون پشتيباني و با ابلاغ رييس موسسه موضوع را براساس قرائن و شواهد موجود بررسي و با تنظيم صورت مجلس با اكثريت آراء پس از تصويب هيأت رييسه به هزينه قطعي منظور و در صورت‌هاي مالي اعمال و تسويه گردد.</a:t>
            </a:r>
            <a:endParaRPr lang="en-US" altLang="fa-IR" sz="2600" dirty="0">
              <a:solidFill>
                <a:schemeClr val="tx1"/>
              </a:solidFill>
              <a:cs typeface="B Nazanin" panose="00000400000000000000" pitchFamily="2" charset="-78"/>
            </a:endParaRPr>
          </a:p>
        </p:txBody>
      </p:sp>
      <p:sp>
        <p:nvSpPr>
          <p:cNvPr id="181252" name="AutoShape 4">
            <a:hlinkClick r:id="rId2" action="ppaction://hlinksldjump"/>
          </p:cNvPr>
          <p:cNvSpPr>
            <a:spLocks noChangeArrowheads="1"/>
          </p:cNvSpPr>
          <p:nvPr/>
        </p:nvSpPr>
        <p:spPr bwMode="auto">
          <a:xfrm>
            <a:off x="1403350" y="551656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فهرست اصلي</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181253" name="AutoShape 5">
            <a:hlinkClick r:id="rId3" action="ppaction://hlinksldjump"/>
          </p:cNvPr>
          <p:cNvSpPr>
            <a:spLocks noChangeArrowheads="1"/>
          </p:cNvSpPr>
          <p:nvPr/>
        </p:nvSpPr>
        <p:spPr bwMode="auto">
          <a:xfrm>
            <a:off x="1403350" y="6092825"/>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124.xml><?xml version="1.0" encoding="utf-8"?>
<p:sld xmlns:a="http://schemas.openxmlformats.org/drawingml/2006/main" xmlns:r="http://schemas.openxmlformats.org/officeDocument/2006/relationships" xmlns:p="http://schemas.openxmlformats.org/presentationml/2006/main" showMasterSp="0">
  <p:cSld>
    <p:bg>
      <p:bgPr>
        <a:solidFill>
          <a:srgbClr val="B4C7E7"/>
        </a:solidFill>
        <a:effectLst/>
      </p:bgPr>
    </p:bg>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a:xfrm>
            <a:off x="0" y="254"/>
            <a:ext cx="9144000" cy="949325"/>
          </a:xfrm>
          <a:solidFill>
            <a:srgbClr val="8FAAD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106: جمع بندی</a:t>
            </a:r>
          </a:p>
        </p:txBody>
      </p:sp>
      <p:sp>
        <p:nvSpPr>
          <p:cNvPr id="183299" name="Rectangle 3"/>
          <p:cNvSpPr>
            <a:spLocks noGrp="1" noChangeArrowheads="1"/>
          </p:cNvSpPr>
          <p:nvPr>
            <p:ph sz="quarter" idx="1"/>
          </p:nvPr>
        </p:nvSpPr>
        <p:spPr>
          <a:xfrm>
            <a:off x="323850" y="1196975"/>
            <a:ext cx="8569325" cy="4464050"/>
          </a:xfrm>
        </p:spPr>
        <p:txBody>
          <a:bodyPr/>
          <a:lstStyle/>
          <a:p>
            <a:pPr marL="0" indent="0" algn="just" rtl="1">
              <a:lnSpc>
                <a:spcPct val="150000"/>
              </a:lnSpc>
              <a:buFont typeface="Wingdings 2" panose="05020102010507070707" pitchFamily="18" charset="2"/>
              <a:buNone/>
            </a:pPr>
            <a:r>
              <a:rPr lang="fa-IR" altLang="fa-IR" sz="2600" dirty="0">
                <a:cs typeface="B Nazanin" panose="00000400000000000000" pitchFamily="2" charset="-78"/>
              </a:rPr>
              <a:t>در مواردي که در تفسير اين آیین‏نامه اختلاف نظر وجود داشته باشد مرجع تعيين‏کننده رييس هيأت امنا خواهد بود. اين آیین‏نامه در 106 ماده و 64 تبصره در اجراي بند ط ماده 7 قانون تشكيل هيأت امناء دانشگاه‏ها و موسسات آموزش عالي و پژوهشي و ماده 20 قانون برنامه 5 ساله پنجم که به تصويب هيأت امناي آن دانشگاه رسيده است، جهت اجرا ابلاغ مي‏گردد.</a:t>
            </a:r>
            <a:endParaRPr lang="en-US" altLang="fa-IR" sz="2600" dirty="0">
              <a:cs typeface="B Nazanin" panose="00000400000000000000" pitchFamily="2" charset="-78"/>
            </a:endParaRPr>
          </a:p>
        </p:txBody>
      </p:sp>
      <p:sp>
        <p:nvSpPr>
          <p:cNvPr id="183300" name="AutoShape 4">
            <a:hlinkClick r:id="rId2" action="ppaction://hlinksldjump"/>
          </p:cNvPr>
          <p:cNvSpPr>
            <a:spLocks noChangeArrowheads="1"/>
          </p:cNvSpPr>
          <p:nvPr/>
        </p:nvSpPr>
        <p:spPr bwMode="auto">
          <a:xfrm>
            <a:off x="1403350" y="551656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83301" name="AutoShape 5">
            <a:hlinkClick r:id="rId3" action="ppaction://hlinksldjump"/>
          </p:cNvPr>
          <p:cNvSpPr>
            <a:spLocks noChangeArrowheads="1"/>
          </p:cNvSpPr>
          <p:nvPr/>
        </p:nvSpPr>
        <p:spPr bwMode="auto">
          <a:xfrm>
            <a:off x="1403350" y="6092825"/>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گرامیداشت حکیم ابوعلی سینا و روز پزشک - ppt download">
            <a:extLst>
              <a:ext uri="{FF2B5EF4-FFF2-40B4-BE49-F238E27FC236}">
                <a16:creationId xmlns:a16="http://schemas.microsoft.com/office/drawing/2014/main" id="{17F2959D-AE34-4E1E-A015-E68D8C2647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026"/>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zoom/>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docProps/app.xml><?xml version="1.0" encoding="utf-8"?>
<Properties xmlns="http://schemas.openxmlformats.org/officeDocument/2006/extended-properties" xmlns:vt="http://schemas.openxmlformats.org/officeDocument/2006/docPropsVTypes">
  <Template>TM02892315[[fn=Wisp]]</Template>
  <TotalTime>4120</TotalTime>
  <Words>9757</Words>
  <Application>Microsoft Office PowerPoint</Application>
  <PresentationFormat>On-screen Show (4:3)</PresentationFormat>
  <Paragraphs>751</Paragraphs>
  <Slides>125</Slides>
  <Notes>3</Notes>
  <HiddenSlides>1</HiddenSlides>
  <MMClips>0</MMClips>
  <ScaleCrop>false</ScaleCrop>
  <HeadingPairs>
    <vt:vector size="6" baseType="variant">
      <vt:variant>
        <vt:lpstr>Fonts Used</vt:lpstr>
      </vt:variant>
      <vt:variant>
        <vt:i4>17</vt:i4>
      </vt:variant>
      <vt:variant>
        <vt:lpstr>Theme</vt:lpstr>
      </vt:variant>
      <vt:variant>
        <vt:i4>3</vt:i4>
      </vt:variant>
      <vt:variant>
        <vt:lpstr>Slide Titles</vt:lpstr>
      </vt:variant>
      <vt:variant>
        <vt:i4>125</vt:i4>
      </vt:variant>
    </vt:vector>
  </HeadingPairs>
  <TitlesOfParts>
    <vt:vector size="145" baseType="lpstr">
      <vt:lpstr>2  Nazanin</vt:lpstr>
      <vt:lpstr>2  Titr</vt:lpstr>
      <vt:lpstr>Arial</vt:lpstr>
      <vt:lpstr>B Badr</vt:lpstr>
      <vt:lpstr>B Mitra</vt:lpstr>
      <vt:lpstr>B Nazanin</vt:lpstr>
      <vt:lpstr>B Titr</vt:lpstr>
      <vt:lpstr>Calibri</vt:lpstr>
      <vt:lpstr>Calibri Light</vt:lpstr>
      <vt:lpstr>Courier New</vt:lpstr>
      <vt:lpstr>Georgia</vt:lpstr>
      <vt:lpstr>iran-sans-web</vt:lpstr>
      <vt:lpstr>mitra</vt:lpstr>
      <vt:lpstr>Times New Roman</vt:lpstr>
      <vt:lpstr>Verdana</vt:lpstr>
      <vt:lpstr>Wingdings</vt:lpstr>
      <vt:lpstr>Wingdings 2</vt:lpstr>
      <vt:lpstr>Civic</vt:lpstr>
      <vt:lpstr>1_Office Theme</vt:lpstr>
      <vt:lpstr>1_Civic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وظایف مدیریت بازرسی،ارزیابی عملکرد ورسیدگی به شکایات </vt:lpstr>
      <vt:lpstr>PowerPoint Presentation</vt:lpstr>
      <vt:lpstr>PowerPoint Presentation</vt:lpstr>
      <vt:lpstr>PowerPoint Presentation</vt:lpstr>
      <vt:lpstr>قانون برنامه چهارم توسعه</vt:lpstr>
      <vt:lpstr>قانون برنامه پنجم توسعه</vt:lpstr>
      <vt:lpstr>PowerPoint Presentation</vt:lpstr>
      <vt:lpstr>PowerPoint Presentation</vt:lpstr>
      <vt:lpstr>PowerPoint Presentation</vt:lpstr>
      <vt:lpstr>فهرست قانون محاسبات عمومی</vt:lpstr>
      <vt:lpstr>فهرست آیین نامه مالی و معاملاتی</vt:lpstr>
      <vt:lpstr>فصل اول</vt:lpstr>
      <vt:lpstr>فصل اول: کلیات</vt:lpstr>
      <vt:lpstr>فصل اول</vt:lpstr>
      <vt:lpstr>ماده 1: امور مالي و معاملاتي</vt:lpstr>
      <vt:lpstr>طبقه بندی سازمانی در ایران</vt:lpstr>
      <vt:lpstr>1- وزارتخانه‌ها</vt:lpstr>
      <vt:lpstr>2- موسسه دولتی</vt:lpstr>
      <vt:lpstr>3- شرکت دولتی</vt:lpstr>
      <vt:lpstr>4- موسسات و نهادهای عمومی غیر دولتی </vt:lpstr>
      <vt:lpstr>5- موسسات انتفاعی و بازرگانی وابسته به دولت</vt:lpstr>
      <vt:lpstr>ماده 2: موسسه </vt:lpstr>
      <vt:lpstr>ماده 2: موسسه </vt:lpstr>
      <vt:lpstr>ماده 5: اسناد تعهد آور مالي</vt:lpstr>
      <vt:lpstr>ماده 9: مدیر مالی (خزانه دار)</vt:lpstr>
      <vt:lpstr>ماده 9: مدیر مالی (خزانه دار)</vt:lpstr>
      <vt:lpstr>ماده 9: مدیر مالی (خزانه دار)</vt:lpstr>
      <vt:lpstr>ماده 11: رئيس امور مالي واحد</vt:lpstr>
      <vt:lpstr>ماده 12: حسابرس</vt:lpstr>
      <vt:lpstr>ماده 12: حسابرس</vt:lpstr>
      <vt:lpstr>ماده 12: حسابرس</vt:lpstr>
      <vt:lpstr>فصل دوم</vt:lpstr>
      <vt:lpstr>فصل دوم: بودجه و منابع مالي درآمد</vt:lpstr>
      <vt:lpstr>فصل دوم</vt:lpstr>
      <vt:lpstr>ماده 14: بودجه تفصيلي</vt:lpstr>
      <vt:lpstr>PowerPoint Presentation</vt:lpstr>
      <vt:lpstr>قانون احکام دائمی برنامه‌های توسعه کشور</vt:lpstr>
      <vt:lpstr>فرایند تهیه و تدوین بودجه تفصیلی مصوب سال جاری</vt:lpstr>
      <vt:lpstr>ماده 14: بودجه تفصيلي</vt:lpstr>
      <vt:lpstr>ماده 15: برنامه اجرايي سالانه</vt:lpstr>
      <vt:lpstr>شاخص‌های بخش درمان و آموزش- قانون بودجه 1400</vt:lpstr>
      <vt:lpstr>PowerPoint Presentation</vt:lpstr>
      <vt:lpstr>ماده 19: منابع مالي موسسه</vt:lpstr>
      <vt:lpstr>چند نمونه از مصوبات هیات امنا</vt:lpstr>
      <vt:lpstr>ماده 20: افزايش درآمد و تامين مالي</vt:lpstr>
      <vt:lpstr>ماده 22: تنظيم و تخصيص اعتبار</vt:lpstr>
      <vt:lpstr>ماده 24: تخصيص منابع به واحدهاي اجرايي تابعه</vt:lpstr>
      <vt:lpstr>فصل سوم</vt:lpstr>
      <vt:lpstr>فصل سوم: پرداخت‏ها و هزينه‏ها</vt:lpstr>
      <vt:lpstr>فصل سوم</vt:lpstr>
      <vt:lpstr>ماده  29 : اعتبار</vt:lpstr>
      <vt:lpstr>ماده 30 : دستور پرداخت‌ها</vt:lpstr>
      <vt:lpstr>ماده 31 : پرداخت‌هاي موسسه</vt:lpstr>
      <vt:lpstr>ماده 31 : پرداخت‌هاي موسسه</vt:lpstr>
      <vt:lpstr>ماده 32 : تنخواه گردان حسابداري</vt:lpstr>
      <vt:lpstr>ماده 33 : تنخواه گردان پرداخت</vt:lpstr>
      <vt:lpstr>ماده 34 : پيش پرداخت</vt:lpstr>
      <vt:lpstr>ماده 35 : علي الحساب</vt:lpstr>
      <vt:lpstr>ماده 36 : هزينه</vt:lpstr>
      <vt:lpstr>ماده 37: خريد اموال</vt:lpstr>
      <vt:lpstr>ماده 38: حواله</vt:lpstr>
      <vt:lpstr>ماده 39: تشخيص</vt:lpstr>
      <vt:lpstr>ماده 40: تامين اعتبار</vt:lpstr>
      <vt:lpstr>ماده 41: تعهد</vt:lpstr>
      <vt:lpstr>ماده 42: تسجيل</vt:lpstr>
      <vt:lpstr>ماده 43: درخواست وجه</vt:lpstr>
      <vt:lpstr>ماده 44: مسئوليت تشخيص و ...</vt:lpstr>
      <vt:lpstr>PowerPoint Presentation</vt:lpstr>
      <vt:lpstr>درخواست وجه</vt:lpstr>
      <vt:lpstr>تشخیص</vt:lpstr>
      <vt:lpstr>تشخیص</vt:lpstr>
      <vt:lpstr>تامين اعتبار</vt:lpstr>
      <vt:lpstr>تعهد</vt:lpstr>
      <vt:lpstr>تسجیل</vt:lpstr>
      <vt:lpstr>تسجیل (گواهي انجام كار)</vt:lpstr>
      <vt:lpstr>حواله</vt:lpstr>
      <vt:lpstr>ماده 45: مدارك مثبته</vt:lpstr>
      <vt:lpstr>ماده 45: مدارك مثبته</vt:lpstr>
      <vt:lpstr>ماده 45: مدارك مثبته</vt:lpstr>
      <vt:lpstr>ماده 45: مدارك مثبته</vt:lpstr>
      <vt:lpstr>ماده 45: مدارك مثبته</vt:lpstr>
      <vt:lpstr>ماده 45: مدارك مثبته</vt:lpstr>
      <vt:lpstr>ماده 45: مدارك مثبته</vt:lpstr>
      <vt:lpstr>ماده 47: پرداخت كمك يا ...</vt:lpstr>
      <vt:lpstr>ماده 48: رفع احتياجات سال بعد</vt:lpstr>
      <vt:lpstr>ماده 50: خريدهايي كه از سال مالي تجاوز مي‌كنند</vt:lpstr>
      <vt:lpstr>ماده 53: كارپرداز</vt:lpstr>
      <vt:lpstr>فصل چهارم</vt:lpstr>
      <vt:lpstr>فصل چهارم: معاملات</vt:lpstr>
      <vt:lpstr>فصل چهارم</vt:lpstr>
      <vt:lpstr>ماده 75: نحوه رسیدگی به شکایات</vt:lpstr>
      <vt:lpstr>فصل پنجم</vt:lpstr>
      <vt:lpstr>فصل پنجم: تنظیم حساب و نظارت</vt:lpstr>
      <vt:lpstr>فصل پنجم</vt:lpstr>
      <vt:lpstr>ماده 86: اعمال نظارت مالي بر مخارج ...</vt:lpstr>
      <vt:lpstr>ماده 88: تعهد زايد بر اعتبار</vt:lpstr>
      <vt:lpstr>ماده 89: تامين اعتبار ضروري است و ... </vt:lpstr>
      <vt:lpstr>ماده 90: تشخيص دستوري خلاف مقررات توسط مدير</vt:lpstr>
      <vt:lpstr>ماده 90: تشخيص دستوري خلاف مقررات توسط مدير</vt:lpstr>
      <vt:lpstr>فصل ششم</vt:lpstr>
      <vt:lpstr>فصل ششم: اموال، ماشین آلات و تجهیزات</vt:lpstr>
      <vt:lpstr>فصل ششم</vt:lpstr>
      <vt:lpstr>ماده 91: اهداي اموال منقول و غير منقول و ...</vt:lpstr>
      <vt:lpstr>ماده 91: اهداي اموال منقول و غير منقول و ...</vt:lpstr>
      <vt:lpstr>ماده 93: مسئوليت حفظ اموال منقول و غير منقول</vt:lpstr>
      <vt:lpstr>فصل هفت</vt:lpstr>
      <vt:lpstr>فصل هفتم: سایر موارد</vt:lpstr>
      <vt:lpstr>فصل هفت</vt:lpstr>
      <vt:lpstr>ماده  94: اختلاف ناشي از معاملات بين طرفين ...</vt:lpstr>
      <vt:lpstr>ماده 96: حقوقي كه بر اثر تخلف از شرايط مندرج ... </vt:lpstr>
      <vt:lpstr>ماده 97: وجوه بدون مجوز</vt:lpstr>
      <vt:lpstr>ماده 98: مطالبات موسسه از اشخاص</vt:lpstr>
      <vt:lpstr>ماده 100: اجازه نداشتن اعضاي هيئت امنا و... در معاملات</vt:lpstr>
      <vt:lpstr> ماده 103: نقصان و تفريط حاصل در ابواب جمعي ... </vt:lpstr>
      <vt:lpstr>ماده 104: موارد خاص ناشي از كسر مدارك، سرقت و...</vt:lpstr>
      <vt:lpstr>ماده 106: جمع بندی</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reza</dc:creator>
  <cp:lastModifiedBy>USER</cp:lastModifiedBy>
  <cp:revision>771</cp:revision>
  <dcterms:created xsi:type="dcterms:W3CDTF">2007-07-20T12:47:41Z</dcterms:created>
  <dcterms:modified xsi:type="dcterms:W3CDTF">2023-06-22T06:24:14Z</dcterms:modified>
</cp:coreProperties>
</file>