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93" r:id="rId1"/>
    <p:sldMasterId id="2147484093" r:id="rId2"/>
  </p:sldMasterIdLst>
  <p:notesMasterIdLst>
    <p:notesMasterId r:id="rId105"/>
  </p:notesMasterIdLst>
  <p:sldIdLst>
    <p:sldId id="599" r:id="rId3"/>
    <p:sldId id="591" r:id="rId4"/>
    <p:sldId id="556" r:id="rId5"/>
    <p:sldId id="557" r:id="rId6"/>
    <p:sldId id="558" r:id="rId7"/>
    <p:sldId id="559" r:id="rId8"/>
    <p:sldId id="560" r:id="rId9"/>
    <p:sldId id="561" r:id="rId10"/>
    <p:sldId id="562" r:id="rId11"/>
    <p:sldId id="563" r:id="rId12"/>
    <p:sldId id="453" r:id="rId13"/>
    <p:sldId id="266" r:id="rId14"/>
    <p:sldId id="435" r:id="rId15"/>
    <p:sldId id="578" r:id="rId16"/>
    <p:sldId id="437" r:id="rId17"/>
    <p:sldId id="438" r:id="rId18"/>
    <p:sldId id="584" r:id="rId19"/>
    <p:sldId id="307" r:id="rId20"/>
    <p:sldId id="308" r:id="rId21"/>
    <p:sldId id="324" r:id="rId22"/>
    <p:sldId id="336" r:id="rId23"/>
    <p:sldId id="440" r:id="rId24"/>
    <p:sldId id="441" r:id="rId25"/>
    <p:sldId id="585" r:id="rId26"/>
    <p:sldId id="343" r:id="rId27"/>
    <p:sldId id="468" r:id="rId28"/>
    <p:sldId id="344" r:id="rId29"/>
    <p:sldId id="469" r:id="rId30"/>
    <p:sldId id="442" r:id="rId31"/>
    <p:sldId id="470" r:id="rId32"/>
    <p:sldId id="471" r:id="rId33"/>
    <p:sldId id="472" r:id="rId34"/>
    <p:sldId id="345" r:id="rId35"/>
    <p:sldId id="592" r:id="rId36"/>
    <p:sldId id="346" r:id="rId37"/>
    <p:sldId id="347" r:id="rId38"/>
    <p:sldId id="334" r:id="rId39"/>
    <p:sldId id="465" r:id="rId40"/>
    <p:sldId id="348" r:id="rId41"/>
    <p:sldId id="337" r:id="rId42"/>
    <p:sldId id="466" r:id="rId43"/>
    <p:sldId id="589" r:id="rId44"/>
    <p:sldId id="316" r:id="rId45"/>
    <p:sldId id="595" r:id="rId46"/>
    <p:sldId id="349" r:id="rId47"/>
    <p:sldId id="467" r:id="rId48"/>
    <p:sldId id="350" r:id="rId49"/>
    <p:sldId id="593" r:id="rId50"/>
    <p:sldId id="351" r:id="rId51"/>
    <p:sldId id="352" r:id="rId52"/>
    <p:sldId id="353" r:id="rId53"/>
    <p:sldId id="590" r:id="rId54"/>
    <p:sldId id="354" r:id="rId55"/>
    <p:sldId id="355" r:id="rId56"/>
    <p:sldId id="594" r:id="rId57"/>
    <p:sldId id="356" r:id="rId58"/>
    <p:sldId id="357" r:id="rId59"/>
    <p:sldId id="358" r:id="rId60"/>
    <p:sldId id="359" r:id="rId61"/>
    <p:sldId id="360" r:id="rId62"/>
    <p:sldId id="361" r:id="rId63"/>
    <p:sldId id="464" r:id="rId64"/>
    <p:sldId id="362" r:id="rId65"/>
    <p:sldId id="363" r:id="rId66"/>
    <p:sldId id="364" r:id="rId67"/>
    <p:sldId id="365" r:id="rId68"/>
    <p:sldId id="366" r:id="rId69"/>
    <p:sldId id="367" r:id="rId70"/>
    <p:sldId id="368" r:id="rId71"/>
    <p:sldId id="369" r:id="rId72"/>
    <p:sldId id="596" r:id="rId73"/>
    <p:sldId id="370" r:id="rId74"/>
    <p:sldId id="443" r:id="rId75"/>
    <p:sldId id="444" r:id="rId76"/>
    <p:sldId id="373" r:id="rId77"/>
    <p:sldId id="374" r:id="rId78"/>
    <p:sldId id="375" r:id="rId79"/>
    <p:sldId id="376" r:id="rId80"/>
    <p:sldId id="377" r:id="rId81"/>
    <p:sldId id="378" r:id="rId82"/>
    <p:sldId id="445" r:id="rId83"/>
    <p:sldId id="379" r:id="rId84"/>
    <p:sldId id="380" r:id="rId85"/>
    <p:sldId id="381" r:id="rId86"/>
    <p:sldId id="382" r:id="rId87"/>
    <p:sldId id="383" r:id="rId88"/>
    <p:sldId id="384" r:id="rId89"/>
    <p:sldId id="385" r:id="rId90"/>
    <p:sldId id="386" r:id="rId91"/>
    <p:sldId id="387" r:id="rId92"/>
    <p:sldId id="446" r:id="rId93"/>
    <p:sldId id="586" r:id="rId94"/>
    <p:sldId id="394" r:id="rId95"/>
    <p:sldId id="395" r:id="rId96"/>
    <p:sldId id="448" r:id="rId97"/>
    <p:sldId id="587" r:id="rId98"/>
    <p:sldId id="450" r:id="rId99"/>
    <p:sldId id="588" r:id="rId100"/>
    <p:sldId id="403" r:id="rId101"/>
    <p:sldId id="409" r:id="rId102"/>
    <p:sldId id="452" r:id="rId103"/>
    <p:sldId id="597" r:id="rId104"/>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سعید رضا اعظمی" initials="سعید" lastIdx="1" clrIdx="0">
    <p:extLst>
      <p:ext uri="{19B8F6BF-5375-455C-9EA6-DF929625EA0E}">
        <p15:presenceInfo xmlns:p15="http://schemas.microsoft.com/office/powerpoint/2012/main" userId="S-1-5-21-250218030-2364993376-1184311196-314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C7E7"/>
    <a:srgbClr val="FF99FF"/>
    <a:srgbClr val="CC9900"/>
    <a:srgbClr val="66FF66"/>
    <a:srgbClr val="8EA8D8"/>
    <a:srgbClr val="FFCCFF"/>
    <a:srgbClr val="A6CE8C"/>
    <a:srgbClr val="C5E0B4"/>
    <a:srgbClr val="FFF2CC"/>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autoAdjust="0"/>
    <p:restoredTop sz="94654" autoAdjust="0"/>
  </p:normalViewPr>
  <p:slideViewPr>
    <p:cSldViewPr>
      <p:cViewPr varScale="1">
        <p:scale>
          <a:sx n="61" d="100"/>
          <a:sy n="61" d="100"/>
        </p:scale>
        <p:origin x="921" y="24"/>
      </p:cViewPr>
      <p:guideLst>
        <p:guide orient="horz" pos="2160"/>
        <p:guide pos="2880"/>
      </p:guideLst>
    </p:cSldViewPr>
  </p:slideViewPr>
  <p:outlineViewPr>
    <p:cViewPr>
      <p:scale>
        <a:sx n="33" d="100"/>
        <a:sy n="33" d="100"/>
      </p:scale>
      <p:origin x="0" y="14124"/>
    </p:cViewPr>
  </p:outlineViewPr>
  <p:notesTextViewPr>
    <p:cViewPr>
      <p:scale>
        <a:sx n="100" d="100"/>
        <a:sy n="100" d="100"/>
      </p:scale>
      <p:origin x="0" y="0"/>
    </p:cViewPr>
  </p:notesTextViewPr>
  <p:sorterViewPr>
    <p:cViewPr>
      <p:scale>
        <a:sx n="66" d="100"/>
        <a:sy n="66" d="100"/>
      </p:scale>
      <p:origin x="0" y="-319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presProps" Target="presProp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commentAuthors" Target="commentAuthor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heme" Target="theme/theme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6-11T21:03:13.102" idx="1">
    <p:pos x="0" y="0"/>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929493-A6A3-4EDC-956F-186C7F30B1A4}" type="datetimeFigureOut">
              <a:rPr lang="en-US" smtClean="0"/>
              <a:t>6/13/2023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9F898-319C-4DD7-AC12-49BBDAB44DD5}" type="slidenum">
              <a:rPr lang="en-US" smtClean="0"/>
              <a:t>‹#›</a:t>
            </a:fld>
            <a:endParaRPr lang="en-US"/>
          </a:p>
        </p:txBody>
      </p:sp>
    </p:spTree>
    <p:extLst>
      <p:ext uri="{BB962C8B-B14F-4D97-AF65-F5344CB8AC3E}">
        <p14:creationId xmlns:p14="http://schemas.microsoft.com/office/powerpoint/2010/main" val="4102695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77570E22-4AD0-4E13-BAE0-E8E5274B3CCF}" type="slidenum">
              <a:rPr lang="fa-IR"/>
              <a:pPr>
                <a:defRPr/>
              </a:pPr>
              <a:t>‹#›</a:t>
            </a:fld>
            <a:endParaRPr lang="en-US"/>
          </a:p>
        </p:txBody>
      </p:sp>
    </p:spTree>
    <p:extLst>
      <p:ext uri="{BB962C8B-B14F-4D97-AF65-F5344CB8AC3E}">
        <p14:creationId xmlns:p14="http://schemas.microsoft.com/office/powerpoint/2010/main" val="3973199494"/>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rtl="1">
              <a:defRPr sz="3600">
                <a:solidFill>
                  <a:schemeClr val="accent3">
                    <a:shade val="75000"/>
                  </a:schemeClr>
                </a:solidFill>
                <a:cs typeface="B Titr" panose="00000700000000000000" pitchFamily="2" charset="-78"/>
              </a:defRPr>
            </a:lvl1pPr>
          </a:lstStyle>
          <a:p>
            <a:r>
              <a:rPr lang="en-US" dirty="0"/>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9322F830-A9B6-44A3-98F2-8F73C2C6F887}" type="slidenum">
              <a:rPr lang="fa-IR"/>
              <a:pPr>
                <a:defRPr/>
              </a:pPr>
              <a:t>‹#›</a:t>
            </a:fld>
            <a:endParaRPr lang="en-US"/>
          </a:p>
        </p:txBody>
      </p:sp>
    </p:spTree>
    <p:extLst>
      <p:ext uri="{BB962C8B-B14F-4D97-AF65-F5344CB8AC3E}">
        <p14:creationId xmlns:p14="http://schemas.microsoft.com/office/powerpoint/2010/main" val="3243777269"/>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21"/>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5"/>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r>
              <a:rPr lang="fa-IR"/>
              <a:t>آيين نامه مالي و معاملاتي </a:t>
            </a: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pPr>
              <a:defRPr/>
            </a:pPr>
            <a:fld id="{5F520EA0-F5D2-44FC-969F-45EE9CED08AF}" type="slidenum">
              <a:rPr lang="fa-IR"/>
              <a:pPr>
                <a:defRPr/>
              </a:pPr>
              <a:t>‹#›</a:t>
            </a:fld>
            <a:endParaRPr lang="en-US"/>
          </a:p>
        </p:txBody>
      </p:sp>
    </p:spTree>
    <p:extLst>
      <p:ext uri="{BB962C8B-B14F-4D97-AF65-F5344CB8AC3E}">
        <p14:creationId xmlns:p14="http://schemas.microsoft.com/office/powerpoint/2010/main" val="301268129"/>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lvl1pPr>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8" name="Slide Number Placeholder 6"/>
          <p:cNvSpPr>
            <a:spLocks noGrp="1"/>
          </p:cNvSpPr>
          <p:nvPr>
            <p:ph type="sldNum" sz="quarter" idx="12"/>
          </p:nvPr>
        </p:nvSpPr>
        <p:spPr/>
        <p:txBody>
          <a:bodyPr/>
          <a:lstStyle>
            <a:lvl1pPr>
              <a:defRPr/>
            </a:lvl1pPr>
          </a:lstStyle>
          <a:p>
            <a:pPr>
              <a:defRPr/>
            </a:pPr>
            <a:fld id="{A9C07088-C50E-40E8-8A20-026BEB03F1FE}" type="slidenum">
              <a:rPr lang="fa-IR"/>
              <a:pPr>
                <a:defRPr/>
              </a:pPr>
              <a:t>‹#›</a:t>
            </a:fld>
            <a:endParaRPr lang="en-US"/>
          </a:p>
        </p:txBody>
      </p:sp>
    </p:spTree>
    <p:extLst>
      <p:ext uri="{BB962C8B-B14F-4D97-AF65-F5344CB8AC3E}">
        <p14:creationId xmlns:p14="http://schemas.microsoft.com/office/powerpoint/2010/main" val="1602399535"/>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lvl1pPr algn="ctr" rtl="0" eaLnBrk="0" fontAlgn="base" hangingPunct="0">
              <a:spcBef>
                <a:spcPct val="0"/>
              </a:spcBef>
              <a:spcAft>
                <a:spcPct val="0"/>
              </a:spcAft>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fa-IR"/>
              <a:t>آيين نامه مالي و معاملاتي </a:t>
            </a: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73DC643C-DE59-4486-88AA-599C4831F5A9}" type="slidenum">
              <a:rPr lang="fa-IR"/>
              <a:pPr>
                <a:defRPr/>
              </a:pPr>
              <a:t>‹#›</a:t>
            </a:fld>
            <a:endParaRPr lang="en-US"/>
          </a:p>
        </p:txBody>
      </p:sp>
    </p:spTree>
    <p:extLst>
      <p:ext uri="{BB962C8B-B14F-4D97-AF65-F5344CB8AC3E}">
        <p14:creationId xmlns:p14="http://schemas.microsoft.com/office/powerpoint/2010/main" val="2015511366"/>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872C315E-C883-4196-8FC5-B99C64792DBD}" type="slidenum">
              <a:rPr lang="fa-IR"/>
              <a:pPr>
                <a:defRPr/>
              </a:pPr>
              <a:t>‹#›</a:t>
            </a:fld>
            <a:endParaRPr lang="en-US"/>
          </a:p>
        </p:txBody>
      </p:sp>
    </p:spTree>
    <p:extLst>
      <p:ext uri="{BB962C8B-B14F-4D97-AF65-F5344CB8AC3E}">
        <p14:creationId xmlns:p14="http://schemas.microsoft.com/office/powerpoint/2010/main" val="3884183212"/>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4"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4B7900CE-64E4-49FA-BBC0-AFFEE2870CDD}" type="slidenum">
              <a:rPr lang="fa-IR"/>
              <a:pPr>
                <a:defRPr/>
              </a:pPr>
              <a:t>‹#›</a:t>
            </a:fld>
            <a:endParaRPr lang="en-US"/>
          </a:p>
        </p:txBody>
      </p:sp>
    </p:spTree>
    <p:extLst>
      <p:ext uri="{BB962C8B-B14F-4D97-AF65-F5344CB8AC3E}">
        <p14:creationId xmlns:p14="http://schemas.microsoft.com/office/powerpoint/2010/main" val="3772745805"/>
      </p:ext>
    </p:extLst>
  </p:cSld>
  <p:clrMapOvr>
    <a:masterClrMapping/>
  </p:clrMapOvr>
  <p:transition spd="med">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CBD521EA-7100-4C79-B47C-FC06280EBEF3}" type="slidenum">
              <a:rPr lang="fa-IR"/>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61299472"/>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6704FCC4-F8AB-4986-AAD6-4B0BA5D4FC90}" type="slidenum">
              <a:rPr lang="fa-IR"/>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1772435248"/>
      </p:ext>
    </p:extLst>
  </p:cSld>
  <p:clrMapOvr>
    <a:masterClrMapping/>
  </p:clrMapOvr>
  <p:transition spd="med">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p:txBody>
          <a:bodyPr/>
          <a:lstStyle>
            <a:lvl1pPr>
              <a:defRPr/>
            </a:lvl1pPr>
          </a:lstStyle>
          <a:p>
            <a:pPr>
              <a:defRPr/>
            </a:pPr>
            <a:fld id="{D8A02B71-8A95-4CF2-B9C9-B4E3640AD74B}" type="slidenum">
              <a:rPr lang="fa-IR"/>
              <a:pPr>
                <a:defRPr/>
              </a:pPr>
              <a:t>‹#›</a:t>
            </a:fld>
            <a:endParaRPr lang="en-US"/>
          </a:p>
        </p:txBody>
      </p:sp>
    </p:spTree>
    <p:extLst>
      <p:ext uri="{BB962C8B-B14F-4D97-AF65-F5344CB8AC3E}">
        <p14:creationId xmlns:p14="http://schemas.microsoft.com/office/powerpoint/2010/main" val="3137714239"/>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6" name="Rectangle 21"/>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7"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lvl1pPr algn="ctr" rtl="0" eaLnBrk="0" fontAlgn="base" hangingPunct="0">
              <a:spcBef>
                <a:spcPct val="0"/>
              </a:spcBef>
              <a:spcAft>
                <a:spcPct val="0"/>
              </a:spcAft>
              <a:defRPr lang="en-US" sz="3600" kern="1200" dirty="0">
                <a:solidFill>
                  <a:schemeClr val="accent3">
                    <a:shade val="75000"/>
                  </a:schemeClr>
                </a:solidFill>
                <a:latin typeface="+mj-lt"/>
                <a:ea typeface="+mj-ea"/>
                <a:cs typeface="B Titr" panose="00000700000000000000" pitchFamily="2" charset="-78"/>
              </a:defRPr>
            </a:lvl1pPr>
          </a:lstStyle>
          <a:p>
            <a:r>
              <a:rPr lang="en-US" dirty="0"/>
              <a:t>Click to edit Master title style</a:t>
            </a:r>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2A1D453D-2F8A-4221-AF29-9227F37B584F}" type="slidenum">
              <a:rPr lang="fa-IR"/>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2531521181"/>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77570E22-4AD0-4E13-BAE0-E8E5274B3CCF}" type="slidenum">
              <a:rPr lang="fa-IR"/>
              <a:pPr>
                <a:defRPr/>
              </a:pPr>
              <a:t>‹#›</a:t>
            </a:fld>
            <a:endParaRPr lang="en-US"/>
          </a:p>
        </p:txBody>
      </p:sp>
    </p:spTree>
    <p:extLst>
      <p:ext uri="{BB962C8B-B14F-4D97-AF65-F5344CB8AC3E}">
        <p14:creationId xmlns:p14="http://schemas.microsoft.com/office/powerpoint/2010/main" val="395681831"/>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pPr>
              <a:defRPr/>
            </a:pPr>
            <a:fld id="{9322F830-A9B6-44A3-98F2-8F73C2C6F887}" type="slidenum">
              <a:rPr lang="fa-IR"/>
              <a:pPr>
                <a:defRPr/>
              </a:pPr>
              <a:t>‹#›</a:t>
            </a:fld>
            <a:endParaRPr lang="en-US"/>
          </a:p>
        </p:txBody>
      </p:sp>
    </p:spTree>
    <p:extLst>
      <p:ext uri="{BB962C8B-B14F-4D97-AF65-F5344CB8AC3E}">
        <p14:creationId xmlns:p14="http://schemas.microsoft.com/office/powerpoint/2010/main" val="2165668894"/>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21"/>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5"/>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p:cNvSpPr>
            <a:spLocks noGrp="1"/>
          </p:cNvSpPr>
          <p:nvPr>
            <p:ph type="ftr" sz="quarter" idx="10"/>
          </p:nvPr>
        </p:nvSpPr>
        <p:spPr/>
        <p:txBody>
          <a:bodyPr/>
          <a:lstStyle>
            <a:lvl1pPr>
              <a:defRPr/>
            </a:lvl1pPr>
          </a:lstStyle>
          <a:p>
            <a:pPr>
              <a:defRPr/>
            </a:pPr>
            <a:r>
              <a:rPr lang="fa-IR"/>
              <a:t>آيين نامه مالي و معاملاتي </a:t>
            </a: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pPr>
              <a:defRPr/>
            </a:pPr>
            <a:fld id="{5F520EA0-F5D2-44FC-969F-45EE9CED08AF}" type="slidenum">
              <a:rPr lang="fa-IR"/>
              <a:pPr>
                <a:defRPr/>
              </a:pPr>
              <a:t>‹#›</a:t>
            </a:fld>
            <a:endParaRPr lang="en-US"/>
          </a:p>
        </p:txBody>
      </p:sp>
    </p:spTree>
    <p:extLst>
      <p:ext uri="{BB962C8B-B14F-4D97-AF65-F5344CB8AC3E}">
        <p14:creationId xmlns:p14="http://schemas.microsoft.com/office/powerpoint/2010/main" val="1993803978"/>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dirty="0">
              <a:cs typeface="B Titr" panose="00000700000000000000" pitchFamily="2" charset="-78"/>
            </a:endParaRPr>
          </a:p>
        </p:txBody>
      </p:sp>
      <p:sp>
        <p:nvSpPr>
          <p:cNvPr id="2" name="Title 1"/>
          <p:cNvSpPr>
            <a:spLocks noGrp="1"/>
          </p:cNvSpPr>
          <p:nvPr>
            <p:ph type="title"/>
          </p:nvPr>
        </p:nvSpPr>
        <p:spPr>
          <a:xfrm>
            <a:off x="301752" y="228600"/>
            <a:ext cx="8534400" cy="758952"/>
          </a:xfrm>
        </p:spPr>
        <p:txBody>
          <a:bodyPr/>
          <a:lstStyle/>
          <a:p>
            <a:r>
              <a:rPr lang="en-US"/>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8" name="Slide Number Placeholder 6"/>
          <p:cNvSpPr>
            <a:spLocks noGrp="1"/>
          </p:cNvSpPr>
          <p:nvPr>
            <p:ph type="sldNum" sz="quarter" idx="12"/>
          </p:nvPr>
        </p:nvSpPr>
        <p:spPr/>
        <p:txBody>
          <a:bodyPr/>
          <a:lstStyle>
            <a:lvl1pPr>
              <a:defRPr/>
            </a:lvl1pPr>
          </a:lstStyle>
          <a:p>
            <a:pPr>
              <a:defRPr/>
            </a:pPr>
            <a:fld id="{A9C07088-C50E-40E8-8A20-026BEB03F1FE}" type="slidenum">
              <a:rPr lang="fa-IR"/>
              <a:pPr>
                <a:defRPr/>
              </a:pPr>
              <a:t>‹#›</a:t>
            </a:fld>
            <a:endParaRPr lang="en-US"/>
          </a:p>
        </p:txBody>
      </p:sp>
    </p:spTree>
    <p:extLst>
      <p:ext uri="{BB962C8B-B14F-4D97-AF65-F5344CB8AC3E}">
        <p14:creationId xmlns:p14="http://schemas.microsoft.com/office/powerpoint/2010/main" val="131222150"/>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dirty="0">
              <a:cs typeface="B Titr" panose="00000700000000000000" pitchFamily="2" charset="-78"/>
            </a:endParaRPr>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fa-IR"/>
              <a:t>آيين نامه مالي و معاملاتي </a:t>
            </a: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73DC643C-DE59-4486-88AA-599C4831F5A9}" type="slidenum">
              <a:rPr lang="fa-IR"/>
              <a:pPr>
                <a:defRPr/>
              </a:pPr>
              <a:t>‹#›</a:t>
            </a:fld>
            <a:endParaRPr lang="en-US"/>
          </a:p>
        </p:txBody>
      </p:sp>
    </p:spTree>
    <p:extLst>
      <p:ext uri="{BB962C8B-B14F-4D97-AF65-F5344CB8AC3E}">
        <p14:creationId xmlns:p14="http://schemas.microsoft.com/office/powerpoint/2010/main" val="1192871041"/>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872C315E-C883-4196-8FC5-B99C64792DBD}" type="slidenum">
              <a:rPr lang="fa-IR"/>
              <a:pPr>
                <a:defRPr/>
              </a:pPr>
              <a:t>‹#›</a:t>
            </a:fld>
            <a:endParaRPr lang="en-US"/>
          </a:p>
        </p:txBody>
      </p:sp>
    </p:spTree>
    <p:extLst>
      <p:ext uri="{BB962C8B-B14F-4D97-AF65-F5344CB8AC3E}">
        <p14:creationId xmlns:p14="http://schemas.microsoft.com/office/powerpoint/2010/main" val="1611708988"/>
      </p:ext>
    </p:extLst>
  </p:cSld>
  <p:clrMapOvr>
    <a:masterClrMapping/>
  </p:clrMapOvr>
  <p:transition spd="med">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4"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4B7900CE-64E4-49FA-BBC0-AFFEE2870CDD}" type="slidenum">
              <a:rPr lang="fa-IR"/>
              <a:pPr>
                <a:defRPr/>
              </a:pPr>
              <a:t>‹#›</a:t>
            </a:fld>
            <a:endParaRPr lang="en-US"/>
          </a:p>
        </p:txBody>
      </p:sp>
    </p:spTree>
    <p:extLst>
      <p:ext uri="{BB962C8B-B14F-4D97-AF65-F5344CB8AC3E}">
        <p14:creationId xmlns:p14="http://schemas.microsoft.com/office/powerpoint/2010/main" val="3022723665"/>
      </p:ext>
    </p:extLst>
  </p:cSld>
  <p:clrMapOvr>
    <a:masterClrMapping/>
  </p:clrMapOvr>
  <p:transition spd="med">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CBD521EA-7100-4C79-B47C-FC06280EBEF3}" type="slidenum">
              <a:rPr lang="fa-IR"/>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3903810668"/>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6704FCC4-F8AB-4986-AAD6-4B0BA5D4FC90}" type="slidenum">
              <a:rPr lang="fa-IR"/>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75533656"/>
      </p:ext>
    </p:extLst>
  </p:cSld>
  <p:clrMapOvr>
    <a:masterClrMapping/>
  </p:clrMapOvr>
  <p:transition spd="med">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fa-IR"/>
              <a:t>آيين نامه مالي و معاملاتي </a:t>
            </a:r>
            <a:endParaRPr lang="en-US"/>
          </a:p>
        </p:txBody>
      </p:sp>
      <p:sp>
        <p:nvSpPr>
          <p:cNvPr id="6" name="Slide Number Placeholder 5"/>
          <p:cNvSpPr>
            <a:spLocks noGrp="1"/>
          </p:cNvSpPr>
          <p:nvPr>
            <p:ph type="sldNum" sz="quarter" idx="12"/>
          </p:nvPr>
        </p:nvSpPr>
        <p:spPr/>
        <p:txBody>
          <a:bodyPr/>
          <a:lstStyle>
            <a:lvl1pPr>
              <a:defRPr/>
            </a:lvl1pPr>
          </a:lstStyle>
          <a:p>
            <a:pPr>
              <a:defRPr/>
            </a:pPr>
            <a:fld id="{D8A02B71-8A95-4CF2-B9C9-B4E3640AD74B}" type="slidenum">
              <a:rPr lang="fa-IR"/>
              <a:pPr>
                <a:defRPr/>
              </a:pPr>
              <a:t>‹#›</a:t>
            </a:fld>
            <a:endParaRPr lang="en-US"/>
          </a:p>
        </p:txBody>
      </p:sp>
    </p:spTree>
    <p:extLst>
      <p:ext uri="{BB962C8B-B14F-4D97-AF65-F5344CB8AC3E}">
        <p14:creationId xmlns:p14="http://schemas.microsoft.com/office/powerpoint/2010/main" val="2415957352"/>
      </p:ext>
    </p:extLst>
  </p:cSld>
  <p:clrMapOvr>
    <a:overrideClrMapping bg1="lt1" tx1="dk1" bg2="lt2" tx2="dk2" accent1="accent1" accent2="accent2" accent3="accent3" accent4="accent4" accent5="accent5" accent6="accent6" hlink="hlink" folHlink="folHlink"/>
  </p:clrMapOvr>
  <p:transition spd="med">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6" name="Rectangle 21"/>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7"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pPr>
              <a:defRPr/>
            </a:pPr>
            <a:fld id="{2A1D453D-2F8A-4221-AF29-9227F37B584F}" type="slidenum">
              <a:rPr lang="fa-IR"/>
              <a:pPr>
                <a:defRPr/>
              </a:pPr>
              <a:t>‹#›</a:t>
            </a:fld>
            <a:endParaRPr lang="en-US"/>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r>
              <a:rPr lang="fa-IR"/>
              <a:t>آيين نامه مالي و معاملاتي </a:t>
            </a:r>
            <a:endParaRPr lang="en-US"/>
          </a:p>
        </p:txBody>
      </p:sp>
    </p:spTree>
    <p:extLst>
      <p:ext uri="{BB962C8B-B14F-4D97-AF65-F5344CB8AC3E}">
        <p14:creationId xmlns:p14="http://schemas.microsoft.com/office/powerpoint/2010/main" val="1676123786"/>
      </p:ext>
    </p:extLst>
  </p:cSld>
  <p:clrMapOvr>
    <a:overrideClrMapping bg1="lt1" tx1="dk1" bg2="lt2" tx2="dk2" accent1="accent1" accent2="accent2" accent3="accent3" accent4="accent4" accent5="accent5" accent6="accent6" hlink="hlink" folHlink="folHlink"/>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a:cs typeface="Arial" charset="0"/>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rtl="1" eaLnBrk="1" latinLnBrk="0" hangingPunct="1">
              <a:defRPr kumimoji="0" sz="1400">
                <a:solidFill>
                  <a:srgbClr val="FFFFFF"/>
                </a:solidFill>
                <a:cs typeface="Arial" charset="0"/>
              </a:defRPr>
            </a:lvl1pPr>
          </a:lstStyle>
          <a:p>
            <a:pPr>
              <a:defRPr/>
            </a:pPr>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rtl="1" eaLnBrk="1" latinLnBrk="0" hangingPunct="1">
              <a:defRPr kumimoji="0" sz="1200">
                <a:solidFill>
                  <a:srgbClr val="FFFFFF"/>
                </a:solidFill>
                <a:cs typeface="Arial" charset="0"/>
              </a:defRPr>
            </a:lvl1pPr>
          </a:lstStyle>
          <a:p>
            <a:pPr>
              <a:defRPr/>
            </a:pPr>
            <a:r>
              <a:rPr lang="fa-IR"/>
              <a:t>آيين نامه مالي و معاملاتي </a:t>
            </a: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Arial" charset="0"/>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a:cs typeface="Arial" charset="0"/>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rtl="1" eaLnBrk="1" hangingPunct="1">
              <a:defRPr sz="1600">
                <a:solidFill>
                  <a:srgbClr val="7B9899"/>
                </a:solidFill>
              </a:defRPr>
            </a:lvl1pPr>
          </a:lstStyle>
          <a:p>
            <a:pPr>
              <a:defRPr/>
            </a:pPr>
            <a:fld id="{7E6F3DA3-065E-4695-8A76-1F097CAB39AC}" type="slidenum">
              <a:rPr lang="fa-IR"/>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fa-IR"/>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a:t>Click to edit Master text styles</a:t>
            </a:r>
          </a:p>
          <a:p>
            <a:pPr lvl="1"/>
            <a:r>
              <a:rPr lang="en-US" altLang="fa-IR"/>
              <a:t>Second level</a:t>
            </a:r>
          </a:p>
          <a:p>
            <a:pPr lvl="2"/>
            <a:r>
              <a:rPr lang="en-US" altLang="fa-IR"/>
              <a:t>Third level</a:t>
            </a:r>
          </a:p>
          <a:p>
            <a:pPr lvl="3"/>
            <a:r>
              <a:rPr lang="en-US" altLang="fa-IR"/>
              <a:t>Fourth level</a:t>
            </a:r>
          </a:p>
          <a:p>
            <a:pPr lvl="4"/>
            <a:r>
              <a:rPr lang="en-US" altLang="fa-IR"/>
              <a:t>Fifth level</a:t>
            </a:r>
          </a:p>
        </p:txBody>
      </p:sp>
    </p:spTree>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Lst>
  <p:transition spd="med">
    <p:zoom/>
  </p:transition>
  <p:hf sldNum="0" hdr="0" dt="0"/>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Verdana" panose="020B0604030504040204" pitchFamily="34" charset="0"/>
                <a:cs typeface="Arial" panose="020B0604020202020204" pitchFamily="34" charset="0"/>
              </a:defRPr>
            </a:lvl1pPr>
            <a:lvl2pPr marL="742950" indent="-285750" eaLnBrk="0" hangingPunct="0">
              <a:defRPr>
                <a:solidFill>
                  <a:schemeClr val="tx1"/>
                </a:solidFill>
                <a:latin typeface="Verdana" panose="020B0604030504040204" pitchFamily="34" charset="0"/>
                <a:cs typeface="Arial" panose="020B0604020202020204" pitchFamily="34" charset="0"/>
              </a:defRPr>
            </a:lvl2pPr>
            <a:lvl3pPr marL="1143000" indent="-228600" eaLnBrk="0" hangingPunct="0">
              <a:defRPr>
                <a:solidFill>
                  <a:schemeClr val="tx1"/>
                </a:solidFill>
                <a:latin typeface="Verdana" panose="020B0604030504040204" pitchFamily="34" charset="0"/>
                <a:cs typeface="Arial" panose="020B0604020202020204" pitchFamily="34" charset="0"/>
              </a:defRPr>
            </a:lvl3pPr>
            <a:lvl4pPr marL="1600200" indent="-228600" eaLnBrk="0" hangingPunct="0">
              <a:defRPr>
                <a:solidFill>
                  <a:schemeClr val="tx1"/>
                </a:solidFill>
                <a:latin typeface="Verdana" panose="020B0604030504040204" pitchFamily="34" charset="0"/>
                <a:cs typeface="Arial" panose="020B0604020202020204" pitchFamily="34" charset="0"/>
              </a:defRPr>
            </a:lvl4pPr>
            <a:lvl5pPr marL="2057400" indent="-228600" eaLnBrk="0" hangingPunct="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rtl="1" eaLnBrk="1" hangingPunct="1">
              <a:defRPr/>
            </a:pPr>
            <a:endParaRPr lang="en-US" dirty="0">
              <a:cs typeface="B Titr" panose="00000700000000000000" pitchFamily="2" charset="-78"/>
            </a:endParaRPr>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rtl="1" eaLnBrk="1" latinLnBrk="0" hangingPunct="1">
              <a:defRPr kumimoji="0" sz="1400">
                <a:solidFill>
                  <a:srgbClr val="FFFFFF"/>
                </a:solidFill>
                <a:cs typeface="B Titr" panose="00000700000000000000" pitchFamily="2" charset="-78"/>
              </a:defRPr>
            </a:lvl1pPr>
          </a:lstStyle>
          <a:p>
            <a:pPr>
              <a:defRPr/>
            </a:pPr>
            <a:endParaRPr lang="en-US" dirty="0"/>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rtl="1" eaLnBrk="1" latinLnBrk="0" hangingPunct="1">
              <a:defRPr kumimoji="0" sz="1200">
                <a:solidFill>
                  <a:srgbClr val="FFFFFF"/>
                </a:solidFill>
                <a:cs typeface="B Titr" panose="00000700000000000000" pitchFamily="2" charset="-78"/>
              </a:defRPr>
            </a:lvl1pPr>
          </a:lstStyle>
          <a:p>
            <a:pPr>
              <a:defRPr/>
            </a:pPr>
            <a:r>
              <a:rPr lang="fa-IR" dirty="0"/>
              <a:t>آيين نامه مالي و معاملاتي </a:t>
            </a:r>
            <a:endParaRPr lang="en-US" dirty="0"/>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lgn="r" rtl="1" eaLnBrk="1" hangingPunct="1">
              <a:defRPr/>
            </a:pPr>
            <a:endParaRPr lang="en-US" dirty="0">
              <a:cs typeface="B Titr" panose="00000700000000000000" pitchFamily="2" charset="-78"/>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rtl="1" eaLnBrk="1" hangingPunct="1">
              <a:defRPr sz="1600">
                <a:solidFill>
                  <a:srgbClr val="7B9899"/>
                </a:solidFill>
                <a:cs typeface="B Titr" panose="00000700000000000000" pitchFamily="2" charset="-78"/>
              </a:defRPr>
            </a:lvl1pPr>
          </a:lstStyle>
          <a:p>
            <a:pPr>
              <a:defRPr/>
            </a:pPr>
            <a:fld id="{7E6F3DA3-065E-4695-8A76-1F097CAB39AC}" type="slidenum">
              <a:rPr lang="fa-IR" smtClean="0"/>
              <a:pPr>
                <a:defRPr/>
              </a:pPr>
              <a:t>‹#›</a:t>
            </a:fld>
            <a:endParaRPr lang="en-US" dirty="0"/>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fa-IR" dirty="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dirty="0"/>
              <a:t>Click to edit Master text styles</a:t>
            </a:r>
          </a:p>
          <a:p>
            <a:pPr lvl="1"/>
            <a:r>
              <a:rPr lang="en-US" altLang="fa-IR" dirty="0"/>
              <a:t>Second level</a:t>
            </a:r>
          </a:p>
          <a:p>
            <a:pPr lvl="2"/>
            <a:r>
              <a:rPr lang="en-US" altLang="fa-IR" dirty="0"/>
              <a:t>Third level</a:t>
            </a:r>
          </a:p>
          <a:p>
            <a:pPr lvl="3"/>
            <a:r>
              <a:rPr lang="en-US" altLang="fa-IR" dirty="0"/>
              <a:t>Fourth level</a:t>
            </a:r>
          </a:p>
          <a:p>
            <a:pPr lvl="4"/>
            <a:r>
              <a:rPr lang="en-US" altLang="fa-IR" dirty="0"/>
              <a:t>Fifth level</a:t>
            </a:r>
          </a:p>
        </p:txBody>
      </p:sp>
    </p:spTree>
    <p:extLst>
      <p:ext uri="{BB962C8B-B14F-4D97-AF65-F5344CB8AC3E}">
        <p14:creationId xmlns:p14="http://schemas.microsoft.com/office/powerpoint/2010/main" val="108795762"/>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transition spd="med">
    <p:zoom/>
  </p:transition>
  <p:hf sldNum="0" hdr="0" dt="0"/>
  <p:txStyles>
    <p:titleStyle>
      <a:lvl1pPr algn="ctr" rtl="0" eaLnBrk="0" fontAlgn="base" hangingPunct="0">
        <a:spcBef>
          <a:spcPct val="0"/>
        </a:spcBef>
        <a:spcAft>
          <a:spcPct val="0"/>
        </a:spcAft>
        <a:defRPr sz="3600" kern="1200">
          <a:solidFill>
            <a:srgbClr val="7B9899"/>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B Nazanin" panose="00000400000000000000" pitchFamily="2" charset="-78"/>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B Nazanin" panose="00000400000000000000" pitchFamily="2" charset="-78"/>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B Nazanin" panose="00000400000000000000" pitchFamily="2" charset="-78"/>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B Nazanin" panose="00000400000000000000" pitchFamily="2" charset="-78"/>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B Nazanin" panose="00000400000000000000" pitchFamily="2" charset="-78"/>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New%20folder%20(3)/&#1602;&#1575;&#1606;&#1608;&#1606;%20&#1578;&#1588;&#1705;&#1740;&#1604;%20&#1607;&#1740;&#1571;&#1578;&#8204;&#1607;&#1575;&#1740;%20&#1575;&#1605;&#1606;&#1575;&#1569;%20&#1583;&#1575;&#1606;&#1588;&#1711;&#1575;&#1607;.pdf" TargetMode="External"/><Relationship Id="rId7" Type="http://schemas.openxmlformats.org/officeDocument/2006/relationships/hyperlink" Target="New%20folder%20(3)/aenamemalimoamelati.pdf" TargetMode="External"/><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hyperlink" Target="New%20folder%20(3)/&#1602;&#1575;&#1606;&#1608;&#1606;%20&#1575;&#1581;&#1705;&#1575;&#1605;%20&#1583;&#1575;&#1574;&#1605;&#1740;%20&#1576;&#1585;&#1606;&#1575;&#1605;&#1607;%20&#1607;&#1575;&#1740;%20&#1578;&#1608;&#1587;&#1593;&#1607;%20&#1705;&#1588;&#1608;&#1585;.pdf" TargetMode="External"/><Relationship Id="rId5" Type="http://schemas.openxmlformats.org/officeDocument/2006/relationships/hyperlink" Target="New%20folder%20(3)/&#1602;&#1575;&#1606;&#1608;&#1606;%20&#1605;&#1581;&#1575;&#1587;&#1576;&#1575;&#1578;%20&#1593;&#1605;&#1608;&#1605;&#1740;.pdf" TargetMode="External"/><Relationship Id="rId4" Type="http://schemas.openxmlformats.org/officeDocument/2006/relationships/hyperlink" Target="New%20folder%20(3)/&#1602;&#1575;&#1606;&#1608;&#1606;%20&#1606;&#1581;&#1608;&#1607;%20&#1575;&#1606;&#1580;&#1575;&#1605;%20&#1575;&#1605;&#1608;&#1585;%20&#1605;&#1575;&#1604;&#1740;%20&#1608;%20&#1605;&#1593;&#1575;&#1605;&#1604;&#1575;&#1578;&#1740;%20&#1583;&#1575;&#1606;&#1588;&#1711;&#1575;&#1607;.pdf"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slide" Target="slide97.xml"/><Relationship Id="rId3" Type="http://schemas.openxmlformats.org/officeDocument/2006/relationships/slide" Target="slide13.xml"/><Relationship Id="rId7" Type="http://schemas.openxmlformats.org/officeDocument/2006/relationships/slide" Target="slide95.xml"/><Relationship Id="rId2" Type="http://schemas.openxmlformats.org/officeDocument/2006/relationships/slide" Target="slide11.xml"/><Relationship Id="rId1" Type="http://schemas.openxmlformats.org/officeDocument/2006/relationships/slideLayout" Target="../slideLayouts/slideLayout17.xml"/><Relationship Id="rId6" Type="http://schemas.openxmlformats.org/officeDocument/2006/relationships/slide" Target="slide91.xml"/><Relationship Id="rId5" Type="http://schemas.openxmlformats.org/officeDocument/2006/relationships/slide" Target="slide22.xml"/><Relationship Id="rId4" Type="http://schemas.openxmlformats.org/officeDocument/2006/relationships/slide" Target="slide15.xml"/></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13.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slide" Target="slide54.xml"/><Relationship Id="rId13" Type="http://schemas.openxmlformats.org/officeDocument/2006/relationships/slide" Target="slide73.xml"/><Relationship Id="rId18" Type="http://schemas.openxmlformats.org/officeDocument/2006/relationships/slide" Target="slide78.xml"/><Relationship Id="rId3" Type="http://schemas.openxmlformats.org/officeDocument/2006/relationships/slide" Target="slide85.xml"/><Relationship Id="rId21" Type="http://schemas.openxmlformats.org/officeDocument/2006/relationships/slide" Target="slide81.xml"/><Relationship Id="rId7" Type="http://schemas.openxmlformats.org/officeDocument/2006/relationships/slide" Target="slide21.xml"/><Relationship Id="rId12" Type="http://schemas.openxmlformats.org/officeDocument/2006/relationships/slide" Target="slide70.xml"/><Relationship Id="rId17" Type="http://schemas.openxmlformats.org/officeDocument/2006/relationships/slide" Target="slide77.xml"/><Relationship Id="rId2" Type="http://schemas.openxmlformats.org/officeDocument/2006/relationships/slide" Target="slide84.xml"/><Relationship Id="rId16" Type="http://schemas.openxmlformats.org/officeDocument/2006/relationships/slide" Target="slide76.xml"/><Relationship Id="rId20" Type="http://schemas.openxmlformats.org/officeDocument/2006/relationships/slide" Target="slide80.xml"/><Relationship Id="rId1" Type="http://schemas.openxmlformats.org/officeDocument/2006/relationships/slideLayout" Target="../slideLayouts/slideLayout4.xml"/><Relationship Id="rId6" Type="http://schemas.openxmlformats.org/officeDocument/2006/relationships/slide" Target="slide50.xml"/><Relationship Id="rId11" Type="http://schemas.openxmlformats.org/officeDocument/2006/relationships/slide" Target="slide19.xml"/><Relationship Id="rId24" Type="http://schemas.openxmlformats.org/officeDocument/2006/relationships/slide" Target="slide11.xml"/><Relationship Id="rId5" Type="http://schemas.openxmlformats.org/officeDocument/2006/relationships/slide" Target="slide20.xml"/><Relationship Id="rId15" Type="http://schemas.openxmlformats.org/officeDocument/2006/relationships/slide" Target="slide75.xml"/><Relationship Id="rId23" Type="http://schemas.openxmlformats.org/officeDocument/2006/relationships/slide" Target="slide83.xml"/><Relationship Id="rId10" Type="http://schemas.openxmlformats.org/officeDocument/2006/relationships/slide" Target="slide18.xml"/><Relationship Id="rId19" Type="http://schemas.openxmlformats.org/officeDocument/2006/relationships/slide" Target="slide79.xml"/><Relationship Id="rId4" Type="http://schemas.openxmlformats.org/officeDocument/2006/relationships/slide" Target="slide86.xml"/><Relationship Id="rId9" Type="http://schemas.openxmlformats.org/officeDocument/2006/relationships/slide" Target="slide57.xml"/><Relationship Id="rId14" Type="http://schemas.openxmlformats.org/officeDocument/2006/relationships/slide" Target="slide74.xml"/><Relationship Id="rId22" Type="http://schemas.openxmlformats.org/officeDocument/2006/relationships/slide" Target="slide82.xml"/></Relationships>
</file>

<file path=ppt/slides/_rels/slide1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97.xml"/><Relationship Id="rId7" Type="http://schemas.openxmlformats.org/officeDocument/2006/relationships/slide" Target="slide11.xml"/><Relationship Id="rId2" Type="http://schemas.openxmlformats.org/officeDocument/2006/relationships/slide" Target="slide96.xml"/><Relationship Id="rId1" Type="http://schemas.openxmlformats.org/officeDocument/2006/relationships/slideLayout" Target="../slideLayouts/slideLayout2.xml"/><Relationship Id="rId6" Type="http://schemas.openxmlformats.org/officeDocument/2006/relationships/slide" Target="slide101.xml"/><Relationship Id="rId5" Type="http://schemas.openxmlformats.org/officeDocument/2006/relationships/slide" Target="slide100.xml"/><Relationship Id="rId4" Type="http://schemas.openxmlformats.org/officeDocument/2006/relationships/slide" Target="slide98.xml"/></Relationships>
</file>

<file path=ppt/slides/_rels/slide21.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slide" Target="slide78.xml"/><Relationship Id="rId13" Type="http://schemas.openxmlformats.org/officeDocument/2006/relationships/slide" Target="slide87.xml"/><Relationship Id="rId18" Type="http://schemas.openxmlformats.org/officeDocument/2006/relationships/slide" Target="slide33.xml"/><Relationship Id="rId26" Type="http://schemas.openxmlformats.org/officeDocument/2006/relationships/slide" Target="slide56.xml"/><Relationship Id="rId3" Type="http://schemas.openxmlformats.org/officeDocument/2006/relationships/slide" Target="slide68.xml"/><Relationship Id="rId21" Type="http://schemas.openxmlformats.org/officeDocument/2006/relationships/slide" Target="slide45.xml"/><Relationship Id="rId7" Type="http://schemas.openxmlformats.org/officeDocument/2006/relationships/slide" Target="slide77.xml"/><Relationship Id="rId12" Type="http://schemas.openxmlformats.org/officeDocument/2006/relationships/slide" Target="slide86.xml"/><Relationship Id="rId17" Type="http://schemas.openxmlformats.org/officeDocument/2006/relationships/slide" Target="slide25.xml"/><Relationship Id="rId25" Type="http://schemas.openxmlformats.org/officeDocument/2006/relationships/slide" Target="slide53.xml"/><Relationship Id="rId33" Type="http://schemas.openxmlformats.org/officeDocument/2006/relationships/slide" Target="slide11.xml"/><Relationship Id="rId2" Type="http://schemas.openxmlformats.org/officeDocument/2006/relationships/slide" Target="slide67.xml"/><Relationship Id="rId16" Type="http://schemas.openxmlformats.org/officeDocument/2006/relationships/slide" Target="slide90.xml"/><Relationship Id="rId20" Type="http://schemas.openxmlformats.org/officeDocument/2006/relationships/slide" Target="slide39.xml"/><Relationship Id="rId29" Type="http://schemas.openxmlformats.org/officeDocument/2006/relationships/slide" Target="slide61.xml"/><Relationship Id="rId1" Type="http://schemas.openxmlformats.org/officeDocument/2006/relationships/slideLayout" Target="../slideLayouts/slideLayout4.xml"/><Relationship Id="rId6" Type="http://schemas.openxmlformats.org/officeDocument/2006/relationships/slide" Target="slide76.xml"/><Relationship Id="rId11" Type="http://schemas.openxmlformats.org/officeDocument/2006/relationships/slide" Target="slide84.xml"/><Relationship Id="rId24" Type="http://schemas.openxmlformats.org/officeDocument/2006/relationships/slide" Target="slide50.xml"/><Relationship Id="rId32" Type="http://schemas.openxmlformats.org/officeDocument/2006/relationships/slide" Target="slide66.xml"/><Relationship Id="rId5" Type="http://schemas.openxmlformats.org/officeDocument/2006/relationships/slide" Target="slide75.xml"/><Relationship Id="rId15" Type="http://schemas.openxmlformats.org/officeDocument/2006/relationships/slide" Target="slide89.xml"/><Relationship Id="rId23" Type="http://schemas.openxmlformats.org/officeDocument/2006/relationships/slide" Target="slide49.xml"/><Relationship Id="rId28" Type="http://schemas.openxmlformats.org/officeDocument/2006/relationships/slide" Target="slide60.xml"/><Relationship Id="rId10" Type="http://schemas.openxmlformats.org/officeDocument/2006/relationships/slide" Target="slide82.xml"/><Relationship Id="rId19" Type="http://schemas.openxmlformats.org/officeDocument/2006/relationships/slide" Target="slide36.xml"/><Relationship Id="rId31" Type="http://schemas.openxmlformats.org/officeDocument/2006/relationships/slide" Target="slide65.xml"/><Relationship Id="rId4" Type="http://schemas.openxmlformats.org/officeDocument/2006/relationships/slide" Target="slide70.xml"/><Relationship Id="rId9" Type="http://schemas.openxmlformats.org/officeDocument/2006/relationships/slide" Target="slide79.xml"/><Relationship Id="rId14" Type="http://schemas.openxmlformats.org/officeDocument/2006/relationships/slide" Target="slide88.xml"/><Relationship Id="rId22" Type="http://schemas.openxmlformats.org/officeDocument/2006/relationships/slide" Target="slide47.xml"/><Relationship Id="rId27" Type="http://schemas.openxmlformats.org/officeDocument/2006/relationships/slide" Target="slide59.xml"/><Relationship Id="rId30" Type="http://schemas.openxmlformats.org/officeDocument/2006/relationships/slide" Target="slide63.xml"/></Relationships>
</file>

<file path=ppt/slides/_rels/slide2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 Id="rId5" Type="http://schemas.openxmlformats.org/officeDocument/2006/relationships/slide" Target="slide32.xml"/><Relationship Id="rId4" Type="http://schemas.openxmlformats.org/officeDocument/2006/relationships/slide" Target="slide38.xml"/></Relationships>
</file>

<file path=ppt/slides/_rels/slide3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slide" Target="slide38.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slide" Target="slide46.xml"/></Relationships>
</file>

<file path=ppt/slides/_rels/slide4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slide" Target="slide79.xml"/><Relationship Id="rId4" Type="http://schemas.openxmlformats.org/officeDocument/2006/relationships/image" Target="../media/image23.png"/></Relationships>
</file>

<file path=ppt/slides/_rels/slide79.xml.rels><?xml version="1.0" encoding="UTF-8" standalone="yes"?>
<Relationships xmlns="http://schemas.openxmlformats.org/package/2006/relationships"><Relationship Id="rId3" Type="http://schemas.openxmlformats.org/officeDocument/2006/relationships/slide" Target="slide80.xml"/><Relationship Id="rId2" Type="http://schemas.openxmlformats.org/officeDocument/2006/relationships/slide" Target="slide11.xml"/><Relationship Id="rId1" Type="http://schemas.openxmlformats.org/officeDocument/2006/relationships/slideLayout" Target="../slideLayouts/slideLayout2.xml"/><Relationship Id="rId5" Type="http://schemas.openxmlformats.org/officeDocument/2006/relationships/slide" Target="slide23.xml"/><Relationship Id="rId4" Type="http://schemas.openxmlformats.org/officeDocument/2006/relationships/slide" Target="slide81.xml"/></Relationships>
</file>

<file path=ppt/slides/_rels/slide8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slide" Target="slide23.xml"/></Relationships>
</file>

<file path=ppt/slides/_rels/slide83.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slide" Target="slide85.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slide" Target="slide23.xml"/></Relationships>
</file>

<file path=ppt/slides/_rels/slide8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9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E92BC-007C-0E67-49CB-7F628EA8AA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0E3D0D-D148-227E-AE6B-43092512F6B7}"/>
              </a:ext>
            </a:extLst>
          </p:cNvPr>
          <p:cNvSpPr>
            <a:spLocks noGrp="1"/>
          </p:cNvSpPr>
          <p:nvPr>
            <p:ph sz="quarter" idx="1"/>
          </p:nvPr>
        </p:nvSpPr>
        <p:spPr/>
        <p:txBody>
          <a:bodyPr/>
          <a:lstStyle/>
          <a:p>
            <a:endParaRPr lang="en-US"/>
          </a:p>
        </p:txBody>
      </p:sp>
      <p:sp>
        <p:nvSpPr>
          <p:cNvPr id="4" name="Footer Placeholder 3">
            <a:extLst>
              <a:ext uri="{FF2B5EF4-FFF2-40B4-BE49-F238E27FC236}">
                <a16:creationId xmlns:a16="http://schemas.microsoft.com/office/drawing/2014/main" id="{4DDEFDDF-457C-C205-6985-F8BA093164BA}"/>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4098" name="Picture 2" descr="اشعار یاد خدا ">
            <a:extLst>
              <a:ext uri="{FF2B5EF4-FFF2-40B4-BE49-F238E27FC236}">
                <a16:creationId xmlns:a16="http://schemas.microsoft.com/office/drawing/2014/main" id="{DC51BAE5-85F1-7B47-5E11-1CADA0D71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992609"/>
      </p:ext>
    </p:extLst>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BAE0E3F-56AE-EA3B-1AD1-1A5EB9E2CC3E}"/>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960918A1-0E95-EDEA-3676-0723C63CC67A}"/>
              </a:ext>
            </a:extLst>
          </p:cNvPr>
          <p:cNvSpPr>
            <a:spLocks noGrp="1"/>
          </p:cNvSpPr>
          <p:nvPr>
            <p:ph type="ctrTitle"/>
          </p:nvPr>
        </p:nvSpPr>
        <p:spPr/>
        <p:txBody>
          <a:bodyPr/>
          <a:lstStyle/>
          <a:p>
            <a:endParaRPr lang="en-US"/>
          </a:p>
        </p:txBody>
      </p:sp>
      <p:sp>
        <p:nvSpPr>
          <p:cNvPr id="4" name="Footer Placeholder 3">
            <a:extLst>
              <a:ext uri="{FF2B5EF4-FFF2-40B4-BE49-F238E27FC236}">
                <a16:creationId xmlns:a16="http://schemas.microsoft.com/office/drawing/2014/main" id="{00B50A1E-76EF-83C2-876C-009C5DAD05E1}"/>
              </a:ext>
            </a:extLst>
          </p:cNvPr>
          <p:cNvSpPr>
            <a:spLocks noGrp="1"/>
          </p:cNvSpPr>
          <p:nvPr>
            <p:ph type="ftr" sz="quarter" idx="11"/>
          </p:nvPr>
        </p:nvSpPr>
        <p:spPr/>
        <p:txBody>
          <a:bodyPr/>
          <a:lstStyle/>
          <a:p>
            <a:pPr>
              <a:defRPr/>
            </a:pPr>
            <a:endParaRPr lang="en-US"/>
          </a:p>
        </p:txBody>
      </p:sp>
      <p:pic>
        <p:nvPicPr>
          <p:cNvPr id="2050" name="Picture 2" descr="پاورپوینت آیین نامه مالی و معاملاتی دانشگاهها و دانشکدههای علوم پزشکی -  پاور ورد">
            <a:extLst>
              <a:ext uri="{FF2B5EF4-FFF2-40B4-BE49-F238E27FC236}">
                <a16:creationId xmlns:a16="http://schemas.microsoft.com/office/drawing/2014/main" id="{CDDA9C56-4151-8338-97F7-C7D4A20497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593593"/>
      </p:ext>
    </p:extLst>
  </p:cSld>
  <p:clrMapOvr>
    <a:masterClrMapping/>
  </p:clrMapOvr>
  <p:transition spd="med">
    <p:zoom/>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365127"/>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2500" lnSpcReduction="20000"/>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400" b="0" i="0" u="none" strike="noStrike" kern="1200" cap="none" spc="0" normalizeH="0" baseline="0" noProof="0" dirty="0">
                <a:ln>
                  <a:noFill/>
                </a:ln>
                <a:solidFill>
                  <a:srgbClr val="33CC33"/>
                </a:solidFill>
                <a:effectLst>
                  <a:outerShdw blurRad="38100" dist="38100" dir="2700000" algn="tl">
                    <a:srgbClr val="000000">
                      <a:alpha val="43137"/>
                    </a:srgbClr>
                  </a:outerShdw>
                </a:effectLst>
                <a:uLnTx/>
                <a:uFillTx/>
                <a:latin typeface="Georgia"/>
                <a:ea typeface="+mj-ea"/>
                <a:cs typeface="B Titr" panose="00000700000000000000" pitchFamily="2" charset="-78"/>
              </a:rPr>
              <a:t>رییس دیوان محاسبات کشور</a:t>
            </a:r>
            <a:r>
              <a:rPr kumimoji="0" lang="fa-IR" sz="2400" b="0"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a:t>
            </a:r>
            <a:r>
              <a:rPr kumimoji="0" lang="fa-IR" sz="2400" b="1"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عدم آشنایی با "قوانین" برای مدیران دردسرساز شده است </a:t>
            </a:r>
            <a:br>
              <a:rPr kumimoji="0" lang="fa-IR" sz="2400" b="1"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br>
            <a:r>
              <a:rPr kumimoji="0" lang="fa-IR" sz="2400" b="1"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 </a:t>
            </a:r>
            <a:r>
              <a:rPr kumimoji="0" lang="fa-IR"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Georgia"/>
                <a:ea typeface="+mj-ea"/>
                <a:cs typeface="B Titr" panose="00000700000000000000" pitchFamily="2" charset="-78"/>
              </a:rPr>
              <a:t>  عادل آذر16-9-96</a:t>
            </a:r>
            <a:endParaRPr kumimoji="0" lang="en-US" sz="40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6" name="Content Placeholder 2">
            <a:extLst>
              <a:ext uri="{FF2B5EF4-FFF2-40B4-BE49-F238E27FC236}">
                <a16:creationId xmlns:a16="http://schemas.microsoft.com/office/drawing/2014/main" id="{C8288AAC-E23F-6C46-D47C-0E8F96D7E3A3}"/>
              </a:ext>
            </a:extLst>
          </p:cNvPr>
          <p:cNvSpPr txBox="1">
            <a:spLocks/>
          </p:cNvSpPr>
          <p:nvPr/>
        </p:nvSpPr>
        <p:spPr bwMode="auto">
          <a:xfrm>
            <a:off x="301752" y="1527048"/>
            <a:ext cx="850392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85000"/>
              <a:buFont typeface="Wingdings 2" panose="05020102010507070707" pitchFamily="18" charset="2"/>
              <a:buNone/>
              <a:defRPr sz="1600" b="1" kern="1200" cap="all" spc="250" baseline="0">
                <a:solidFill>
                  <a:schemeClr val="tx2"/>
                </a:solidFill>
                <a:latin typeface="+mn-lt"/>
                <a:ea typeface="+mn-ea"/>
                <a:cs typeface="B Nazanin" panose="00000400000000000000" pitchFamily="2" charset="-78"/>
              </a:defRPr>
            </a:lvl1pPr>
            <a:lvl2pPr marL="457200" indent="0" algn="ctr" rtl="0" eaLnBrk="0" fontAlgn="base" hangingPunct="0">
              <a:spcBef>
                <a:spcPct val="20000"/>
              </a:spcBef>
              <a:spcAft>
                <a:spcPct val="0"/>
              </a:spcAft>
              <a:buClr>
                <a:schemeClr val="accent2"/>
              </a:buClr>
              <a:buSzPct val="70000"/>
              <a:buFont typeface="Wingdings" panose="05000000000000000000" pitchFamily="2" charset="2"/>
              <a:buNone/>
              <a:defRPr sz="2200" kern="1200">
                <a:solidFill>
                  <a:schemeClr val="tx2"/>
                </a:solidFill>
                <a:latin typeface="+mn-lt"/>
                <a:ea typeface="+mn-ea"/>
                <a:cs typeface="B Nazanin" panose="00000400000000000000" pitchFamily="2" charset="-78"/>
              </a:defRPr>
            </a:lvl2pPr>
            <a:lvl3pPr marL="914400" indent="0" algn="ctr" rtl="0" eaLnBrk="0" fontAlgn="base" hangingPunct="0">
              <a:spcBef>
                <a:spcPct val="20000"/>
              </a:spcBef>
              <a:spcAft>
                <a:spcPct val="0"/>
              </a:spcAft>
              <a:buClr>
                <a:srgbClr val="8CADAE"/>
              </a:buClr>
              <a:buSzPct val="75000"/>
              <a:buFont typeface="Wingdings 2" panose="05020102010507070707" pitchFamily="18" charset="2"/>
              <a:buNone/>
              <a:defRPr sz="2000" kern="1200">
                <a:solidFill>
                  <a:schemeClr val="tx1"/>
                </a:solidFill>
                <a:latin typeface="+mn-lt"/>
                <a:ea typeface="+mn-ea"/>
                <a:cs typeface="B Nazanin" panose="00000400000000000000" pitchFamily="2" charset="-78"/>
              </a:defRPr>
            </a:lvl3pPr>
            <a:lvl4pPr marL="1371600" indent="0" algn="ctr" rtl="0" eaLnBrk="0" fontAlgn="base" hangingPunct="0">
              <a:spcBef>
                <a:spcPct val="20000"/>
              </a:spcBef>
              <a:spcAft>
                <a:spcPct val="0"/>
              </a:spcAft>
              <a:buClr>
                <a:srgbClr val="8C7B70"/>
              </a:buClr>
              <a:buSzPct val="70000"/>
              <a:buFont typeface="Wingdings" panose="05000000000000000000" pitchFamily="2" charset="2"/>
              <a:buNone/>
              <a:defRPr sz="2000" kern="1200">
                <a:solidFill>
                  <a:schemeClr val="tx2"/>
                </a:solidFill>
                <a:latin typeface="+mn-lt"/>
                <a:ea typeface="+mn-ea"/>
                <a:cs typeface="B Nazanin" panose="00000400000000000000" pitchFamily="2" charset="-78"/>
              </a:defRPr>
            </a:lvl4pPr>
            <a:lvl5pPr marL="1828800" indent="0" algn="ctr" rtl="0" eaLnBrk="0" fontAlgn="base" hangingPunct="0">
              <a:spcBef>
                <a:spcPct val="20000"/>
              </a:spcBef>
              <a:spcAft>
                <a:spcPct val="0"/>
              </a:spcAft>
              <a:buClr>
                <a:srgbClr val="8FB08C"/>
              </a:buClr>
              <a:buNone/>
              <a:defRPr kern="1200">
                <a:solidFill>
                  <a:schemeClr val="tx1"/>
                </a:solidFill>
                <a:latin typeface="+mn-lt"/>
                <a:ea typeface="+mn-ea"/>
                <a:cs typeface="B Nazanin" panose="00000400000000000000" pitchFamily="2" charset="-78"/>
              </a:defRPr>
            </a:lvl5pPr>
            <a:lvl6pPr marL="2286000" indent="0" algn="ctr" rtl="0" eaLnBrk="1" latinLnBrk="0" hangingPunct="1">
              <a:spcBef>
                <a:spcPct val="20000"/>
              </a:spcBef>
              <a:buClr>
                <a:schemeClr val="accent6"/>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accent4">
                  <a:shade val="75000"/>
                </a:schemeClr>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kumimoji="0" sz="1400" kern="1200" cap="all" baseline="0">
                <a:solidFill>
                  <a:schemeClr val="tx1"/>
                </a:solidFill>
                <a:latin typeface="+mn-lt"/>
                <a:ea typeface="+mn-ea"/>
                <a:cs typeface="+mn-cs"/>
              </a:defRPr>
            </a:lvl9pPr>
          </a:lstStyle>
          <a:p>
            <a:pPr marL="0" marR="0" lvl="0" indent="0" algn="just" defTabSz="914400" rtl="1" eaLnBrk="0" fontAlgn="base" latinLnBrk="0" hangingPunct="0">
              <a:lnSpc>
                <a:spcPct val="10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رییس دیوان محاسبات کشور عنوان کرد: </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آسیب شناسی ما در دیوان محاسبات نشان می‌دهد قاطبه مدیران ما افراد دست پاک و با شرفی هستند و مشکلات پیش آمده نیز به عدم آشنایی آنها به قوانین بر می‌گردد.</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وی با اشاره به حجم بالای پرونده‌ها در دیوان محاسبات، گفت: با بررسی‌های صورت گرفته متوجه شدیم علت این حجم پرونده </a:t>
            </a:r>
            <a:r>
              <a:rPr kumimoji="0" lang="fa-IR" sz="2400" b="0" i="0" u="none" strike="noStrike" kern="1200" cap="none" spc="0" normalizeH="0" baseline="0" noProof="0" dirty="0">
                <a:ln>
                  <a:noFill/>
                </a:ln>
                <a:solidFill>
                  <a:srgbClr val="0070C0"/>
                </a:solidFill>
                <a:effectLst/>
                <a:uLnTx/>
                <a:uFillTx/>
                <a:latin typeface="Georgia"/>
                <a:ea typeface="+mn-ea"/>
                <a:cs typeface="B Nazanin" panose="00000400000000000000" pitchFamily="2" charset="-78"/>
              </a:rPr>
              <a:t>عدم آشنایی مدیران با قوانین و مقررات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است.</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Wingdings 2" panose="05020102010507070707" pitchFamily="18" charset="2"/>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آذر با بیان اینکه بعضا قوانین و مقررات دچار خلاء، ابهام و تناقض هستند، گفت: اما اگر بخواهیم وزن دهیم </a:t>
            </a:r>
            <a:r>
              <a:rPr kumimoji="0" lang="fa-IR" sz="2800" b="0" i="0" u="sng"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حدود ۹۰ درصد از گرفتاری مدیران به عدم آشنایی آنها با قوانین و مقررات و بعضا غفلت آنها از قوانین بر می‌گردد و تنها ۱۰ درصد مشکلات مربوط به گرفتگی محتوایی قوانین است.</a:t>
            </a:r>
          </a:p>
          <a:p>
            <a:pPr marL="273050" marR="0" lvl="0" indent="-273050" algn="r" defTabSz="914400" rtl="0" eaLnBrk="0" fontAlgn="base" latinLnBrk="0" hangingPunct="0">
              <a:lnSpc>
                <a:spcPct val="100000"/>
              </a:lnSpc>
              <a:spcBef>
                <a:spcPct val="20000"/>
              </a:spcBef>
              <a:spcAft>
                <a:spcPct val="0"/>
              </a:spcAft>
              <a:buClr>
                <a:srgbClr val="D16349"/>
              </a:buClr>
              <a:buSzPct val="85000"/>
              <a:buFont typeface="Wingdings 2" panose="05020102010507070707" pitchFamily="18" charset="2"/>
              <a:buChar char=""/>
              <a:tabLst/>
              <a:defRPr/>
            </a:pPr>
            <a:endParaRPr kumimoji="0" lang="en-US" sz="27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Tree>
    <p:extLst>
      <p:ext uri="{BB962C8B-B14F-4D97-AF65-F5344CB8AC3E}">
        <p14:creationId xmlns:p14="http://schemas.microsoft.com/office/powerpoint/2010/main" val="3071802586"/>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06966" y="-27384"/>
            <a:ext cx="7886700" cy="90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0" i="0" u="none" strike="noStrike" kern="1200" cap="none" spc="0" normalizeH="0" baseline="0" noProof="0" dirty="0">
                <a:ln>
                  <a:noFill/>
                </a:ln>
                <a:solidFill>
                  <a:srgbClr val="33CC33"/>
                </a:solidFill>
                <a:effectLst>
                  <a:outerShdw blurRad="38100" dist="38100" dir="2700000" algn="tl">
                    <a:srgbClr val="000000">
                      <a:alpha val="43137"/>
                    </a:srgbClr>
                  </a:outerShdw>
                </a:effectLst>
                <a:uLnTx/>
                <a:uFillTx/>
                <a:latin typeface="Georgia"/>
                <a:ea typeface="+mj-ea"/>
                <a:cs typeface="B Titr" panose="00000700000000000000" pitchFamily="2" charset="-78"/>
              </a:rPr>
              <a:t>سازمان بازرسی کل کشور </a:t>
            </a:r>
            <a:r>
              <a:rPr kumimoji="0" lang="fa-IR" sz="2000" b="0" i="0" u="none" strike="noStrike" kern="1200" cap="none" spc="0" normalizeH="0" baseline="0" noProof="0" dirty="0">
                <a:ln>
                  <a:noFill/>
                </a:ln>
                <a:solidFill>
                  <a:srgbClr val="8CADAE">
                    <a:shade val="75000"/>
                  </a:srgbClr>
                </a:solidFill>
                <a:effectLst>
                  <a:outerShdw blurRad="38100" dist="38100" dir="2700000" algn="tl">
                    <a:srgbClr val="000000">
                      <a:alpha val="43137"/>
                    </a:srgbClr>
                  </a:outerShdw>
                </a:effectLst>
                <a:uLnTx/>
                <a:uFillTx/>
                <a:latin typeface="Georgia"/>
                <a:ea typeface="+mj-ea"/>
                <a:cs typeface="B Titr" panose="00000700000000000000" pitchFamily="2" charset="-78"/>
              </a:rPr>
              <a:t>:آشنا نبودن مدیران دستگاه‌های اجرایی با قانون و مقرارت معاملات دولتی</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5" name="TextBox 4">
            <a:extLst>
              <a:ext uri="{FF2B5EF4-FFF2-40B4-BE49-F238E27FC236}">
                <a16:creationId xmlns:a16="http://schemas.microsoft.com/office/drawing/2014/main" id="{5D627A54-8E20-4DBE-B25F-CC5AB358B624}"/>
              </a:ext>
            </a:extLst>
          </p:cNvPr>
          <p:cNvSpPr txBox="1"/>
          <p:nvPr/>
        </p:nvSpPr>
        <p:spPr>
          <a:xfrm>
            <a:off x="606966" y="871430"/>
            <a:ext cx="8208912" cy="6013954"/>
          </a:xfrm>
          <a:prstGeom prst="rect">
            <a:avLst/>
          </a:prstGeom>
          <a:noFill/>
        </p:spPr>
        <p:txBody>
          <a:bodyPr wrap="square">
            <a:spAutoFit/>
          </a:bodyPr>
          <a:lstStyle/>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مدیر‌کل بازرسی استان گفت: با بررسی ۲ هزار پرونده معاملاتی در دستگاه‌های اجرایی استان ۱۳0 میلیارد تومان از محل این معاملات به خزانه بیت‌المال بازگشت.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این مقام مسئول با تأکید بر آشنایی مسؤولان دستگا‌های اجرایی از قانون و مقررات معاملات دولتی اظهار‌کرد: </a:t>
            </a:r>
            <a:r>
              <a:rPr kumimoji="0" lang="fa-IR" sz="2400" b="0" i="0" u="sng" strike="noStrike" kern="1200" cap="none" spc="0" normalizeH="0" baseline="0" noProof="0" dirty="0">
                <a:ln>
                  <a:noFill/>
                </a:ln>
                <a:solidFill>
                  <a:srgbClr val="FF0000"/>
                </a:solidFill>
                <a:effectLst/>
                <a:uLnTx/>
                <a:uFillTx/>
                <a:latin typeface="Georgia"/>
                <a:ea typeface="+mn-ea"/>
                <a:cs typeface="B Nazanin" panose="00000400000000000000" pitchFamily="2" charset="-78"/>
              </a:rPr>
              <a:t>۹۰ درصد تخلفات دولتی دستگاه‌های اجرایی استان به سبب آشنا نبودن مسؤولان با معاملات دولتی است.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وی با بیان این‌که مدیری که با معاملات قانونی آشنا نیست، برای دستگاه‌ اجرایی مشکل‌ساز می‌شود، افزود: </a:t>
            </a:r>
            <a:r>
              <a:rPr kumimoji="0" lang="fa-IR" sz="2400" b="0" i="0" u="sng"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تفویض اختیار بی‌مورد </a:t>
            </a: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به قائم‌مقام دستگاه‌های اجرایی به سبب آشنا نبودن به معاملات دولتی و عدم نظارت و کنترل از سوی مدیران مشکلات دستگاه‌ها در این عرصه افزایش می‌دهد.</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مدیرکل بازرسی استان اضافه کرد که جلوگیری از حیف‌‌ومیل بیت‌المال در ادارات یکی از اولویت‌های اداره کل بازرسی است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در ادامه با بیان این‌که پارسال ۳۰۰ مورد به مدیران دستگاه‌های اجرایی استان تذکر داده شد، افزود: در این سال ۴۰ مورد قبل از وقوع و در حین وقوع جرم، هشدار به دستگاه‌های اجرایی داده شده است.</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مدیرکل بازرسی استان با بیان این‌که سال قبل یک‌هزار و ۵۰۰ میلیارد تومان مناقصه دستگاه‌های اجرایی استان تصحیح شده است، افزود: میزان جرم دستگاه‌های اجرایی که تخلف در آنها مشاهده شده را دادگستری تعیین می‌کند.</a:t>
            </a:r>
          </a:p>
          <a:p>
            <a:pPr marL="0" marR="0" lvl="0" indent="0" algn="just" defTabSz="914400" rtl="1" eaLnBrk="0" fontAlgn="base" latinLnBrk="0" hangingPunct="0">
              <a:lnSpc>
                <a:spcPct val="100000"/>
              </a:lnSpc>
              <a:spcBef>
                <a:spcPct val="20000"/>
              </a:spcBef>
              <a:spcAft>
                <a:spcPct val="0"/>
              </a:spcAft>
              <a:buClr>
                <a:srgbClr val="D16349"/>
              </a:buClr>
              <a:buSzPct val="85000"/>
              <a:buFontTx/>
              <a:buNone/>
              <a:tabLst/>
              <a:defRPr/>
            </a:pP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وی بیان ‌کرد: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جهل به قانون</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تفویض اختیار بی‌مورد بدون نظارت و کنترل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و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حیف‌ومیل‌های عمدی </a:t>
            </a:r>
            <a:r>
              <a:rPr kumimoji="0" lang="fa-IR" sz="20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از عمده مشکلات و ایراداتی است که در دستگاه‌های اجرایی وجود دارد.</a:t>
            </a:r>
          </a:p>
        </p:txBody>
      </p:sp>
    </p:spTree>
    <p:extLst>
      <p:ext uri="{BB962C8B-B14F-4D97-AF65-F5344CB8AC3E}">
        <p14:creationId xmlns:p14="http://schemas.microsoft.com/office/powerpoint/2010/main" val="3875383002"/>
      </p:ext>
    </p:extLst>
  </p:cSld>
  <p:clrMapOvr>
    <a:masterClrMapping/>
  </p:clrMapOvr>
  <p:transition spd="med">
    <p:zoom/>
  </p:transition>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65D45D0-E305-66C6-196C-9FF2A09DE4BE}"/>
              </a:ext>
            </a:extLst>
          </p:cNvPr>
          <p:cNvSpPr txBox="1">
            <a:spLocks/>
          </p:cNvSpPr>
          <p:nvPr/>
        </p:nvSpPr>
        <p:spPr bwMode="auto">
          <a:xfrm>
            <a:off x="628650" y="1825624"/>
            <a:ext cx="78867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85000"/>
              <a:buFont typeface="Wingdings 2" panose="05020102010507070707" pitchFamily="18" charset="2"/>
              <a:buNone/>
              <a:defRPr sz="1600" b="1" kern="1200" cap="all" spc="250" baseline="0">
                <a:solidFill>
                  <a:schemeClr val="tx2"/>
                </a:solidFill>
                <a:latin typeface="+mn-lt"/>
                <a:ea typeface="+mn-ea"/>
                <a:cs typeface="B Nazanin" panose="00000400000000000000" pitchFamily="2" charset="-78"/>
              </a:defRPr>
            </a:lvl1pPr>
            <a:lvl2pPr marL="457200" indent="0" algn="ctr" rtl="0" eaLnBrk="0" fontAlgn="base" hangingPunct="0">
              <a:spcBef>
                <a:spcPct val="20000"/>
              </a:spcBef>
              <a:spcAft>
                <a:spcPct val="0"/>
              </a:spcAft>
              <a:buClr>
                <a:schemeClr val="accent2"/>
              </a:buClr>
              <a:buSzPct val="70000"/>
              <a:buFont typeface="Wingdings" panose="05000000000000000000" pitchFamily="2" charset="2"/>
              <a:buNone/>
              <a:defRPr sz="2200" kern="1200">
                <a:solidFill>
                  <a:schemeClr val="tx2"/>
                </a:solidFill>
                <a:latin typeface="+mn-lt"/>
                <a:ea typeface="+mn-ea"/>
                <a:cs typeface="B Nazanin" panose="00000400000000000000" pitchFamily="2" charset="-78"/>
              </a:defRPr>
            </a:lvl2pPr>
            <a:lvl3pPr marL="914400" indent="0" algn="ctr" rtl="0" eaLnBrk="0" fontAlgn="base" hangingPunct="0">
              <a:spcBef>
                <a:spcPct val="20000"/>
              </a:spcBef>
              <a:spcAft>
                <a:spcPct val="0"/>
              </a:spcAft>
              <a:buClr>
                <a:srgbClr val="8CADAE"/>
              </a:buClr>
              <a:buSzPct val="75000"/>
              <a:buFont typeface="Wingdings 2" panose="05020102010507070707" pitchFamily="18" charset="2"/>
              <a:buNone/>
              <a:defRPr sz="2000" kern="1200">
                <a:solidFill>
                  <a:schemeClr val="tx1"/>
                </a:solidFill>
                <a:latin typeface="+mn-lt"/>
                <a:ea typeface="+mn-ea"/>
                <a:cs typeface="B Nazanin" panose="00000400000000000000" pitchFamily="2" charset="-78"/>
              </a:defRPr>
            </a:lvl3pPr>
            <a:lvl4pPr marL="1371600" indent="0" algn="ctr" rtl="0" eaLnBrk="0" fontAlgn="base" hangingPunct="0">
              <a:spcBef>
                <a:spcPct val="20000"/>
              </a:spcBef>
              <a:spcAft>
                <a:spcPct val="0"/>
              </a:spcAft>
              <a:buClr>
                <a:srgbClr val="8C7B70"/>
              </a:buClr>
              <a:buSzPct val="70000"/>
              <a:buFont typeface="Wingdings" panose="05000000000000000000" pitchFamily="2" charset="2"/>
              <a:buNone/>
              <a:defRPr sz="2000" kern="1200">
                <a:solidFill>
                  <a:schemeClr val="tx2"/>
                </a:solidFill>
                <a:latin typeface="+mn-lt"/>
                <a:ea typeface="+mn-ea"/>
                <a:cs typeface="B Nazanin" panose="00000400000000000000" pitchFamily="2" charset="-78"/>
              </a:defRPr>
            </a:lvl4pPr>
            <a:lvl5pPr marL="1828800" indent="0" algn="ctr" rtl="0" eaLnBrk="0" fontAlgn="base" hangingPunct="0">
              <a:spcBef>
                <a:spcPct val="20000"/>
              </a:spcBef>
              <a:spcAft>
                <a:spcPct val="0"/>
              </a:spcAft>
              <a:buClr>
                <a:srgbClr val="8FB08C"/>
              </a:buClr>
              <a:buNone/>
              <a:defRPr kern="1200">
                <a:solidFill>
                  <a:schemeClr val="tx1"/>
                </a:solidFill>
                <a:latin typeface="+mn-lt"/>
                <a:ea typeface="+mn-ea"/>
                <a:cs typeface="B Nazanin" panose="00000400000000000000" pitchFamily="2" charset="-78"/>
              </a:defRPr>
            </a:lvl5pPr>
            <a:lvl6pPr marL="2286000" indent="0" algn="ctr" rtl="0" eaLnBrk="1" latinLnBrk="0" hangingPunct="1">
              <a:spcBef>
                <a:spcPct val="20000"/>
              </a:spcBef>
              <a:buClr>
                <a:schemeClr val="accent6"/>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accent4">
                  <a:shade val="75000"/>
                </a:schemeClr>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kumimoji="0" sz="1400" kern="1200" cap="all" baseline="0">
                <a:solidFill>
                  <a:schemeClr val="tx1"/>
                </a:solidFill>
                <a:latin typeface="+mn-lt"/>
                <a:ea typeface="+mn-ea"/>
                <a:cs typeface="+mn-cs"/>
              </a:defRPr>
            </a:lvl9pPr>
          </a:lstStyle>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hlinkClick r:id="rId3" action="ppaction://hlinkfile"/>
              </a:rPr>
              <a:t>قانون تشکیل هیأت‌های امناء دانشگاه‌ها و مؤسسات آموزش عالی و پژوهش</a:t>
            </a:r>
            <a:endPar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hlinkClick r:id="rId4" action="ppaction://hlinkfile">
                  <a:extLst>
                    <a:ext uri="{A12FA001-AC4F-418D-AE19-62706E023703}">
                      <ahyp:hlinkClr xmlns="" xmlns:ahyp="http://schemas.microsoft.com/office/drawing/2018/hyperlinkcolor" val="tx"/>
                    </a:ext>
                  </a:extLst>
                </a:hlinkClick>
              </a:rPr>
              <a:t>قانون نحوه انجام امور مالی و معاملاتی دانشگاه‌ها و مؤسسات آموزش عالی و تحقیقاتی </a:t>
            </a:r>
            <a:endPar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hlinkClick r:id="rId5" action="ppaction://hlinkfile">
                  <a:extLst>
                    <a:ext uri="{A12FA001-AC4F-418D-AE19-62706E023703}">
                      <ahyp:hlinkClr xmlns="" xmlns:ahyp="http://schemas.microsoft.com/office/drawing/2018/hyperlinkcolor" val="tx"/>
                    </a:ext>
                  </a:extLst>
                </a:hlinkClick>
              </a:rPr>
              <a:t>قانون محاسبات عمومی</a:t>
            </a:r>
            <a:endPar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hlinkClick r:id="rId6" action="ppaction://hlinkfile">
                  <a:extLst>
                    <a:ext uri="{A12FA001-AC4F-418D-AE19-62706E023703}">
                      <ahyp:hlinkClr xmlns="" xmlns:ahyp="http://schemas.microsoft.com/office/drawing/2018/hyperlinkcolor" val="tx"/>
                    </a:ext>
                  </a:extLst>
                </a:hlinkClick>
              </a:rPr>
              <a:t>قانون احکام دائمی برنامه های توسعه کشور</a:t>
            </a:r>
            <a:r>
              <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rPr>
              <a:t> (ماده یک)</a:t>
            </a: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hlinkClick r:id="rId7" action="ppaction://hlinkfile">
                  <a:extLst>
                    <a:ext uri="{A12FA001-AC4F-418D-AE19-62706E023703}">
                      <ahyp:hlinkClr xmlns="" xmlns:ahyp="http://schemas.microsoft.com/office/drawing/2018/hyperlinkcolor" val="tx"/>
                    </a:ext>
                  </a:extLst>
                </a:hlinkClick>
              </a:rPr>
              <a:t>ایین نامه مالی و معاملاتی گذشته</a:t>
            </a:r>
            <a:endParaRPr kumimoji="0" lang="fa-IR" sz="2400" b="1" i="0" u="none" strike="noStrike" kern="1200" cap="all" spc="250" normalizeH="0" baseline="0" noProof="0" dirty="0">
              <a:ln>
                <a:noFill/>
              </a:ln>
              <a:solidFill>
                <a:prstClr val="black"/>
              </a:solidFill>
              <a:effectLst/>
              <a:uLnTx/>
              <a:uFillTx/>
              <a:latin typeface="Georgia"/>
              <a:ea typeface="+mn-ea"/>
              <a:cs typeface="B Nazanin" panose="00000400000000000000" pitchFamily="2" charset="-78"/>
            </a:endParaRPr>
          </a:p>
          <a:p>
            <a:pPr marL="342900" marR="0" lvl="0" indent="-342900" algn="just" defTabSz="914400" rtl="1" eaLnBrk="0" fontAlgn="base" latinLnBrk="0" hangingPunct="0">
              <a:lnSpc>
                <a:spcPct val="100000"/>
              </a:lnSpc>
              <a:spcBef>
                <a:spcPct val="20000"/>
              </a:spcBef>
              <a:spcAft>
                <a:spcPct val="0"/>
              </a:spcAft>
              <a:buClr>
                <a:srgbClr val="0000FF"/>
              </a:buClr>
              <a:buSzPct val="85000"/>
              <a:buFont typeface="Wingdings" panose="05000000000000000000" pitchFamily="2" charset="2"/>
              <a:buChar char="v"/>
              <a:tabLst/>
              <a:defRPr/>
            </a:pPr>
            <a:r>
              <a:rPr kumimoji="0" lang="fa-IR" sz="2400" b="1" i="0" u="none" strike="noStrike" kern="1200" cap="all" spc="250" normalizeH="0" baseline="0" noProof="0" dirty="0">
                <a:ln>
                  <a:noFill/>
                </a:ln>
                <a:solidFill>
                  <a:srgbClr val="00B0F0"/>
                </a:solidFill>
                <a:effectLst/>
                <a:uLnTx/>
                <a:uFillTx/>
                <a:latin typeface="Georgia"/>
                <a:ea typeface="+mn-ea"/>
                <a:cs typeface="B Nazanin" panose="00000400000000000000" pitchFamily="2" charset="-78"/>
              </a:rPr>
              <a:t>مفهوم قانون و آیین نامه</a:t>
            </a:r>
          </a:p>
        </p:txBody>
      </p:sp>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365127"/>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مقدمه</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Tree>
    <p:extLst>
      <p:ext uri="{BB962C8B-B14F-4D97-AF65-F5344CB8AC3E}">
        <p14:creationId xmlns:p14="http://schemas.microsoft.com/office/powerpoint/2010/main" val="2192352683"/>
      </p:ext>
    </p:extLst>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365127"/>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مفهوم قانون و آیین نامه</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قانون</a:t>
            </a:r>
          </a:p>
          <a:p>
            <a:pPr marL="171450" marR="0" lvl="0" indent="-171450" algn="just" defTabSz="685800" rtl="1"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فرهنگ فارسی عمید</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جمع</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قوانین</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a:t>
            </a:r>
            <a:r>
              <a:rPr kumimoji="0" lang="ks-Arab"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دستورها، مقررات، و احکامی که از طرف مجلس برای برقراری نظم و اداره کردن امور جامعه وضع شود.</a:t>
            </a: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a:p>
            <a:pPr marL="0" marR="0" lvl="0" indent="0" algn="just" defTabSz="685800" rtl="1" eaLnBrk="1" fontAlgn="base" latinLnBrk="0" hangingPunct="1">
              <a:lnSpc>
                <a:spcPct val="9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a:t>
            </a:r>
          </a:p>
          <a:p>
            <a:pPr marL="171450" marR="0" lvl="0" indent="-171450" algn="just" defTabSz="685800" rtl="1" eaLnBrk="1" fontAlgn="base" latinLnBrk="0" hangingPunct="1">
              <a:lnSpc>
                <a:spcPct val="90000"/>
              </a:lnSpc>
              <a:spcBef>
                <a:spcPts val="750"/>
              </a:spcBef>
              <a:spcAft>
                <a:spcPts val="0"/>
              </a:spcAft>
              <a:buClrTx/>
              <a:buSzTx/>
              <a:buFont typeface="Arial" panose="020B0604020202020204" pitchFamily="34" charset="0"/>
              <a:buChar char="•"/>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مقرراتی که مقامات صلاحیتدار مانند وزیر و غیره وضع و در معرض اجراء می‌گذارند خواه هدف آن تسهیل اجراء و تشریح قانونی از قوانین موضوعه باشد خواه در مواردی باشد که اساساً قانونی وضع نشده است.</a:t>
            </a:r>
          </a:p>
          <a:p>
            <a:pPr marL="0" marR="0" lvl="0" indent="0" algn="just" defTabSz="685800" rtl="1"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srgbClr val="0000FF"/>
                </a:solidFill>
                <a:effectLst/>
                <a:uLnTx/>
                <a:uFillTx/>
                <a:latin typeface="Georgia"/>
                <a:ea typeface="+mn-ea"/>
                <a:cs typeface="B Nazanin" panose="00000400000000000000" pitchFamily="2" charset="-78"/>
              </a:rPr>
              <a:t>آیین نامه در جایی که مخالف یا مغایر با قانون است، تاب مقاومت در برابر قانون را ندارد. تفاوت اساسی قانون و آیین نامه در مراجع تصویب کننده آنها است</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به طوری که قانون از مجاری مجالس تنقیح و تصویب می‌گردد، ولی آیین نامه توسط سازمان‌های دولتی مصوب می‌گردد؛ ضمن این که ابطال آیین نامه‌های مغایر با قانون با دیوان عدالت اداری است.</a:t>
            </a:r>
          </a:p>
        </p:txBody>
      </p:sp>
    </p:spTree>
    <p:extLst>
      <p:ext uri="{BB962C8B-B14F-4D97-AF65-F5344CB8AC3E}">
        <p14:creationId xmlns:p14="http://schemas.microsoft.com/office/powerpoint/2010/main" val="511799761"/>
      </p:ext>
    </p:extLst>
  </p:cSld>
  <p:clrMapOvr>
    <a:masterClrMapping/>
  </p:clrMapOvr>
  <p:transition spd="med">
    <p:zoom/>
  </p:transition>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365127"/>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انواع آیین نامه</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2" name="Content Placeholder 2">
            <a:extLst>
              <a:ext uri="{FF2B5EF4-FFF2-40B4-BE49-F238E27FC236}">
                <a16:creationId xmlns:a16="http://schemas.microsoft.com/office/drawing/2014/main" id="{8A427EF7-6AFE-8DC3-5420-E11E466FE5D5}"/>
              </a:ext>
            </a:extLst>
          </p:cNvPr>
          <p:cNvSpPr txBox="1">
            <a:spLocks/>
          </p:cNvSpPr>
          <p:nvPr/>
        </p:nvSpPr>
        <p:spPr>
          <a:xfrm>
            <a:off x="628650" y="1556792"/>
            <a:ext cx="7886700" cy="5301207"/>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685800" rtl="1"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الف)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نامه‌های اجرایی</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مقرراتی هستند که به حکم صریح یا ضمنی قانونگذار برای تکمیل قانون وضع می‌شوند. به علت عدم استقلال ذاتی آنها به آنها آیین نامه‌های غیرمستقل نیز می‌گویند.</a:t>
            </a:r>
          </a:p>
          <a:p>
            <a:pPr marL="0" marR="0" lvl="0" indent="0" algn="just" defTabSz="685800" rtl="1"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ب)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 جایگزین قانون یا آیین نامه‌های تفویضی</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مقرراتی که با اذن صریح قانونگذار توسط قوه مجریه تدوین می‌شوند اما ماهیتاً با قانون فرقی ندارند.</a:t>
            </a:r>
          </a:p>
          <a:p>
            <a:pPr marL="0" marR="0" lvl="0" indent="0" algn="just" defTabSz="685800" rtl="1"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ج)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آیین نامه مستقل</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مقامات اجرایی به موجب اصل 138 می‌توانند در حدود اختیاراتشان اقدام به وضع آیین نامه نمایند. این نوع آیین نامه‌ها مستقل از قانون برای انتظام روابط افراد به کار می‌روند و بسیار متنوع‌اند، مانند آیین نامه‌های انتخاباتی، شهرداری، امور مالی، استخدامی و … و مقامات واضع آن هیأت وزیران، وزیر، و … می‌باشند.</a:t>
            </a:r>
            <a:endParaRPr kumimoji="0" lang="en-US"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Tree>
    <p:extLst>
      <p:ext uri="{BB962C8B-B14F-4D97-AF65-F5344CB8AC3E}">
        <p14:creationId xmlns:p14="http://schemas.microsoft.com/office/powerpoint/2010/main" val="3142953513"/>
      </p:ext>
    </p:extLst>
  </p:cSld>
  <p:clrMapOvr>
    <a:masterClrMapping/>
  </p:clrMapOvr>
  <p:transition spd="med">
    <p:zoom/>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A768F3-315C-91DF-5D67-7A38F3B0B972}"/>
              </a:ext>
            </a:extLst>
          </p:cNvPr>
          <p:cNvSpPr txBox="1">
            <a:spLocks/>
          </p:cNvSpPr>
          <p:nvPr/>
        </p:nvSpPr>
        <p:spPr bwMode="auto">
          <a:xfrm>
            <a:off x="628650" y="-99392"/>
            <a:ext cx="7886700" cy="97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ctr" rtl="0" eaLnBrk="0" fontAlgn="base" hangingPunct="0">
              <a:spcBef>
                <a:spcPct val="0"/>
              </a:spcBef>
              <a:spcAft>
                <a:spcPct val="0"/>
              </a:spcAft>
              <a:defRPr sz="4200" kern="1200">
                <a:solidFill>
                  <a:schemeClr val="accent1"/>
                </a:solidFill>
                <a:effectLst>
                  <a:outerShdw blurRad="38100" dist="38100" dir="2700000" algn="tl">
                    <a:srgbClr val="000000">
                      <a:alpha val="43137"/>
                    </a:srgbClr>
                  </a:outerShdw>
                </a:effectLst>
                <a:latin typeface="+mj-lt"/>
                <a:ea typeface="+mj-ea"/>
                <a:cs typeface="B Titr" panose="00000700000000000000" pitchFamily="2" charset="-78"/>
              </a:defRPr>
            </a:lvl1pPr>
            <a:lvl2pPr algn="ctr" rtl="0" eaLnBrk="0" fontAlgn="base" hangingPunct="0">
              <a:spcBef>
                <a:spcPct val="0"/>
              </a:spcBef>
              <a:spcAft>
                <a:spcPct val="0"/>
              </a:spcAft>
              <a:defRPr sz="3300">
                <a:solidFill>
                  <a:srgbClr val="7B9899"/>
                </a:solidFill>
                <a:latin typeface="Georgia" pitchFamily="18" charset="0"/>
                <a:cs typeface="Arial" pitchFamily="34" charset="0"/>
              </a:defRPr>
            </a:lvl2pPr>
            <a:lvl3pPr algn="ctr" rtl="0" eaLnBrk="0" fontAlgn="base" hangingPunct="0">
              <a:spcBef>
                <a:spcPct val="0"/>
              </a:spcBef>
              <a:spcAft>
                <a:spcPct val="0"/>
              </a:spcAft>
              <a:defRPr sz="3300">
                <a:solidFill>
                  <a:srgbClr val="7B9899"/>
                </a:solidFill>
                <a:latin typeface="Georgia" pitchFamily="18" charset="0"/>
                <a:cs typeface="Arial" pitchFamily="34" charset="0"/>
              </a:defRPr>
            </a:lvl3pPr>
            <a:lvl4pPr algn="ctr" rtl="0" eaLnBrk="0" fontAlgn="base" hangingPunct="0">
              <a:spcBef>
                <a:spcPct val="0"/>
              </a:spcBef>
              <a:spcAft>
                <a:spcPct val="0"/>
              </a:spcAft>
              <a:defRPr sz="3300">
                <a:solidFill>
                  <a:srgbClr val="7B9899"/>
                </a:solidFill>
                <a:latin typeface="Georgia" pitchFamily="18" charset="0"/>
                <a:cs typeface="Arial" pitchFamily="34" charset="0"/>
              </a:defRPr>
            </a:lvl4pPr>
            <a:lvl5pPr algn="ctr" rtl="0" eaLnBrk="0" fontAlgn="base" hangingPunct="0">
              <a:spcBef>
                <a:spcPct val="0"/>
              </a:spcBef>
              <a:spcAft>
                <a:spcPct val="0"/>
              </a:spcAft>
              <a:defRPr sz="3300">
                <a:solidFill>
                  <a:srgbClr val="7B9899"/>
                </a:solidFill>
                <a:latin typeface="Georgia" pitchFamily="18" charset="0"/>
                <a:cs typeface="Arial" pitchFamily="34" charset="0"/>
              </a:defRPr>
            </a:lvl5pPr>
            <a:lvl6pPr marL="457200" algn="ctr" rtl="0" fontAlgn="base">
              <a:spcBef>
                <a:spcPct val="0"/>
              </a:spcBef>
              <a:spcAft>
                <a:spcPct val="0"/>
              </a:spcAft>
              <a:defRPr sz="3300">
                <a:solidFill>
                  <a:srgbClr val="7B9899"/>
                </a:solidFill>
                <a:latin typeface="Georgia" pitchFamily="18" charset="0"/>
                <a:cs typeface="Arial" pitchFamily="34" charset="0"/>
              </a:defRPr>
            </a:lvl6pPr>
            <a:lvl7pPr marL="914400" algn="ctr" rtl="0" fontAlgn="base">
              <a:spcBef>
                <a:spcPct val="0"/>
              </a:spcBef>
              <a:spcAft>
                <a:spcPct val="0"/>
              </a:spcAft>
              <a:defRPr sz="3300">
                <a:solidFill>
                  <a:srgbClr val="7B9899"/>
                </a:solidFill>
                <a:latin typeface="Georgia" pitchFamily="18" charset="0"/>
                <a:cs typeface="Arial" pitchFamily="34" charset="0"/>
              </a:defRPr>
            </a:lvl7pPr>
            <a:lvl8pPr marL="1371600" algn="ctr" rtl="0" fontAlgn="base">
              <a:spcBef>
                <a:spcPct val="0"/>
              </a:spcBef>
              <a:spcAft>
                <a:spcPct val="0"/>
              </a:spcAft>
              <a:defRPr sz="3300">
                <a:solidFill>
                  <a:srgbClr val="7B9899"/>
                </a:solidFill>
                <a:latin typeface="Georgia" pitchFamily="18" charset="0"/>
                <a:cs typeface="Arial" pitchFamily="34" charset="0"/>
              </a:defRPr>
            </a:lvl8pPr>
            <a:lvl9pPr marL="1828800" algn="ctr" rtl="0" fontAlgn="base">
              <a:spcBef>
                <a:spcPct val="0"/>
              </a:spcBef>
              <a:spcAft>
                <a:spcPct val="0"/>
              </a:spcAft>
              <a:defRPr sz="3300">
                <a:solidFill>
                  <a:srgbClr val="7B9899"/>
                </a:solidFill>
                <a:latin typeface="Georgia" pitchFamily="18" charset="0"/>
                <a:cs typeface="Arial"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rPr>
              <a:t>اصل ۱۳۸ قانون اساسی جمهوری اسلامی ایران</a:t>
            </a:r>
            <a:endParaRPr kumimoji="0" lang="en-US" sz="3600" b="0" i="0" u="none" strike="noStrike" kern="1200" cap="none" spc="0" normalizeH="0" baseline="0" noProof="0" dirty="0">
              <a:ln>
                <a:noFill/>
              </a:ln>
              <a:solidFill>
                <a:prstClr val="black"/>
              </a:solidFill>
              <a:effectLst/>
              <a:uLnTx/>
              <a:uFillTx/>
              <a:latin typeface="Georgia"/>
              <a:ea typeface="+mj-ea"/>
              <a:cs typeface="B Titr" panose="00000700000000000000" pitchFamily="2" charset="-78"/>
            </a:endParaRPr>
          </a:p>
        </p:txBody>
      </p:sp>
      <p:sp>
        <p:nvSpPr>
          <p:cNvPr id="3" name="Content Placeholder 2">
            <a:extLst>
              <a:ext uri="{FF2B5EF4-FFF2-40B4-BE49-F238E27FC236}">
                <a16:creationId xmlns:a16="http://schemas.microsoft.com/office/drawing/2014/main" id="{5A16E042-CBD7-6B95-264F-7762FB40FCD0}"/>
              </a:ext>
            </a:extLst>
          </p:cNvPr>
          <p:cNvSpPr txBox="1">
            <a:spLocks/>
          </p:cNvSpPr>
          <p:nvPr/>
        </p:nvSpPr>
        <p:spPr>
          <a:xfrm>
            <a:off x="628650" y="1690690"/>
            <a:ext cx="7886700" cy="50506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1"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endParaRPr>
          </a:p>
        </p:txBody>
      </p:sp>
      <p:sp>
        <p:nvSpPr>
          <p:cNvPr id="2" name="Content Placeholder 2">
            <a:extLst>
              <a:ext uri="{FF2B5EF4-FFF2-40B4-BE49-F238E27FC236}">
                <a16:creationId xmlns:a16="http://schemas.microsoft.com/office/drawing/2014/main" id="{8A427EF7-6AFE-8DC3-5420-E11E466FE5D5}"/>
              </a:ext>
            </a:extLst>
          </p:cNvPr>
          <p:cNvSpPr txBox="1">
            <a:spLocks/>
          </p:cNvSpPr>
          <p:nvPr/>
        </p:nvSpPr>
        <p:spPr>
          <a:xfrm>
            <a:off x="628650" y="876250"/>
            <a:ext cx="7886700" cy="5981749"/>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914400" rtl="1" eaLnBrk="0" fontAlgn="base" latinLnBrk="0" hangingPunct="0">
              <a:lnSpc>
                <a:spcPct val="150000"/>
              </a:lnSpc>
              <a:spcBef>
                <a:spcPct val="20000"/>
              </a:spcBef>
              <a:spcAft>
                <a:spcPct val="0"/>
              </a:spcAft>
              <a:buClr>
                <a:srgbClr val="D16349"/>
              </a:buClr>
              <a:buSzPct val="85000"/>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علاوه بر مواردی که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هیات وزیران یا وزیری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مامور تدوین آیین‌نامه‌های اجرایی قوانین می‌شود،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هیات وزیران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حق دارد برای انجام وظایف اداری و تامین اجرای قوانین و تنظیم سازمان‌های اداری به وضع تصویب‌نامه و آیین‌نامه بپردازد. </a:t>
            </a:r>
            <a:r>
              <a:rPr kumimoji="0" lang="fa-IR" sz="2400" b="0" i="0" u="none" strike="noStrike" kern="1200" cap="none" spc="0" normalizeH="0" baseline="0" noProof="0" dirty="0">
                <a:ln>
                  <a:noFill/>
                </a:ln>
                <a:solidFill>
                  <a:srgbClr val="FF0000"/>
                </a:solidFill>
                <a:effectLst/>
                <a:uLnTx/>
                <a:uFillTx/>
                <a:latin typeface="Georgia"/>
                <a:ea typeface="+mn-ea"/>
                <a:cs typeface="B Nazanin" panose="00000400000000000000" pitchFamily="2" charset="-78"/>
              </a:rPr>
              <a:t>هر یک از وزیران نیز در حدود وظایف خویش و مصوبات هیات وزیران </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حق وضع آیین‌نامه و صدور بخشنامه را دارد </a:t>
            </a:r>
            <a:r>
              <a:rPr kumimoji="0" lang="fa-IR" sz="2400" b="0" i="0" u="sng" strike="noStrike" kern="1200" cap="none" spc="0" normalizeH="0" baseline="0" noProof="0" dirty="0">
                <a:ln>
                  <a:noFill/>
                </a:ln>
                <a:solidFill>
                  <a:srgbClr val="0000FF"/>
                </a:solidFill>
                <a:effectLst/>
                <a:uLnTx/>
                <a:uFillTx/>
                <a:latin typeface="Georgia"/>
                <a:ea typeface="+mn-ea"/>
                <a:cs typeface="B Nazanin" panose="00000400000000000000" pitchFamily="2" charset="-78"/>
              </a:rPr>
              <a:t>ولی مفاد این مقررات نباید با متن و روح قوانین مخالف باشد.</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دولت می‌تواند تصویب برخی از امور مربوط به وظایف خود را به کمیسیون‌های متشکل از چند وزیر واگذار نماید. مصوبات این کمیسیون‌ها در محدوده قوانین </a:t>
            </a:r>
            <a:r>
              <a:rPr kumimoji="0" lang="fa-IR" sz="2400" b="0" i="0" u="none" strike="noStrike" kern="1200" cap="none" spc="0" normalizeH="0" baseline="0" noProof="0" dirty="0">
                <a:ln>
                  <a:noFill/>
                </a:ln>
                <a:solidFill>
                  <a:srgbClr val="0000FF"/>
                </a:solidFill>
                <a:effectLst/>
                <a:uLnTx/>
                <a:uFillTx/>
                <a:latin typeface="Georgia"/>
                <a:ea typeface="+mn-ea"/>
                <a:cs typeface="B Nazanin" panose="00000400000000000000" pitchFamily="2" charset="-78"/>
              </a:rPr>
              <a:t>پس از تایید رئیس جمهور</a:t>
            </a:r>
            <a:r>
              <a:rPr kumimoji="0" lang="fa-IR" sz="2400" b="0" i="0" u="none" strike="noStrike" kern="1200" cap="none" spc="0" normalizeH="0" baseline="0" noProof="0" dirty="0">
                <a:ln>
                  <a:noFill/>
                </a:ln>
                <a:solidFill>
                  <a:prstClr val="black"/>
                </a:solidFill>
                <a:effectLst/>
                <a:uLnTx/>
                <a:uFillTx/>
                <a:latin typeface="Georgia"/>
                <a:ea typeface="+mn-ea"/>
                <a:cs typeface="B Nazanin" panose="00000400000000000000" pitchFamily="2" charset="-78"/>
              </a:rPr>
              <a:t> لازم‌الاجرا است.</a:t>
            </a:r>
          </a:p>
          <a:p>
            <a:pPr marL="0" marR="0" lvl="0" indent="0" algn="just" defTabSz="914400" rtl="1" eaLnBrk="0" fontAlgn="base" latinLnBrk="0" hangingPunct="0">
              <a:lnSpc>
                <a:spcPct val="150000"/>
              </a:lnSpc>
              <a:spcBef>
                <a:spcPct val="20000"/>
              </a:spcBef>
              <a:spcAft>
                <a:spcPct val="0"/>
              </a:spcAft>
              <a:buClr>
                <a:srgbClr val="D16349"/>
              </a:buClr>
              <a:buSzPct val="85000"/>
              <a:buFont typeface="Arial" panose="020B0604020202020204" pitchFamily="34" charset="0"/>
              <a:buNone/>
              <a:tabLst/>
              <a:defRPr/>
            </a:pPr>
            <a:r>
              <a:rPr kumimoji="0" lang="fa-IR" sz="2400" b="0" i="0" u="sng" strike="noStrike" kern="1200" cap="none" spc="0" normalizeH="0" baseline="0" noProof="0" dirty="0">
                <a:ln>
                  <a:noFill/>
                </a:ln>
                <a:solidFill>
                  <a:prstClr val="black"/>
                </a:solidFill>
                <a:effectLst/>
                <a:uLnTx/>
                <a:uFillTx/>
                <a:latin typeface="Georgia"/>
                <a:ea typeface="+mn-ea"/>
                <a:cs typeface="B Nazanin" panose="00000400000000000000" pitchFamily="2" charset="-78"/>
              </a:rPr>
              <a:t>تصویب‌نامه‌ها و آیین‌نامه‌های دولت و مصوبات کمیسیون‌های مذکور در این اصل‏، ضمن ابلاغ برای اجرا به اطلاع رئیس مجلس شورای اسلامی می‌رسد تا در صورتی که آنها را بر خلاف قوانین بیابد با ذکر دلیل برای تجدیدنظر به هیات وزیران بفرستند.</a:t>
            </a:r>
          </a:p>
        </p:txBody>
      </p:sp>
    </p:spTree>
    <p:extLst>
      <p:ext uri="{BB962C8B-B14F-4D97-AF65-F5344CB8AC3E}">
        <p14:creationId xmlns:p14="http://schemas.microsoft.com/office/powerpoint/2010/main" val="4030011481"/>
      </p:ext>
    </p:extLst>
  </p:cSld>
  <p:clrMapOvr>
    <a:masterClrMapping/>
  </p:clrMapOvr>
  <p:transition spd="med">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rtl="1" eaLnBrk="1" hangingPunct="1"/>
            <a:r>
              <a:rPr lang="fa-IR" altLang="fa-IR" sz="4800" dirty="0"/>
              <a:t>فهرست قانون محاسبات عمومی</a:t>
            </a:r>
            <a:endParaRPr lang="en-US" altLang="fa-IR" dirty="0">
              <a:cs typeface="2  Nazanin" pitchFamily="2" charset="-78"/>
            </a:endParaRPr>
          </a:p>
        </p:txBody>
      </p:sp>
      <p:sp>
        <p:nvSpPr>
          <p:cNvPr id="1536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fa-IR"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rPr>
              <a:t>آيين نامه مالي و معاملاتي </a:t>
            </a:r>
            <a:endParaRPr kumimoji="0" lang="en-US"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endParaRPr>
          </a:p>
        </p:txBody>
      </p:sp>
      <p:sp>
        <p:nvSpPr>
          <p:cNvPr id="4" name="Content Placeholder 3"/>
          <p:cNvSpPr>
            <a:spLocks noGrp="1"/>
          </p:cNvSpPr>
          <p:nvPr>
            <p:ph sz="quarter" idx="4294967295"/>
          </p:nvPr>
        </p:nvSpPr>
        <p:spPr>
          <a:xfrm>
            <a:off x="0" y="1268760"/>
            <a:ext cx="8504238" cy="4830415"/>
          </a:xfrm>
        </p:spPr>
        <p:txBody>
          <a:bodyPr>
            <a:normAutofit/>
          </a:bodyPr>
          <a:lstStyle/>
          <a:p>
            <a:pPr marL="514350" indent="-514350" algn="r" rtl="1" eaLnBrk="1" fontAlgn="auto" hangingPunct="1">
              <a:spcAft>
                <a:spcPts val="0"/>
              </a:spcAft>
              <a:buClr>
                <a:srgbClr val="0000FF"/>
              </a:buClr>
              <a:buFont typeface="+mj-lt"/>
              <a:buAutoNum type="arabicParenR"/>
              <a:defRPr/>
            </a:pPr>
            <a:endParaRPr lang="fa-IR" dirty="0">
              <a:solidFill>
                <a:schemeClr val="tx1">
                  <a:lumMod val="95000"/>
                  <a:lumOff val="5000"/>
                </a:schemeClr>
              </a:solidFill>
              <a:effectLst>
                <a:outerShdw blurRad="38100" dist="38100" dir="2700000" algn="tl">
                  <a:srgbClr val="000000">
                    <a:alpha val="43137"/>
                  </a:srgbClr>
                </a:outerShdw>
              </a:effectLst>
              <a:cs typeface="B Nazanin" panose="00000400000000000000" pitchFamily="2" charset="-78"/>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اول : تعاریف</a:t>
            </a: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دوم : </a:t>
            </a:r>
            <a:r>
              <a:rPr lang="ar-SA" dirty="0">
                <a:solidFill>
                  <a:srgbClr val="00B0F0"/>
                </a:solidFill>
                <a:effectLst>
                  <a:outerShdw blurRad="38100" dist="38100" dir="2700000" algn="tl">
                    <a:srgbClr val="000000">
                      <a:alpha val="43137"/>
                    </a:srgbClr>
                  </a:outerShdw>
                </a:effectLst>
              </a:rPr>
              <a:t>اجراي بودجه</a:t>
            </a:r>
            <a:endParaRPr lang="fa-IR" dirty="0">
              <a:solidFill>
                <a:srgbClr val="00B0F0"/>
              </a:solidFill>
              <a:effectLst>
                <a:outerShdw blurRad="38100" dist="38100" dir="2700000" algn="tl">
                  <a:srgbClr val="000000">
                    <a:alpha val="43137"/>
                  </a:srgbClr>
                </a:outerShdw>
              </a:effectLst>
            </a:endParaRPr>
          </a:p>
          <a:p>
            <a:pPr marL="442913" indent="0" algn="r" rtl="1" eaLnBrk="1" fontAlgn="auto" hangingPunct="1">
              <a:spcAft>
                <a:spcPts val="0"/>
              </a:spcAft>
              <a:buClr>
                <a:srgbClr val="0000FF"/>
              </a:buClr>
              <a:buNone/>
              <a:defRPr/>
            </a:pPr>
            <a:r>
              <a:rPr lang="ar-SA" sz="1800" dirty="0">
                <a:solidFill>
                  <a:srgbClr val="0000FF"/>
                </a:solidFill>
                <a:effectLst>
                  <a:outerShdw blurRad="38100" dist="38100" dir="2700000" algn="tl">
                    <a:srgbClr val="000000">
                      <a:alpha val="43137"/>
                    </a:srgbClr>
                  </a:outerShdw>
                </a:effectLst>
              </a:rPr>
              <a:t>بخش 1 - درآمدها و ساير منابع تأمين اعتبار</a:t>
            </a:r>
            <a:endParaRPr lang="fa-IR" sz="1800" dirty="0">
              <a:solidFill>
                <a:srgbClr val="0000FF"/>
              </a:solidFill>
              <a:effectLst>
                <a:outerShdw blurRad="38100" dist="38100" dir="2700000" algn="tl">
                  <a:srgbClr val="000000">
                    <a:alpha val="43137"/>
                  </a:srgbClr>
                </a:outerShdw>
              </a:effectLst>
            </a:endParaRPr>
          </a:p>
          <a:p>
            <a:pPr marL="442913" indent="0" algn="r" rtl="1" eaLnBrk="1" fontAlgn="auto" hangingPunct="1">
              <a:spcAft>
                <a:spcPts val="0"/>
              </a:spcAft>
              <a:buClr>
                <a:srgbClr val="0000FF"/>
              </a:buClr>
              <a:buNone/>
              <a:defRPr/>
            </a:pPr>
            <a:r>
              <a:rPr lang="ar-SA" sz="1800" dirty="0">
                <a:solidFill>
                  <a:srgbClr val="0000FF"/>
                </a:solidFill>
                <a:effectLst>
                  <a:outerShdw blurRad="38100" dist="38100" dir="2700000" algn="tl">
                    <a:srgbClr val="000000">
                      <a:alpha val="43137"/>
                    </a:srgbClr>
                  </a:outerShdw>
                </a:effectLst>
              </a:rPr>
              <a:t>‌بخش 2 - هزينه‌ها و ساير پرداخت</a:t>
            </a:r>
            <a:r>
              <a:rPr lang="fa-IR" sz="1800" dirty="0">
                <a:solidFill>
                  <a:srgbClr val="0000FF"/>
                </a:solidFill>
                <a:effectLst>
                  <a:outerShdw blurRad="38100" dist="38100" dir="2700000" algn="tl">
                    <a:srgbClr val="000000">
                      <a:alpha val="43137"/>
                    </a:srgbClr>
                  </a:outerShdw>
                </a:effectLst>
              </a:rPr>
              <a:t>‌</a:t>
            </a:r>
            <a:r>
              <a:rPr lang="ar-SA" sz="1800" dirty="0">
                <a:solidFill>
                  <a:srgbClr val="0000FF"/>
                </a:solidFill>
                <a:effectLst>
                  <a:outerShdw blurRad="38100" dist="38100" dir="2700000" algn="tl">
                    <a:srgbClr val="000000">
                      <a:alpha val="43137"/>
                    </a:srgbClr>
                  </a:outerShdw>
                </a:effectLst>
              </a:rPr>
              <a:t>ها</a:t>
            </a:r>
            <a:endParaRPr lang="fa-IR" sz="1800" dirty="0">
              <a:solidFill>
                <a:srgbClr val="0000FF"/>
              </a:solidFill>
              <a:effectLst>
                <a:outerShdw blurRad="38100" dist="38100" dir="2700000" algn="tl">
                  <a:srgbClr val="000000">
                    <a:alpha val="43137"/>
                  </a:srgbClr>
                </a:outerShdw>
              </a:effectLst>
            </a:endParaRPr>
          </a:p>
          <a:p>
            <a:pPr marL="442913" indent="0" algn="r" rtl="1" eaLnBrk="1" fontAlgn="auto" hangingPunct="1">
              <a:spcAft>
                <a:spcPts val="0"/>
              </a:spcAft>
              <a:buClr>
                <a:srgbClr val="0000FF"/>
              </a:buClr>
              <a:buNone/>
              <a:defRPr/>
            </a:pPr>
            <a:r>
              <a:rPr lang="ar-SA" sz="1800" dirty="0">
                <a:solidFill>
                  <a:srgbClr val="0000FF"/>
                </a:solidFill>
                <a:effectLst>
                  <a:outerShdw blurRad="38100" dist="38100" dir="2700000" algn="tl">
                    <a:srgbClr val="000000">
                      <a:alpha val="43137"/>
                    </a:srgbClr>
                  </a:outerShdw>
                </a:effectLst>
              </a:rPr>
              <a:t>‌بخش 3 - معاملات دولتي</a:t>
            </a:r>
            <a:endParaRPr lang="fa-IR" sz="1800" dirty="0">
              <a:solidFill>
                <a:srgbClr val="0000FF"/>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سوم : </a:t>
            </a:r>
            <a:r>
              <a:rPr lang="ar-SA" dirty="0">
                <a:solidFill>
                  <a:srgbClr val="00B0F0"/>
                </a:solidFill>
                <a:effectLst>
                  <a:outerShdw blurRad="38100" dist="38100" dir="2700000" algn="tl">
                    <a:srgbClr val="000000">
                      <a:alpha val="43137"/>
                    </a:srgbClr>
                  </a:outerShdw>
                </a:effectLst>
              </a:rPr>
              <a:t>نظارت مالي</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چهارم : </a:t>
            </a:r>
            <a:r>
              <a:rPr lang="ar-SA" dirty="0">
                <a:solidFill>
                  <a:srgbClr val="00B0F0"/>
                </a:solidFill>
                <a:effectLst>
                  <a:outerShdw blurRad="38100" dist="38100" dir="2700000" algn="tl">
                    <a:srgbClr val="000000">
                      <a:alpha val="43137"/>
                    </a:srgbClr>
                  </a:outerShdw>
                </a:effectLst>
              </a:rPr>
              <a:t>تنظيم حساب و تفريغ بودجه</a:t>
            </a:r>
            <a:r>
              <a:rPr lang="fa-IR" dirty="0">
                <a:solidFill>
                  <a:srgbClr val="00B0F0"/>
                </a:solidFill>
                <a:effectLst>
                  <a:outerShdw blurRad="38100" dist="38100" dir="2700000" algn="tl">
                    <a:srgbClr val="000000">
                      <a:alpha val="43137"/>
                    </a:srgbClr>
                  </a:outerShdw>
                </a:effectLst>
                <a:hlinkClick r:id="rId2" action="ppaction://hlinksldjump">
                  <a:extLst>
                    <a:ext uri="{A12FA001-AC4F-418D-AE19-62706E023703}">
                      <ahyp:hlinkClr xmlns="" xmlns:ahyp="http://schemas.microsoft.com/office/drawing/2018/hyperlinkcolor" val="tx"/>
                    </a:ext>
                  </a:extLst>
                </a:hlinkClick>
              </a:rPr>
              <a:t> </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پنجم : </a:t>
            </a:r>
            <a:r>
              <a:rPr lang="ar-SA" dirty="0">
                <a:solidFill>
                  <a:srgbClr val="00B0F0"/>
                </a:solidFill>
                <a:effectLst>
                  <a:outerShdw blurRad="38100" dist="38100" dir="2700000" algn="tl">
                    <a:srgbClr val="000000">
                      <a:alpha val="43137"/>
                    </a:srgbClr>
                  </a:outerShdw>
                </a:effectLst>
              </a:rPr>
              <a:t>اموال دولتي</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Clr>
                <a:srgbClr val="0000FF"/>
              </a:buClr>
              <a:buNone/>
              <a:defRPr/>
            </a:pPr>
            <a:r>
              <a:rPr lang="fa-IR" dirty="0">
                <a:solidFill>
                  <a:srgbClr val="00B0F0"/>
                </a:solidFill>
                <a:effectLst>
                  <a:outerShdw blurRad="38100" dist="38100" dir="2700000" algn="tl">
                    <a:srgbClr val="000000">
                      <a:alpha val="43137"/>
                    </a:srgbClr>
                  </a:outerShdw>
                </a:effectLst>
              </a:rPr>
              <a:t>فصل ششم : </a:t>
            </a:r>
            <a:r>
              <a:rPr lang="ar-SA" dirty="0">
                <a:solidFill>
                  <a:srgbClr val="00B0F0"/>
                </a:solidFill>
                <a:effectLst>
                  <a:outerShdw blurRad="38100" dist="38100" dir="2700000" algn="tl">
                    <a:srgbClr val="000000">
                      <a:alpha val="43137"/>
                    </a:srgbClr>
                  </a:outerShdw>
                </a:effectLst>
              </a:rPr>
              <a:t>مقررات متفرقه</a:t>
            </a:r>
            <a:endParaRPr lang="fa-IR" dirty="0">
              <a:solidFill>
                <a:srgbClr val="00B0F0"/>
              </a:solidFill>
              <a:effectLst>
                <a:outerShdw blurRad="38100" dist="38100" dir="2700000" algn="tl">
                  <a:srgbClr val="000000">
                    <a:alpha val="43137"/>
                  </a:srgbClr>
                </a:outerShdw>
              </a:effectLst>
            </a:endParaRPr>
          </a:p>
          <a:p>
            <a:pPr marL="0" indent="0" algn="r" rtl="1" eaLnBrk="1" fontAlgn="auto" hangingPunct="1">
              <a:spcAft>
                <a:spcPts val="0"/>
              </a:spcAft>
              <a:buNone/>
              <a:defRPr/>
            </a:pPr>
            <a:endParaRPr lang="en-US" dirty="0">
              <a:solidFill>
                <a:schemeClr val="accent1"/>
              </a:solidFill>
              <a:cs typeface="B Nazanin" panose="00000400000000000000" pitchFamily="2" charset="-78"/>
            </a:endParaRPr>
          </a:p>
        </p:txBody>
      </p:sp>
    </p:spTree>
    <p:extLst>
      <p:ext uri="{BB962C8B-B14F-4D97-AF65-F5344CB8AC3E}">
        <p14:creationId xmlns:p14="http://schemas.microsoft.com/office/powerpoint/2010/main" val="479521674"/>
      </p:ext>
    </p:extLst>
  </p:cSld>
  <p:clrMapOvr>
    <a:masterClrMapping/>
  </p:clrMapOvr>
  <p:transition spd="med">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rtl="1" eaLnBrk="1" hangingPunct="1"/>
            <a:r>
              <a:rPr lang="fa-IR" altLang="fa-IR" sz="4800" dirty="0"/>
              <a:t>فهرست آیین نامه مالی و معاملاتی</a:t>
            </a:r>
            <a:endParaRPr lang="en-US" altLang="fa-IR" dirty="0">
              <a:cs typeface="2  Nazanin" pitchFamily="2" charset="-78"/>
            </a:endParaRPr>
          </a:p>
        </p:txBody>
      </p:sp>
      <p:sp>
        <p:nvSpPr>
          <p:cNvPr id="15363" name="Footer Placeholder 2"/>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fa-IR"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rPr>
              <a:t>آيين نامه مالي و معاملاتي </a:t>
            </a:r>
            <a:endParaRPr kumimoji="0" lang="en-US" altLang="fa-IR" sz="1200" b="0" i="0" u="none" strike="noStrike" kern="1200" cap="none" spc="0" normalizeH="0" baseline="0" noProof="0">
              <a:ln>
                <a:noFill/>
              </a:ln>
              <a:solidFill>
                <a:srgbClr val="FFFFFF"/>
              </a:solidFill>
              <a:effectLst/>
              <a:uLnTx/>
              <a:uFillTx/>
              <a:latin typeface="Verdana" panose="020B0604030504040204" pitchFamily="34" charset="0"/>
              <a:ea typeface="+mn-ea"/>
              <a:cs typeface="2  Nazanin" pitchFamily="2" charset="-78"/>
            </a:endParaRPr>
          </a:p>
        </p:txBody>
      </p:sp>
      <p:sp>
        <p:nvSpPr>
          <p:cNvPr id="5" name="Content Placeholder 3"/>
          <p:cNvSpPr txBox="1">
            <a:spLocks/>
          </p:cNvSpPr>
          <p:nvPr/>
        </p:nvSpPr>
        <p:spPr bwMode="auto">
          <a:xfrm>
            <a:off x="0" y="1527175"/>
            <a:ext cx="85042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B Nazanin" panose="00000400000000000000" pitchFamily="2" charset="-78"/>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B Nazanin" panose="00000400000000000000" pitchFamily="2" charset="-78"/>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B Nazanin" panose="00000400000000000000" pitchFamily="2" charset="-78"/>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B Nazanin" panose="00000400000000000000" pitchFamily="2" charset="-78"/>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B Nazanin" panose="00000400000000000000" pitchFamily="2" charset="-78"/>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514350" indent="-514350" algn="r" rtl="1" eaLnBrk="1" fontAlgn="auto" hangingPunct="1">
              <a:spcAft>
                <a:spcPts val="0"/>
              </a:spcAft>
              <a:buClr>
                <a:srgbClr val="0000FF"/>
              </a:buClr>
              <a:buFont typeface="+mj-lt"/>
              <a:buAutoNum type="arabicParenR"/>
              <a:defRPr/>
            </a:pPr>
            <a:endParaRPr lang="fa-IR" dirty="0">
              <a:solidFill>
                <a:schemeClr val="tx1">
                  <a:lumMod val="95000"/>
                  <a:lumOff val="5000"/>
                </a:schemeClr>
              </a:solidFill>
              <a:effectLst>
                <a:outerShdw blurRad="38100" dist="38100" dir="2700000" algn="tl">
                  <a:srgbClr val="000000">
                    <a:alpha val="43137"/>
                  </a:srgbClr>
                </a:outerShdw>
              </a:effectLst>
              <a:hlinkClick r:id="rId2" action="ppaction://hlinksldjump">
                <a:extLst>
                  <a:ext uri="{A12FA001-AC4F-418D-AE19-62706E023703}">
                    <ahyp:hlinkClr xmlns="" xmlns:ahyp="http://schemas.microsoft.com/office/drawing/2018/hyperlinkcolor" val="tx"/>
                  </a:ext>
                </a:extLst>
              </a:hlinkClick>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2" action="ppaction://hlinksldjump">
                  <a:extLst>
                    <a:ext uri="{A12FA001-AC4F-418D-AE19-62706E023703}">
                      <ahyp:hlinkClr xmlns="" xmlns:ahyp="http://schemas.microsoft.com/office/drawing/2018/hyperlinkcolor" val="tx"/>
                    </a:ext>
                  </a:extLst>
                </a:hlinkClick>
              </a:rPr>
              <a:t>فصل اول: كليات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3" action="ppaction://hlinksldjump">
                  <a:extLst>
                    <a:ext uri="{A12FA001-AC4F-418D-AE19-62706E023703}">
                      <ahyp:hlinkClr xmlns="" xmlns:ahyp="http://schemas.microsoft.com/office/drawing/2018/hyperlinkcolor" val="tx"/>
                    </a:ext>
                  </a:extLst>
                </a:hlinkClick>
              </a:rPr>
              <a:t>فصل دوم: بودجه و منابع مالي درآمد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4" action="ppaction://hlinksldjump">
                  <a:extLst>
                    <a:ext uri="{A12FA001-AC4F-418D-AE19-62706E023703}">
                      <ahyp:hlinkClr xmlns="" xmlns:ahyp="http://schemas.microsoft.com/office/drawing/2018/hyperlinkcolor" val="tx"/>
                    </a:ext>
                  </a:extLst>
                </a:hlinkClick>
              </a:rPr>
              <a:t>فصل سوم: پرداخت‌ها وهزينه‌ها</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5" action="ppaction://hlinksldjump">
                  <a:extLst>
                    <a:ext uri="{A12FA001-AC4F-418D-AE19-62706E023703}">
                      <ahyp:hlinkClr xmlns="" xmlns:ahyp="http://schemas.microsoft.com/office/drawing/2018/hyperlinkcolor" val="tx"/>
                    </a:ext>
                  </a:extLst>
                </a:hlinkClick>
              </a:rPr>
              <a:t>فصل چهارم: معاملات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6" action="ppaction://hlinksldjump">
                  <a:extLst>
                    <a:ext uri="{A12FA001-AC4F-418D-AE19-62706E023703}">
                      <ahyp:hlinkClr xmlns="" xmlns:ahyp="http://schemas.microsoft.com/office/drawing/2018/hyperlinkcolor" val="tx"/>
                    </a:ext>
                  </a:extLst>
                </a:hlinkClick>
              </a:rPr>
              <a:t>فصل پنجم: تنظيم حساب و نظارت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7" action="ppaction://hlinksldjump">
                  <a:extLst>
                    <a:ext uri="{A12FA001-AC4F-418D-AE19-62706E023703}">
                      <ahyp:hlinkClr xmlns="" xmlns:ahyp="http://schemas.microsoft.com/office/drawing/2018/hyperlinkcolor" val="tx"/>
                    </a:ext>
                  </a:extLst>
                </a:hlinkClick>
              </a:rPr>
              <a:t>فصل ششم: اموال، ماشين آلات و تجهيزات </a:t>
            </a:r>
            <a:endParaRPr lang="fa-IR" dirty="0">
              <a:solidFill>
                <a:srgbClr val="00B0F0"/>
              </a:solidFill>
              <a:effectLst>
                <a:outerShdw blurRad="38100" dist="38100" dir="2700000" algn="tl">
                  <a:srgbClr val="000000">
                    <a:alpha val="43137"/>
                  </a:srgbClr>
                </a:outerShdw>
              </a:effectLst>
            </a:endParaRPr>
          </a:p>
          <a:p>
            <a:pPr marL="514350" indent="-514350" algn="r" rtl="1" eaLnBrk="1" fontAlgn="auto" hangingPunct="1">
              <a:spcAft>
                <a:spcPts val="0"/>
              </a:spcAft>
              <a:buClr>
                <a:srgbClr val="0000FF"/>
              </a:buClr>
              <a:buFont typeface="+mj-lt"/>
              <a:buAutoNum type="arabicParenR"/>
              <a:defRPr/>
            </a:pPr>
            <a:r>
              <a:rPr lang="fa-IR" dirty="0">
                <a:solidFill>
                  <a:srgbClr val="00B0F0"/>
                </a:solidFill>
                <a:effectLst>
                  <a:outerShdw blurRad="38100" dist="38100" dir="2700000" algn="tl">
                    <a:srgbClr val="000000">
                      <a:alpha val="43137"/>
                    </a:srgbClr>
                  </a:outerShdw>
                </a:effectLst>
                <a:hlinkClick r:id="rId8" action="ppaction://hlinksldjump">
                  <a:extLst>
                    <a:ext uri="{A12FA001-AC4F-418D-AE19-62706E023703}">
                      <ahyp:hlinkClr xmlns="" xmlns:ahyp="http://schemas.microsoft.com/office/drawing/2018/hyperlinkcolor" val="tx"/>
                    </a:ext>
                  </a:extLst>
                </a:hlinkClick>
              </a:rPr>
              <a:t>فصل هفتم: ساير موارد </a:t>
            </a:r>
            <a:endParaRPr lang="fa-IR" dirty="0">
              <a:solidFill>
                <a:srgbClr val="00B0F0"/>
              </a:solidFill>
              <a:effectLst>
                <a:outerShdw blurRad="38100" dist="38100" dir="2700000" algn="tl">
                  <a:srgbClr val="000000">
                    <a:alpha val="43137"/>
                  </a:srgbClr>
                </a:outerShdw>
              </a:effectLst>
            </a:endParaRPr>
          </a:p>
          <a:p>
            <a:pPr marL="274320" indent="-274320" algn="r" rtl="1" eaLnBrk="1" fontAlgn="auto" hangingPunct="1">
              <a:spcAft>
                <a:spcPts val="0"/>
              </a:spcAft>
              <a:buFont typeface="Wingdings 2"/>
              <a:buChar char=""/>
              <a:defRPr/>
            </a:pPr>
            <a:endParaRPr lang="en-US" dirty="0">
              <a:solidFill>
                <a:schemeClr val="accent1"/>
              </a:solidFill>
            </a:endParaRPr>
          </a:p>
        </p:txBody>
      </p:sp>
    </p:spTree>
    <p:extLst>
      <p:ext uri="{BB962C8B-B14F-4D97-AF65-F5344CB8AC3E}">
        <p14:creationId xmlns:p14="http://schemas.microsoft.com/office/powerpoint/2010/main" val="59973282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50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additive="base">
                                        <p:cTn id="1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50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nodeType="afterEffect">
                                  <p:stCondLst>
                                    <p:cond delay="500"/>
                                  </p:stCondLst>
                                  <p:childTnLst>
                                    <p:set>
                                      <p:cBhvr>
                                        <p:cTn id="21" dur="1" fill="hold">
                                          <p:stCondLst>
                                            <p:cond delay="0"/>
                                          </p:stCondLst>
                                        </p:cTn>
                                        <p:tgtEl>
                                          <p:spTgt spid="5">
                                            <p:txEl>
                                              <p:pRg st="4" end="4"/>
                                            </p:txEl>
                                          </p:spTgt>
                                        </p:tgtEl>
                                        <p:attrNameLst>
                                          <p:attrName>style.visibility</p:attrName>
                                        </p:attrNameLst>
                                      </p:cBhvr>
                                      <p:to>
                                        <p:strVal val="visible"/>
                                      </p:to>
                                    </p:set>
                                    <p:anim calcmode="lin" valueType="num">
                                      <p:cBhvr additive="base">
                                        <p:cTn id="22"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nodeType="afterEffect">
                                  <p:stCondLst>
                                    <p:cond delay="500"/>
                                  </p:stCondLst>
                                  <p:childTnLst>
                                    <p:set>
                                      <p:cBhvr>
                                        <p:cTn id="26" dur="1" fill="hold">
                                          <p:stCondLst>
                                            <p:cond delay="0"/>
                                          </p:stCondLst>
                                        </p:cTn>
                                        <p:tgtEl>
                                          <p:spTgt spid="5">
                                            <p:txEl>
                                              <p:pRg st="5" end="5"/>
                                            </p:txEl>
                                          </p:spTgt>
                                        </p:tgtEl>
                                        <p:attrNameLst>
                                          <p:attrName>style.visibility</p:attrName>
                                        </p:attrNameLst>
                                      </p:cBhvr>
                                      <p:to>
                                        <p:strVal val="visible"/>
                                      </p:to>
                                    </p:set>
                                    <p:anim calcmode="lin" valueType="num">
                                      <p:cBhvr additive="base">
                                        <p:cTn id="2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nodeType="afterEffect">
                                  <p:stCondLst>
                                    <p:cond delay="500"/>
                                  </p:stCondLst>
                                  <p:childTnLst>
                                    <p:set>
                                      <p:cBhvr>
                                        <p:cTn id="31" dur="1" fill="hold">
                                          <p:stCondLst>
                                            <p:cond delay="0"/>
                                          </p:stCondLst>
                                        </p:cTn>
                                        <p:tgtEl>
                                          <p:spTgt spid="5">
                                            <p:txEl>
                                              <p:pRg st="6" end="6"/>
                                            </p:txEl>
                                          </p:spTgt>
                                        </p:tgtEl>
                                        <p:attrNameLst>
                                          <p:attrName>style.visibility</p:attrName>
                                        </p:attrNameLst>
                                      </p:cBhvr>
                                      <p:to>
                                        <p:strVal val="visible"/>
                                      </p:to>
                                    </p:set>
                                    <p:anim calcmode="lin" valueType="num">
                                      <p:cBhvr additive="base">
                                        <p:cTn id="32"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fill="hold" nodeType="afterEffect">
                                  <p:stCondLst>
                                    <p:cond delay="50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a:defRPr/>
            </a:pPr>
            <a:r>
              <a:rPr lang="fa-IR" sz="9600" dirty="0">
                <a:ln>
                  <a:solidFill>
                    <a:srgbClr val="00B050"/>
                  </a:solidFill>
                </a:ln>
                <a:solidFill>
                  <a:schemeClr val="accent6">
                    <a:lumMod val="60000"/>
                    <a:lumOff val="40000"/>
                  </a:schemeClr>
                </a:solidFill>
                <a:cs typeface="B Titr" panose="00000700000000000000" pitchFamily="2" charset="-78"/>
              </a:rPr>
              <a:t>کلیات</a:t>
            </a:r>
            <a:endParaRPr lang="fa-IR" sz="8800" dirty="0">
              <a:ln>
                <a:solidFill>
                  <a:srgbClr val="00B050"/>
                </a:solidFill>
              </a:ln>
              <a:solidFill>
                <a:schemeClr val="accent6">
                  <a:lumMod val="60000"/>
                  <a:lumOff val="40000"/>
                </a:schemeClr>
              </a:solidFill>
              <a:cs typeface="B Titr" panose="00000700000000000000" pitchFamily="2" charset="-78"/>
            </a:endParaRPr>
          </a:p>
        </p:txBody>
      </p:sp>
      <p:sp>
        <p:nvSpPr>
          <p:cNvPr id="16387" name="Title 2"/>
          <p:cNvSpPr>
            <a:spLocks noGrp="1"/>
          </p:cNvSpPr>
          <p:nvPr>
            <p:ph type="title"/>
          </p:nvPr>
        </p:nvSpPr>
        <p:spPr/>
        <p:txBody>
          <a:bodyPr/>
          <a:lstStyle/>
          <a:p>
            <a:pPr rtl="1"/>
            <a:r>
              <a:rPr lang="fa-IR" altLang="fa-IR" b="1" dirty="0">
                <a:cs typeface="B Nazanin" panose="00000400000000000000" pitchFamily="2" charset="-78"/>
              </a:rPr>
              <a:t>فصل اول</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solidFill>
            <a:srgbClr val="CC9900"/>
          </a:solidFill>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chemeClr val="bg1"/>
                </a:solidFill>
                <a:cs typeface="B Badr" pitchFamily="2" charset="-78"/>
              </a:rPr>
              <a:t>ادامه</a:t>
            </a:r>
            <a:endParaRPr lang="en-US" dirty="0">
              <a:solidFill>
                <a:schemeClr val="bg1"/>
              </a:solidFill>
              <a:cs typeface="B Badr" pitchFamily="2" charset="-78"/>
            </a:endParaRPr>
          </a:p>
        </p:txBody>
      </p:sp>
    </p:spTree>
  </p:cSld>
  <p:clrMapOvr>
    <a:masterClrMapping/>
  </p:clrMapOvr>
  <p:transition spd="med">
    <p:zoom/>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E5ECA6-C8CE-4FF9-BFFA-EA8150FCDECA}"/>
              </a:ext>
            </a:extLst>
          </p:cNvPr>
          <p:cNvPicPr>
            <a:picLocks noChangeAspect="1"/>
          </p:cNvPicPr>
          <p:nvPr/>
        </p:nvPicPr>
        <p:blipFill>
          <a:blip r:embed="rId2"/>
          <a:stretch>
            <a:fillRect/>
          </a:stretch>
        </p:blipFill>
        <p:spPr>
          <a:xfrm>
            <a:off x="2339974" y="4642184"/>
            <a:ext cx="6702931" cy="2291042"/>
          </a:xfrm>
          <a:prstGeom prst="rect">
            <a:avLst/>
          </a:prstGeom>
          <a:ln>
            <a:noFill/>
          </a:ln>
          <a:effectLst>
            <a:softEdge rad="112500"/>
          </a:effectLst>
        </p:spPr>
      </p:pic>
      <p:sp>
        <p:nvSpPr>
          <p:cNvPr id="24578" name="Rectangle 2"/>
          <p:cNvSpPr>
            <a:spLocks noGrp="1" noChangeArrowheads="1"/>
          </p:cNvSpPr>
          <p:nvPr>
            <p:ph type="title"/>
          </p:nvPr>
        </p:nvSpPr>
        <p:spPr>
          <a:xfrm>
            <a:off x="0" y="0"/>
            <a:ext cx="9144000" cy="765175"/>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fa-IR" altLang="fa-IR" sz="3600" dirty="0">
                <a:solidFill>
                  <a:srgbClr val="7030A0"/>
                </a:solidFill>
                <a:cs typeface="B Titr" panose="00000700000000000000" pitchFamily="2" charset="-78"/>
              </a:rPr>
              <a:t>ماده 5: اسناد تعهد آور مالي</a:t>
            </a:r>
            <a:endParaRPr lang="en-US" altLang="fa-IR" sz="3600" dirty="0">
              <a:solidFill>
                <a:srgbClr val="7030A0"/>
              </a:solidFill>
              <a:cs typeface="B Titr" panose="00000700000000000000" pitchFamily="2" charset="-78"/>
            </a:endParaRPr>
          </a:p>
        </p:txBody>
      </p:sp>
      <p:sp>
        <p:nvSpPr>
          <p:cNvPr id="24579" name="Rectangle 3"/>
          <p:cNvSpPr>
            <a:spLocks noGrp="1" noChangeArrowheads="1"/>
          </p:cNvSpPr>
          <p:nvPr>
            <p:ph sz="quarter" idx="1"/>
          </p:nvPr>
        </p:nvSpPr>
        <p:spPr>
          <a:xfrm>
            <a:off x="755576" y="692150"/>
            <a:ext cx="8002587" cy="4456113"/>
          </a:xfrm>
        </p:spPr>
        <p:txBody>
          <a:bodyPr/>
          <a:lstStyle/>
          <a:p>
            <a:pPr marL="0" indent="7938" algn="justLow" rtl="1" eaLnBrk="1" hangingPunct="1">
              <a:lnSpc>
                <a:spcPct val="150000"/>
              </a:lnSpc>
              <a:buFont typeface="Wingdings 2" panose="05020102010507070707" pitchFamily="18" charset="2"/>
              <a:buNone/>
            </a:pPr>
            <a:r>
              <a:rPr lang="fa-IR" altLang="fa-IR" sz="2800" dirty="0">
                <a:cs typeface="B Nazanin" panose="00000400000000000000" pitchFamily="2" charset="-78"/>
              </a:rPr>
              <a:t>کليه اسناد و اوراق تعهدآور مالي (از جمله: چک، سفته و اوراق بهادار و موارد مشابه)، با امضاء رييس موسسه (يا مقامات مجاز از طرف ايشان) و مدير امور مالي موسسه (يا مقامات مجاز از طرف وی) و در مورد واحدهاي اجرايي مستقل نيز با امضاء رييس واحد و رييس امورمالي واحد معتبر خواهد بود و هم‏چنين </a:t>
            </a:r>
            <a:r>
              <a:rPr lang="fa-IR" altLang="fa-IR" sz="2800" dirty="0">
                <a:solidFill>
                  <a:srgbClr val="7030A0"/>
                </a:solidFill>
                <a:cs typeface="B Nazanin" panose="00000400000000000000" pitchFamily="2" charset="-78"/>
              </a:rPr>
              <a:t>قراردادهاي</a:t>
            </a:r>
            <a:r>
              <a:rPr lang="fa-IR" altLang="fa-IR" sz="2800" dirty="0">
                <a:cs typeface="B Nazanin" panose="00000400000000000000" pitchFamily="2" charset="-78"/>
              </a:rPr>
              <a:t> موسسه بر اساس قوانين و مقررات مربوطه و به استناد ماده 44 این آیین‏نامه خواهد بود.</a:t>
            </a:r>
            <a:endParaRPr lang="en-US" altLang="fa-IR" sz="2800" dirty="0">
              <a:cs typeface="B Nazanin" panose="00000400000000000000" pitchFamily="2" charset="-78"/>
            </a:endParaRPr>
          </a:p>
        </p:txBody>
      </p:sp>
      <p:sp>
        <p:nvSpPr>
          <p:cNvPr id="24580" name="AutoShape 4">
            <a:hlinkClick r:id="rId3" action="ppaction://hlinksldjump"/>
          </p:cNvPr>
          <p:cNvSpPr>
            <a:spLocks noChangeArrowheads="1"/>
          </p:cNvSpPr>
          <p:nvPr/>
        </p:nvSpPr>
        <p:spPr bwMode="auto">
          <a:xfrm>
            <a:off x="611150" y="578770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24581" name="AutoShape 5">
            <a:hlinkClick r:id="rId4" action="ppaction://hlinksldjump"/>
          </p:cNvPr>
          <p:cNvSpPr>
            <a:spLocks noChangeArrowheads="1"/>
          </p:cNvSpPr>
          <p:nvPr/>
        </p:nvSpPr>
        <p:spPr bwMode="auto">
          <a:xfrm>
            <a:off x="611149" y="637941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a:defRPr/>
            </a:pPr>
            <a:r>
              <a:rPr lang="fa-IR" sz="5400" dirty="0">
                <a:ln>
                  <a:solidFill>
                    <a:srgbClr val="00B050"/>
                  </a:solidFill>
                </a:ln>
                <a:cs typeface="B Titr" panose="00000700000000000000" pitchFamily="2" charset="-78"/>
              </a:rPr>
              <a:t>بودجه و منابع مالي درآمد</a:t>
            </a:r>
          </a:p>
        </p:txBody>
      </p:sp>
      <p:sp>
        <p:nvSpPr>
          <p:cNvPr id="48131" name="Title 2"/>
          <p:cNvSpPr>
            <a:spLocks noGrp="1"/>
          </p:cNvSpPr>
          <p:nvPr>
            <p:ph type="title"/>
          </p:nvPr>
        </p:nvSpPr>
        <p:spPr/>
        <p:txBody>
          <a:bodyPr/>
          <a:lstStyle/>
          <a:p>
            <a:pPr rtl="1"/>
            <a:r>
              <a:rPr lang="fa-IR" altLang="fa-IR" b="1" dirty="0">
                <a:cs typeface="B Nazanin" panose="00000400000000000000" pitchFamily="2" charset="-78"/>
              </a:rPr>
              <a:t>فصل دوم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2"/>
          <p:cNvSpPr>
            <a:spLocks noGrp="1"/>
          </p:cNvSpPr>
          <p:nvPr>
            <p:ph type="title"/>
          </p:nvPr>
        </p:nvSpPr>
        <p:spPr/>
        <p:txBody>
          <a:bodyPr/>
          <a:lstStyle/>
          <a:p>
            <a:pPr rtl="1"/>
            <a:r>
              <a:rPr lang="fa-IR" altLang="fa-IR" b="1" dirty="0">
                <a:cs typeface="B Nazanin" panose="00000400000000000000" pitchFamily="2" charset="-78"/>
              </a:rPr>
              <a:t>فصل دوم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7" name="Text Placeholder 1"/>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683544870"/>
      </p:ext>
    </p:extLst>
  </p:cSld>
  <p:clrMapOvr>
    <a:masterClrMapping/>
  </p:clrMapOvr>
  <p:transition spd="med">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eaLnBrk="1" hangingPunct="1">
              <a:defRPr/>
            </a:pPr>
            <a:r>
              <a:rPr lang="fa-IR" sz="5400" dirty="0">
                <a:ln>
                  <a:solidFill>
                    <a:srgbClr val="00B050"/>
                  </a:solidFill>
                </a:ln>
                <a:cs typeface="B Titr" panose="00000700000000000000" pitchFamily="2" charset="-78"/>
              </a:rPr>
              <a:t>پرداخت‌ها و هزينه‌ها</a:t>
            </a:r>
            <a:endParaRPr lang="en-US" sz="5400" dirty="0">
              <a:ln>
                <a:solidFill>
                  <a:srgbClr val="00B050"/>
                </a:solidFill>
              </a:ln>
              <a:cs typeface="B Titr" panose="00000700000000000000" pitchFamily="2" charset="-78"/>
            </a:endParaRPr>
          </a:p>
        </p:txBody>
      </p:sp>
      <p:sp>
        <p:nvSpPr>
          <p:cNvPr id="68611" name="Title 2"/>
          <p:cNvSpPr>
            <a:spLocks noGrp="1"/>
          </p:cNvSpPr>
          <p:nvPr>
            <p:ph type="title"/>
          </p:nvPr>
        </p:nvSpPr>
        <p:spPr/>
        <p:txBody>
          <a:bodyPr/>
          <a:lstStyle/>
          <a:p>
            <a:pPr rtl="1"/>
            <a:r>
              <a:rPr lang="fa-IR" altLang="fa-IR" b="1" dirty="0">
                <a:cs typeface="B Nazanin" panose="00000400000000000000" pitchFamily="2" charset="-78"/>
              </a:rPr>
              <a:t>فصل سوم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9634" name="Title 4"/>
          <p:cNvSpPr>
            <a:spLocks noGrp="1"/>
          </p:cNvSpPr>
          <p:nvPr>
            <p:ph type="title"/>
          </p:nvPr>
        </p:nvSpPr>
        <p:spPr>
          <a:xfrm>
            <a:off x="0" y="27892"/>
            <a:ext cx="9143999" cy="986521"/>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سوم: پرداخت‏ها و هزينه‏ها</a:t>
            </a:r>
          </a:p>
        </p:txBody>
      </p:sp>
      <p:sp>
        <p:nvSpPr>
          <p:cNvPr id="69635" name="Content Placeholder 5"/>
          <p:cNvSpPr>
            <a:spLocks noGrp="1"/>
          </p:cNvSpPr>
          <p:nvPr>
            <p:ph sz="half" idx="1"/>
          </p:nvPr>
        </p:nvSpPr>
        <p:spPr>
          <a:xfrm>
            <a:off x="107504" y="1483766"/>
            <a:ext cx="4464496" cy="4681538"/>
          </a:xfrm>
        </p:spPr>
        <p:txBody>
          <a:bodyPr/>
          <a:lstStyle/>
          <a:p>
            <a:pPr marL="0" indent="0" algn="r" rtl="1" eaLnBrk="1" hangingPunct="1">
              <a:lnSpc>
                <a:spcPct val="80000"/>
              </a:lnSpc>
              <a:buNone/>
            </a:pPr>
            <a:r>
              <a:rPr lang="fa-IR" altLang="fa-IR" sz="2000" b="1" dirty="0">
                <a:solidFill>
                  <a:srgbClr val="003366"/>
                </a:solidFill>
                <a:cs typeface="B Nazanin" panose="00000400000000000000" pitchFamily="2" charset="-78"/>
                <a:hlinkClick r:id="rId2" action="ppaction://hlinksldjump"/>
              </a:rPr>
              <a:t>ماده 43: درخواست وجه </a:t>
            </a:r>
            <a:endParaRPr lang="fa-IR" altLang="fa-IR" sz="2000" b="1" dirty="0">
              <a:solidFill>
                <a:srgbClr val="003366"/>
              </a:solidFill>
              <a:cs typeface="B Nazanin" panose="00000400000000000000" pitchFamily="2" charset="-78"/>
            </a:endParaRPr>
          </a:p>
          <a:p>
            <a:pPr marL="0" indent="0" algn="r" rtl="1">
              <a:lnSpc>
                <a:spcPct val="80000"/>
              </a:lnSpc>
              <a:buNone/>
            </a:pPr>
            <a:r>
              <a:rPr lang="fa-IR" altLang="fa-IR" sz="2000" b="1" dirty="0">
                <a:solidFill>
                  <a:srgbClr val="003366"/>
                </a:solidFill>
                <a:cs typeface="B Nazanin" panose="00000400000000000000" pitchFamily="2" charset="-78"/>
                <a:hlinkClick r:id="rId3" action="ppaction://hlinksldjump"/>
              </a:rPr>
              <a:t>ماده 44: مسئوليت تشخيص و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5" action="ppaction://hlinksldjump"/>
              </a:rPr>
              <a:t>ماده 45: مدارك مثبته</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 action="ppaction://noaction"/>
              </a:rPr>
              <a:t>ماده 46: مشاركت مردمي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 action="ppaction://noaction"/>
              </a:rPr>
              <a:t>ماده 47: پرداخت كمك يا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 action="ppaction://noaction"/>
              </a:rPr>
              <a:t>ماده 48: رفع احتياجات سال بعد</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6" action="ppaction://hlinksldjump"/>
              </a:rPr>
              <a:t>ماده 49: كسري و اضافات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7" action="ppaction://hlinksldjump"/>
              </a:rPr>
              <a:t>ماده 50: خريدهايي كه از سال مالي تجاوز مي‌كنند</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 action="ppaction://noaction"/>
              </a:rPr>
              <a:t>ماده 51: اعتبار مصوب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8" action="ppaction://hlinksldjump"/>
              </a:rPr>
              <a:t>ماده 52: برنامه استراتژيك و عملياتي </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 action="ppaction://noaction"/>
              </a:rPr>
              <a:t>ماده 53: كارپرداز</a:t>
            </a:r>
            <a:endParaRPr lang="fa-IR" altLang="fa-IR" sz="2000" b="1" dirty="0">
              <a:solidFill>
                <a:srgbClr val="003366"/>
              </a:solidFill>
              <a:cs typeface="B Nazanin" panose="00000400000000000000" pitchFamily="2" charset="-78"/>
              <a:hlinkClick r:id="rId4" action="ppaction://hlinksldjump"/>
            </a:endParaRPr>
          </a:p>
          <a:p>
            <a:pPr marL="0" indent="0" algn="r" rtl="1">
              <a:lnSpc>
                <a:spcPct val="80000"/>
              </a:lnSpc>
              <a:buNone/>
            </a:pPr>
            <a:r>
              <a:rPr lang="fa-IR" altLang="fa-IR" sz="2000" b="1" dirty="0">
                <a:solidFill>
                  <a:srgbClr val="003366"/>
                </a:solidFill>
                <a:cs typeface="B Nazanin" panose="00000400000000000000" pitchFamily="2" charset="-78"/>
                <a:hlinkClick r:id="rId9" action="ppaction://hlinksldjump"/>
              </a:rPr>
              <a:t>ماده 54: ديون</a:t>
            </a:r>
            <a:endParaRPr lang="fa-IR" altLang="fa-IR" sz="2000" b="1" dirty="0">
              <a:solidFill>
                <a:srgbClr val="003366"/>
              </a:solidFill>
              <a:cs typeface="B Nazanin" panose="00000400000000000000" pitchFamily="2" charset="-78"/>
              <a:hlinkClick r:id="rId4" action="ppaction://hlinksldjump"/>
            </a:endParaRPr>
          </a:p>
        </p:txBody>
      </p:sp>
      <p:sp>
        <p:nvSpPr>
          <p:cNvPr id="69636" name="Content Placeholder 6"/>
          <p:cNvSpPr>
            <a:spLocks noGrp="1"/>
          </p:cNvSpPr>
          <p:nvPr>
            <p:ph sz="half" idx="2"/>
          </p:nvPr>
        </p:nvSpPr>
        <p:spPr>
          <a:xfrm>
            <a:off x="4800600" y="1371600"/>
            <a:ext cx="4038600" cy="4681538"/>
          </a:xfrm>
        </p:spPr>
        <p:txBody>
          <a:bodyPr/>
          <a:lstStyle/>
          <a:p>
            <a:pPr marL="0" indent="0" algn="r" rtl="1" eaLnBrk="1" hangingPunct="1">
              <a:lnSpc>
                <a:spcPct val="90000"/>
              </a:lnSpc>
              <a:buNone/>
            </a:pPr>
            <a:r>
              <a:rPr lang="fa-IR" altLang="fa-IR" sz="2000" b="1" dirty="0">
                <a:solidFill>
                  <a:srgbClr val="003366"/>
                </a:solidFill>
                <a:cs typeface="B Nazanin" panose="00000400000000000000" pitchFamily="2" charset="-78"/>
                <a:hlinkClick r:id="rId10" action="ppaction://hlinksldjump"/>
              </a:rPr>
              <a:t>ماده  29 : اعتبار</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1" action="ppaction://hlinksldjump"/>
              </a:rPr>
              <a:t>ماده 30 : دستور پرداخت‌ها</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2" action="ppaction://hlinksldjump"/>
              </a:rPr>
              <a:t>ماده 31 : پرداخت‌هاي موسسه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3" action="ppaction://hlinksldjump"/>
              </a:rPr>
              <a:t>ماده 32 : تنخواه گردان حسابداري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FFC000"/>
                </a:solidFill>
                <a:cs typeface="B Nazanin" panose="00000400000000000000" pitchFamily="2" charset="-78"/>
                <a:hlinkClick r:id="rId14" action="ppaction://hlinksldjump"/>
              </a:rPr>
              <a:t>ماده 33 : تنخواه گردان پرداخت</a:t>
            </a:r>
            <a:endParaRPr lang="fa-IR" altLang="fa-IR" sz="2000" b="1" dirty="0">
              <a:solidFill>
                <a:srgbClr val="FFC000"/>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5" action="ppaction://hlinksldjump"/>
              </a:rPr>
              <a:t>ماده 34 : پيش پرداخت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6" action="ppaction://hlinksldjump"/>
              </a:rPr>
              <a:t>ماده 35 : علي الحساب </a:t>
            </a:r>
            <a:endParaRPr lang="fa-IR" altLang="fa-IR" sz="2000" b="1" dirty="0">
              <a:solidFill>
                <a:srgbClr val="003366"/>
              </a:solidFill>
              <a:cs typeface="B Nazanin" panose="00000400000000000000" pitchFamily="2" charset="-78"/>
            </a:endParaRPr>
          </a:p>
          <a:p>
            <a:pPr marL="0" indent="0" algn="r" rtl="1" eaLnBrk="1" hangingPunct="1">
              <a:lnSpc>
                <a:spcPct val="90000"/>
              </a:lnSpc>
              <a:buNone/>
            </a:pPr>
            <a:r>
              <a:rPr lang="fa-IR" altLang="fa-IR" sz="2000" b="1" dirty="0">
                <a:solidFill>
                  <a:srgbClr val="003366"/>
                </a:solidFill>
                <a:cs typeface="B Nazanin" panose="00000400000000000000" pitchFamily="2" charset="-78"/>
                <a:hlinkClick r:id="rId17" action="ppaction://hlinksldjump"/>
              </a:rPr>
              <a:t>ماده 36 : هزينه</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18" action="ppaction://hlinksldjump"/>
              </a:rPr>
              <a:t>ماده 37  : خريد اموال</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19" action="ppaction://hlinksldjump"/>
              </a:rPr>
              <a:t>ماده 38: حواله </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0" action="ppaction://hlinksldjump"/>
              </a:rPr>
              <a:t>ماده 39: تشخيص</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1" action="ppaction://hlinksldjump"/>
              </a:rPr>
              <a:t>ماده 40: تامين اعتبار  </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2" action="ppaction://hlinksldjump"/>
              </a:rPr>
              <a:t>ماده 41: تعهد</a:t>
            </a:r>
            <a:endParaRPr lang="fa-IR" altLang="fa-IR" sz="2000" b="1" dirty="0">
              <a:solidFill>
                <a:srgbClr val="003366"/>
              </a:solidFill>
              <a:cs typeface="B Nazanin" panose="00000400000000000000" pitchFamily="2" charset="-78"/>
            </a:endParaRPr>
          </a:p>
          <a:p>
            <a:pPr marL="0" indent="0" algn="r" rtl="1" eaLnBrk="1" hangingPunct="1">
              <a:lnSpc>
                <a:spcPct val="80000"/>
              </a:lnSpc>
              <a:buNone/>
            </a:pPr>
            <a:r>
              <a:rPr lang="fa-IR" altLang="fa-IR" sz="2000" b="1" dirty="0">
                <a:solidFill>
                  <a:srgbClr val="003366"/>
                </a:solidFill>
                <a:cs typeface="B Nazanin" panose="00000400000000000000" pitchFamily="2" charset="-78"/>
                <a:hlinkClick r:id="rId23" action="ppaction://hlinksldjump"/>
              </a:rPr>
              <a:t>ماده 42: تسجيل</a:t>
            </a:r>
            <a:endParaRPr lang="fa-IR" altLang="fa-IR" sz="2000" b="1" dirty="0">
              <a:solidFill>
                <a:srgbClr val="003366"/>
              </a:solidFill>
              <a:cs typeface="B Nazanin" panose="00000400000000000000" pitchFamily="2" charset="-78"/>
            </a:endParaRPr>
          </a:p>
          <a:p>
            <a:pPr algn="r" rtl="1" eaLnBrk="1" hangingPunct="1">
              <a:lnSpc>
                <a:spcPct val="80000"/>
              </a:lnSpc>
              <a:buFont typeface="Wingdings 2" panose="05020102010507070707" pitchFamily="18" charset="2"/>
              <a:buNone/>
            </a:pPr>
            <a:endParaRPr lang="fa-IR" altLang="fa-IR" sz="2000" b="1" dirty="0">
              <a:solidFill>
                <a:srgbClr val="003366"/>
              </a:solidFill>
              <a:cs typeface="B Nazanin" panose="00000400000000000000" pitchFamily="2" charset="-78"/>
            </a:endParaRPr>
          </a:p>
          <a:p>
            <a:pPr algn="r" rtl="1">
              <a:buFont typeface="Wingdings" panose="05000000000000000000" pitchFamily="2" charset="2"/>
              <a:buChar char="§"/>
            </a:pPr>
            <a:endParaRPr lang="fa-IR" altLang="fa-IR" sz="2000" b="1" dirty="0">
              <a:cs typeface="B Nazanin" panose="00000400000000000000" pitchFamily="2" charset="-78"/>
            </a:endParaRPr>
          </a:p>
        </p:txBody>
      </p:sp>
      <p:sp>
        <p:nvSpPr>
          <p:cNvPr id="8" name="AutoShape 4">
            <a:hlinkClick r:id="rId24"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itle 2"/>
          <p:cNvSpPr>
            <a:spLocks noGrp="1"/>
          </p:cNvSpPr>
          <p:nvPr>
            <p:ph type="title"/>
          </p:nvPr>
        </p:nvSpPr>
        <p:spPr/>
        <p:txBody>
          <a:bodyPr/>
          <a:lstStyle/>
          <a:p>
            <a:pPr rtl="1"/>
            <a:r>
              <a:rPr lang="fa-IR" altLang="fa-IR" b="1" dirty="0">
                <a:cs typeface="B Nazanin" panose="00000400000000000000" pitchFamily="2" charset="-78"/>
              </a:rPr>
              <a:t>فصل سوم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7" name="Text Placeholder 1"/>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4269146206"/>
      </p:ext>
    </p:extLst>
  </p:cSld>
  <p:clrMapOvr>
    <a:masterClrMapping/>
  </p:clrMapOvr>
  <p:transition spd="med">
    <p:zoom/>
  </p:transition>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29 : اعتبار</a:t>
            </a:r>
          </a:p>
        </p:txBody>
      </p:sp>
      <p:sp>
        <p:nvSpPr>
          <p:cNvPr id="70659" name="Rectangle 3"/>
          <p:cNvSpPr>
            <a:spLocks noGrp="1" noChangeArrowheads="1"/>
          </p:cNvSpPr>
          <p:nvPr>
            <p:ph sz="quarter" idx="1"/>
          </p:nvPr>
        </p:nvSpPr>
        <p:spPr>
          <a:xfrm>
            <a:off x="250825" y="1052513"/>
            <a:ext cx="8578850" cy="4465637"/>
          </a:xfrm>
        </p:spPr>
        <p:txBody>
          <a:bodyPr/>
          <a:lstStyle/>
          <a:p>
            <a:pPr marL="0" indent="0" algn="justLow" rtl="1" eaLnBrk="1" hangingPunct="1">
              <a:lnSpc>
                <a:spcPct val="150000"/>
              </a:lnSpc>
              <a:buNone/>
            </a:pPr>
            <a:r>
              <a:rPr lang="fa-IR" altLang="fa-IR" sz="2600" dirty="0">
                <a:cs typeface="B Nazanin" panose="00000400000000000000" pitchFamily="2" charset="-78"/>
              </a:rPr>
              <a:t>اعتبار عبارت است از </a:t>
            </a:r>
            <a:r>
              <a:rPr lang="fa-IR" altLang="fa-IR" sz="2600" dirty="0">
                <a:solidFill>
                  <a:srgbClr val="0070C0"/>
                </a:solidFill>
                <a:cs typeface="B Nazanin" panose="00000400000000000000" pitchFamily="2" charset="-78"/>
              </a:rPr>
              <a:t>منابع مالی </a:t>
            </a:r>
            <a:r>
              <a:rPr lang="fa-IR" altLang="fa-IR" sz="2600" dirty="0">
                <a:cs typeface="B Nazanin" panose="00000400000000000000" pitchFamily="2" charset="-78"/>
              </a:rPr>
              <a:t>که در جهت نيل به اهداف موسسه و </a:t>
            </a:r>
            <a:r>
              <a:rPr lang="fa-IR" altLang="fa-IR" sz="2600" dirty="0">
                <a:solidFill>
                  <a:srgbClr val="0070C0"/>
                </a:solidFill>
                <a:cs typeface="B Nazanin" panose="00000400000000000000" pitchFamily="2" charset="-78"/>
              </a:rPr>
              <a:t>انجام عمليات و برنامه‏هاي موسسه</a:t>
            </a:r>
            <a:r>
              <a:rPr lang="fa-IR" altLang="fa-IR" sz="2600" dirty="0">
                <a:cs typeface="B Nazanin" panose="00000400000000000000" pitchFamily="2" charset="-78"/>
              </a:rPr>
              <a:t> در چارچوب </a:t>
            </a:r>
            <a:r>
              <a:rPr lang="fa-IR" altLang="fa-IR" sz="2600" dirty="0">
                <a:solidFill>
                  <a:srgbClr val="0070C0"/>
                </a:solidFill>
                <a:cs typeface="B Nazanin" panose="00000400000000000000" pitchFamily="2" charset="-78"/>
              </a:rPr>
              <a:t>بودجه تفصيلي </a:t>
            </a:r>
            <a:r>
              <a:rPr lang="fa-IR" altLang="fa-IR" sz="2600" dirty="0">
                <a:cs typeface="B Nazanin" panose="00000400000000000000" pitchFamily="2" charset="-78"/>
              </a:rPr>
              <a:t>مصوب هيأت امناء به مصرف مي‏رسد. پرداخت هرگونه وجهي توسط موسسه منوط به پيش‏بيني اعتبار لازم در بودجه تفصيلي و اصلاحيه‏هاي بودجه تفصيلي، موسسه مي‌باشد.</a:t>
            </a:r>
            <a:endParaRPr lang="en-US" altLang="fa-IR" sz="2600" dirty="0">
              <a:cs typeface="B Nazanin" panose="00000400000000000000" pitchFamily="2" charset="-78"/>
            </a:endParaRPr>
          </a:p>
          <a:p>
            <a:pPr marL="0" indent="0" algn="justLow" rtl="1" eaLnBrk="1" hangingPunct="1">
              <a:lnSpc>
                <a:spcPct val="150000"/>
              </a:lnSpc>
              <a:buNone/>
            </a:pPr>
            <a:endParaRPr lang="fa-IR" altLang="fa-IR" sz="1800" dirty="0">
              <a:cs typeface="B Nazanin" panose="00000400000000000000" pitchFamily="2" charset="-78"/>
            </a:endParaRPr>
          </a:p>
          <a:p>
            <a:pPr marL="0" indent="0" algn="justLow" rtl="1" eaLnBrk="1" hangingPunct="1">
              <a:lnSpc>
                <a:spcPct val="90000"/>
              </a:lnSpc>
              <a:buNone/>
            </a:pPr>
            <a:r>
              <a:rPr lang="fa-IR" altLang="fa-IR" sz="2600" b="1" dirty="0">
                <a:solidFill>
                  <a:srgbClr val="FF0000"/>
                </a:solidFill>
                <a:cs typeface="B Nazanin" panose="00000400000000000000" pitchFamily="2" charset="-78"/>
              </a:rPr>
              <a:t> تبصره</a:t>
            </a:r>
            <a:endParaRPr lang="en-US" altLang="fa-IR" sz="2600" b="1" dirty="0">
              <a:solidFill>
                <a:srgbClr val="FF0000"/>
              </a:solidFill>
              <a:cs typeface="B Nazanin" panose="00000400000000000000" pitchFamily="2" charset="-78"/>
            </a:endParaRPr>
          </a:p>
          <a:p>
            <a:pPr marL="0" indent="0" algn="justLow" rtl="1" eaLnBrk="1" hangingPunct="1">
              <a:lnSpc>
                <a:spcPct val="150000"/>
              </a:lnSpc>
              <a:buNone/>
            </a:pPr>
            <a:r>
              <a:rPr lang="fa-IR" altLang="fa-IR" sz="2600" dirty="0">
                <a:cs typeface="B Nazanin" panose="00000400000000000000" pitchFamily="2" charset="-78"/>
              </a:rPr>
              <a:t>وجود اعتبار در بودجه موسسه به خودي خود براي اشخاص حقيقي و حقوقي ايجاد حق نمي‏کند و استفاده از اعتبارات بايد در </a:t>
            </a:r>
            <a:r>
              <a:rPr lang="fa-IR" altLang="fa-IR" sz="2600" dirty="0">
                <a:solidFill>
                  <a:srgbClr val="0070C0"/>
                </a:solidFill>
                <a:cs typeface="B Nazanin" panose="00000400000000000000" pitchFamily="2" charset="-78"/>
              </a:rPr>
              <a:t>قالب </a:t>
            </a:r>
            <a:r>
              <a:rPr lang="ar-SA" altLang="fa-IR" sz="2600" dirty="0">
                <a:solidFill>
                  <a:srgbClr val="0070C0"/>
                </a:solidFill>
                <a:cs typeface="B Nazanin" panose="00000400000000000000" pitchFamily="2" charset="-78"/>
              </a:rPr>
              <a:t>تفاهم نامه</a:t>
            </a:r>
            <a:r>
              <a:rPr lang="fa-IR" altLang="fa-IR" sz="2600" dirty="0">
                <a:solidFill>
                  <a:srgbClr val="0070C0"/>
                </a:solidFill>
                <a:cs typeface="B Nazanin" panose="00000400000000000000" pitchFamily="2" charset="-78"/>
              </a:rPr>
              <a:t>‌</a:t>
            </a:r>
            <a:r>
              <a:rPr lang="ar-SA" altLang="fa-IR" sz="2600" dirty="0">
                <a:solidFill>
                  <a:srgbClr val="0070C0"/>
                </a:solidFill>
                <a:cs typeface="B Nazanin" panose="00000400000000000000" pitchFamily="2" charset="-78"/>
              </a:rPr>
              <a:t>ي داخلی </a:t>
            </a:r>
            <a:r>
              <a:rPr lang="ar-SA" altLang="fa-IR" sz="2600" dirty="0">
                <a:cs typeface="B Nazanin" panose="00000400000000000000" pitchFamily="2" charset="-78"/>
              </a:rPr>
              <a:t>و</a:t>
            </a:r>
            <a:r>
              <a:rPr lang="fa-IR" altLang="fa-IR" sz="2600" dirty="0">
                <a:cs typeface="B Nazanin" panose="00000400000000000000" pitchFamily="2" charset="-78"/>
              </a:rPr>
              <a:t> تخصيص‏هاي صادره و با رعايت مقررات اين آیین‏نامه باشد. </a:t>
            </a:r>
            <a:endParaRPr lang="en-US" altLang="fa-IR" sz="2600" dirty="0">
              <a:cs typeface="B Nazanin" panose="00000400000000000000" pitchFamily="2" charset="-78"/>
            </a:endParaRPr>
          </a:p>
          <a:p>
            <a:pPr marL="609600" indent="-609600" algn="justLow" rtl="1" eaLnBrk="1" hangingPunct="1">
              <a:lnSpc>
                <a:spcPct val="90000"/>
              </a:lnSpc>
              <a:buFont typeface="Wingdings" panose="05000000000000000000" pitchFamily="2" charset="2"/>
              <a:buNone/>
            </a:pPr>
            <a:endParaRPr lang="fa-IR" altLang="fa-IR" sz="2400" dirty="0">
              <a:cs typeface="B Nazanin" panose="00000400000000000000" pitchFamily="2" charset="-78"/>
            </a:endParaRPr>
          </a:p>
        </p:txBody>
      </p:sp>
      <p:sp>
        <p:nvSpPr>
          <p:cNvPr id="7066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066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30 : دستور پرداخت‌ها</a:t>
            </a:r>
          </a:p>
        </p:txBody>
      </p:sp>
      <p:sp>
        <p:nvSpPr>
          <p:cNvPr id="71683" name="Rectangle 3"/>
          <p:cNvSpPr>
            <a:spLocks noGrp="1" noChangeArrowheads="1"/>
          </p:cNvSpPr>
          <p:nvPr>
            <p:ph sz="quarter" idx="1"/>
          </p:nvPr>
        </p:nvSpPr>
        <p:spPr>
          <a:xfrm>
            <a:off x="250825" y="1052513"/>
            <a:ext cx="8578850" cy="4465637"/>
          </a:xfrm>
        </p:spPr>
        <p:txBody>
          <a:bodyPr/>
          <a:lstStyle/>
          <a:p>
            <a:pPr marL="0"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کليه پرداخت‏ها با دستور رييس موسسه يا مقامات مجاز از طرف ايشان و در واحدهای مستقل با دستور رييس واحد اجرائی پس از تأمين اعتبار انجام مي‏پذيرد. انواع پرداخت‏های موسسه، عبارت است از:</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 تنخواه‏گردان</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پيش‏پرداخت </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علي‏الحساب</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هزينه</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خريد اموال، ماشين آلات، تجهيزات و تملک دارايي سرمايه‌اي.</a:t>
            </a:r>
          </a:p>
          <a:p>
            <a:pPr marL="609600" indent="-609600" algn="justLow" rtl="1" eaLnBrk="1" hangingPunct="1">
              <a:buFont typeface="Georgia" panose="02040502050405020303" pitchFamily="18" charset="0"/>
              <a:buAutoNum type="arabicParenR"/>
            </a:pPr>
            <a:r>
              <a:rPr lang="fa-IR" altLang="fa-IR" sz="2600" dirty="0">
                <a:cs typeface="B Nazanin" panose="00000400000000000000" pitchFamily="2" charset="-78"/>
              </a:rPr>
              <a:t>سایر</a:t>
            </a:r>
          </a:p>
        </p:txBody>
      </p:sp>
      <p:sp>
        <p:nvSpPr>
          <p:cNvPr id="7168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7168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2857"/>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45: مدارك مثبته</a:t>
            </a:r>
          </a:p>
        </p:txBody>
      </p:sp>
      <p:sp>
        <p:nvSpPr>
          <p:cNvPr id="88067" name="Rectangle 3"/>
          <p:cNvSpPr>
            <a:spLocks noGrp="1" noChangeArrowheads="1"/>
          </p:cNvSpPr>
          <p:nvPr>
            <p:ph sz="quarter" idx="1"/>
          </p:nvPr>
        </p:nvSpPr>
        <p:spPr>
          <a:xfrm>
            <a:off x="250825" y="1052513"/>
            <a:ext cx="8353425" cy="4465637"/>
          </a:xfrm>
        </p:spPr>
        <p:txBody>
          <a:bodyPr/>
          <a:lstStyle/>
          <a:p>
            <a:pPr marL="34925" indent="-34925" algn="justLow" rtl="1" eaLnBrk="1" hangingPunct="1">
              <a:lnSpc>
                <a:spcPct val="150000"/>
              </a:lnSpc>
              <a:buFont typeface="Wingdings 2" panose="05020102010507070707" pitchFamily="18" charset="2"/>
              <a:buNone/>
            </a:pPr>
            <a:r>
              <a:rPr lang="fa-IR" altLang="fa-IR" sz="2600" dirty="0">
                <a:solidFill>
                  <a:srgbClr val="00B0F0"/>
                </a:solidFill>
                <a:cs typeface="B Nazanin" panose="00000400000000000000" pitchFamily="2" charset="-78"/>
              </a:rPr>
              <a:t>	کليه اسناد هزينه، خريدها </a:t>
            </a:r>
            <a:r>
              <a:rPr lang="fa-IR" altLang="fa-IR" sz="2600" dirty="0">
                <a:cs typeface="B Nazanin" panose="00000400000000000000" pitchFamily="2" charset="-78"/>
              </a:rPr>
              <a:t>و تعهدات انجام شده حسب مورد بايد مدارک مثبته زير را حسب مورد همراه داشته باشد. </a:t>
            </a:r>
            <a:r>
              <a:rPr lang="ar-SA" altLang="fa-IR" sz="2600" dirty="0">
                <a:cs typeface="B Nazanin" panose="00000400000000000000" pitchFamily="2" charset="-78"/>
              </a:rPr>
              <a:t>مستنداتي كه از طريق نرم افزارهاي الكترونيكي قابل احصاء و نگهداري هستند جايگزين اسناد كاغذي خواهد شد</a:t>
            </a:r>
            <a:r>
              <a:rPr lang="fa-IR" altLang="fa-IR" sz="2600" dirty="0">
                <a:cs typeface="B Nazanin" panose="00000400000000000000" pitchFamily="2" charset="-78"/>
              </a:rPr>
              <a:t>.</a:t>
            </a: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2" action="ppaction://hlinksldjump"/>
              </a:rPr>
              <a:t>خريدهاي داخلي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3" action="ppaction://hlinksldjump"/>
              </a:rPr>
              <a:t>خريدهاي خارجي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4" action="ppaction://hlinksldjump"/>
              </a:rPr>
              <a:t>خدمات قراردادي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5" action="ppaction://hlinksldjump"/>
              </a:rPr>
              <a:t>پرداخت‌هاي پرسنلي </a:t>
            </a:r>
            <a:endParaRPr lang="fa-IR" altLang="fa-IR" dirty="0">
              <a:solidFill>
                <a:srgbClr val="990033"/>
              </a:solidFill>
              <a:cs typeface="B Nazanin" panose="00000400000000000000" pitchFamily="2" charset="-78"/>
            </a:endParaRPr>
          </a:p>
          <a:p>
            <a:pPr marL="609600" indent="-609600" algn="justLow" rtl="1" eaLnBrk="1" hangingPunct="1">
              <a:lnSpc>
                <a:spcPct val="150000"/>
              </a:lnSpc>
              <a:buFont typeface="Wingdings" panose="05000000000000000000" pitchFamily="2" charset="2"/>
              <a:buChar char="q"/>
            </a:pPr>
            <a:r>
              <a:rPr lang="fa-IR" altLang="fa-IR" dirty="0">
                <a:solidFill>
                  <a:srgbClr val="990033"/>
                </a:solidFill>
                <a:cs typeface="B Nazanin" panose="00000400000000000000" pitchFamily="2" charset="-78"/>
                <a:hlinkClick r:id="rId6" action="ppaction://hlinksldjump"/>
              </a:rPr>
              <a:t>ساير هزينه‌ها</a:t>
            </a:r>
            <a:endParaRPr lang="fa-IR" altLang="fa-IR" dirty="0">
              <a:solidFill>
                <a:srgbClr val="990033"/>
              </a:solidFill>
              <a:cs typeface="B Nazanin" panose="00000400000000000000" pitchFamily="2" charset="-78"/>
            </a:endParaRPr>
          </a:p>
        </p:txBody>
      </p:sp>
      <p:sp>
        <p:nvSpPr>
          <p:cNvPr id="88068" name="AutoShape 4">
            <a:hlinkClick r:id="rId7"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88069" name="AutoShape 5">
            <a:hlinkClick r:id="rId8"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0" y="0"/>
            <a:ext cx="9144000" cy="765175"/>
          </a:xfr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50: خريدهايي كه از سال مالي تجاوز مي‌كنند</a:t>
            </a:r>
          </a:p>
        </p:txBody>
      </p:sp>
      <p:sp>
        <p:nvSpPr>
          <p:cNvPr id="100355" name="Rectangle 3"/>
          <p:cNvSpPr>
            <a:spLocks noGrp="1" noChangeArrowheads="1"/>
          </p:cNvSpPr>
          <p:nvPr>
            <p:ph sz="quarter" idx="1"/>
          </p:nvPr>
        </p:nvSpPr>
        <p:spPr>
          <a:xfrm>
            <a:off x="250825" y="1052513"/>
            <a:ext cx="8353425" cy="4465637"/>
          </a:xfrm>
        </p:spPr>
        <p:txBody>
          <a:bodyPr/>
          <a:lstStyle/>
          <a:p>
            <a:pPr marL="0" indent="23813" algn="justLow" rtl="1" eaLnBrk="1" hangingPunct="1">
              <a:lnSpc>
                <a:spcPct val="150000"/>
              </a:lnSpc>
              <a:spcBef>
                <a:spcPct val="0"/>
              </a:spcBef>
              <a:buFontTx/>
              <a:buNone/>
            </a:pPr>
            <a:r>
              <a:rPr lang="fa-IR" altLang="fa-IR" sz="2600" dirty="0">
                <a:cs typeface="B Nazanin" panose="00000400000000000000" pitchFamily="2" charset="-78"/>
              </a:rPr>
              <a:t>در مورد آن قسمت از هزينه‌ها يا خريدهايي که نوعاً انجام آن از يک سال مالي تجاوز مي‌کند موسسه مي‌تواند براي مدت </a:t>
            </a:r>
            <a:r>
              <a:rPr lang="fa-IR" altLang="fa-IR" sz="2600" dirty="0">
                <a:solidFill>
                  <a:srgbClr val="0070C0"/>
                </a:solidFill>
                <a:cs typeface="B Nazanin" panose="00000400000000000000" pitchFamily="2" charset="-78"/>
              </a:rPr>
              <a:t>متناسب، قراردادهايي که مدت اجراي آن از سال مالي تجاوز مي‏کند منعقد نمايد </a:t>
            </a:r>
            <a:r>
              <a:rPr lang="fa-IR" altLang="fa-IR" sz="2600" dirty="0">
                <a:cs typeface="B Nazanin" panose="00000400000000000000" pitchFamily="2" charset="-78"/>
              </a:rPr>
              <a:t>(منوط به آنکه در بودجه تفصيلي سال مربوطه، منظور شده باشد) موسسه مکلف است در بودجه سالانه خود اعتبارات لازم براي پرداخت تعهدات مربوطه را مقدم بر ساير اعتبارات منظور نمايد.</a:t>
            </a:r>
          </a:p>
        </p:txBody>
      </p:sp>
      <p:sp>
        <p:nvSpPr>
          <p:cNvPr id="10035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00357"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eaLnBrk="1" hangingPunct="1">
              <a:defRPr/>
            </a:pPr>
            <a:r>
              <a:rPr lang="fa-IR" sz="8000" dirty="0">
                <a:ln>
                  <a:solidFill>
                    <a:srgbClr val="00B050"/>
                  </a:solidFill>
                </a:ln>
                <a:cs typeface="B Titr" panose="00000700000000000000" pitchFamily="2" charset="-78"/>
              </a:rPr>
              <a:t>معاملات</a:t>
            </a:r>
            <a:endParaRPr lang="en-US" sz="4400" dirty="0">
              <a:ln>
                <a:solidFill>
                  <a:srgbClr val="00B050"/>
                </a:solidFill>
              </a:ln>
              <a:cs typeface="B Titr" panose="00000700000000000000" pitchFamily="2" charset="-78"/>
            </a:endParaRPr>
          </a:p>
        </p:txBody>
      </p:sp>
      <p:sp>
        <p:nvSpPr>
          <p:cNvPr id="105475" name="Title 2"/>
          <p:cNvSpPr>
            <a:spLocks noGrp="1"/>
          </p:cNvSpPr>
          <p:nvPr>
            <p:ph type="title"/>
          </p:nvPr>
        </p:nvSpPr>
        <p:spPr/>
        <p:txBody>
          <a:bodyPr/>
          <a:lstStyle/>
          <a:p>
            <a:pPr rtl="1"/>
            <a:r>
              <a:rPr lang="fa-IR" altLang="fa-IR" b="1" dirty="0">
                <a:cs typeface="B Nazanin" panose="00000400000000000000" pitchFamily="2" charset="-78"/>
              </a:rPr>
              <a:t>فصل چهارم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3995738" y="5300663"/>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
        <p:cNvGrpSpPr/>
        <p:nvPr/>
      </p:nvGrpSpPr>
      <p:grpSpPr>
        <a:xfrm>
          <a:off x="0" y="0"/>
          <a:ext cx="0" cy="0"/>
          <a:chOff x="0" y="0"/>
          <a:chExt cx="0" cy="0"/>
        </a:xfrm>
      </p:grpSpPr>
      <p:sp>
        <p:nvSpPr>
          <p:cNvPr id="106498" name="Title 4"/>
          <p:cNvSpPr>
            <a:spLocks noGrp="1"/>
          </p:cNvSpPr>
          <p:nvPr>
            <p:ph type="title"/>
          </p:nvPr>
        </p:nvSpPr>
        <p:spPr>
          <a:xfrm>
            <a:off x="0" y="0"/>
            <a:ext cx="9143999" cy="98742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rtl="1"/>
            <a:r>
              <a:rPr lang="fa-IR" altLang="fa-IR" sz="3600" dirty="0">
                <a:solidFill>
                  <a:srgbClr val="7030A0"/>
                </a:solidFill>
              </a:rPr>
              <a:t>فصل چهارم: معاملات</a:t>
            </a:r>
            <a:endParaRPr lang="fa-IR" altLang="fa-IR" dirty="0">
              <a:solidFill>
                <a:srgbClr val="7030A0"/>
              </a:solidFill>
            </a:endParaRPr>
          </a:p>
        </p:txBody>
      </p:sp>
      <p:sp>
        <p:nvSpPr>
          <p:cNvPr id="6" name="Content Placeholder 5"/>
          <p:cNvSpPr>
            <a:spLocks noGrp="1"/>
          </p:cNvSpPr>
          <p:nvPr>
            <p:ph sz="half" idx="1"/>
          </p:nvPr>
        </p:nvSpPr>
        <p:spPr>
          <a:xfrm>
            <a:off x="176024" y="1596950"/>
            <a:ext cx="4251960" cy="4568354"/>
          </a:xfrm>
          <a:solidFill>
            <a:srgbClr val="FFF2CC"/>
          </a:solidFill>
        </p:spPr>
        <p:txBody>
          <a:bodyPr/>
          <a:lstStyle/>
          <a:p>
            <a:pPr marL="0" indent="0" algn="r" rtl="1">
              <a:lnSpc>
                <a:spcPct val="80000"/>
              </a:lnSpc>
              <a:buNone/>
              <a:defRPr/>
            </a:pPr>
            <a:r>
              <a:rPr lang="fa-IR" sz="1800" b="1" dirty="0">
                <a:solidFill>
                  <a:srgbClr val="003366"/>
                </a:solidFill>
                <a:cs typeface="B Nazanin" pitchFamily="2" charset="-78"/>
                <a:hlinkClick r:id="rId2" action="ppaction://hlinksldjump"/>
              </a:rPr>
              <a:t>ماده 71: نتیجه مناقصه</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3" action="ppaction://hlinksldjump"/>
              </a:rPr>
              <a:t>ماده 72: ارزیابی مالی و تعیین برنده مناقصه</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4" action="ppaction://hlinksldjump"/>
              </a:rPr>
              <a:t>ماده 73: انعقاد قرارداد</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5" action="ppaction://hlinksldjump"/>
              </a:rPr>
              <a:t>ماده 74: تجدید و لغو مناقصه</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6" action="ppaction://hlinksldjump"/>
              </a:rPr>
              <a:t>ماده 75: نحوه رسیدگی به شکایات </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7" action="ppaction://hlinksldjump"/>
              </a:rPr>
              <a:t>ماده 76: اعضای کمیته یا کمسیون</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8" action="ppaction://hlinksldjump"/>
              </a:rPr>
              <a:t>ماده 77: انجام معاملات به طریق دیگر...</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9" action="ppaction://hlinksldjump"/>
              </a:rPr>
              <a:t>ماده 78: اعضای کمسیون ترک تشریف مناقصه</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10" action="ppaction://hlinksldjump"/>
              </a:rPr>
              <a:t>ماده 79: مناقصه محدود به تشخیص رئیس موسسه </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11" action="ppaction://hlinksldjump"/>
              </a:rPr>
              <a:t>ماده 80: تحویل مورد معامله</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12" action="ppaction://hlinksldjump"/>
              </a:rPr>
              <a:t>ماده 81: قبض انبار کالاهای تحویل شده </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13" action="ppaction://hlinksldjump"/>
              </a:rPr>
              <a:t>ماده 82: تکالیف دیگر</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14" action="ppaction://hlinksldjump"/>
              </a:rPr>
              <a:t>ماده 83: اختلاف نظر مسئولان </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15" action="ppaction://hlinksldjump"/>
              </a:rPr>
              <a:t>ماده 84: موارد لازم الاجرا در مورد مزایده </a:t>
            </a:r>
            <a:endParaRPr lang="fa-IR" sz="1800" b="1" dirty="0">
              <a:solidFill>
                <a:srgbClr val="003366"/>
              </a:solidFill>
              <a:cs typeface="B Nazanin" pitchFamily="2" charset="-78"/>
              <a:hlinkClick r:id="" action="ppaction://noaction"/>
            </a:endParaRPr>
          </a:p>
          <a:p>
            <a:pPr marL="0" indent="0" algn="r" rtl="1">
              <a:lnSpc>
                <a:spcPct val="80000"/>
              </a:lnSpc>
              <a:buNone/>
              <a:defRPr/>
            </a:pPr>
            <a:r>
              <a:rPr lang="fa-IR" sz="1800" b="1" dirty="0">
                <a:solidFill>
                  <a:srgbClr val="003366"/>
                </a:solidFill>
                <a:cs typeface="B Nazanin" pitchFamily="2" charset="-78"/>
                <a:hlinkClick r:id="rId16" action="ppaction://hlinksldjump"/>
              </a:rPr>
              <a:t>ماده 85: انتشار آگهی مزایده</a:t>
            </a:r>
            <a:endParaRPr lang="fa-IR" sz="1800" b="1" dirty="0">
              <a:solidFill>
                <a:srgbClr val="003366"/>
              </a:solidFill>
              <a:cs typeface="B Nazanin" pitchFamily="2" charset="-78"/>
              <a:hlinkClick r:id="" action="ppaction://noaction"/>
            </a:endParaRPr>
          </a:p>
          <a:p>
            <a:pPr algn="r" rtl="1" eaLnBrk="1" hangingPunct="1">
              <a:lnSpc>
                <a:spcPct val="80000"/>
              </a:lnSpc>
              <a:defRPr/>
            </a:pPr>
            <a:endParaRPr lang="fa-IR" sz="2000" b="1" dirty="0">
              <a:solidFill>
                <a:srgbClr val="003366"/>
              </a:solidFill>
              <a:cs typeface="B Nazanin" pitchFamily="2" charset="-78"/>
              <a:hlinkClick r:id="rId12" action="ppaction://hlinksldjump"/>
            </a:endParaRPr>
          </a:p>
        </p:txBody>
      </p:sp>
      <p:sp>
        <p:nvSpPr>
          <p:cNvPr id="106500" name="Content Placeholder 6"/>
          <p:cNvSpPr>
            <a:spLocks noGrp="1"/>
          </p:cNvSpPr>
          <p:nvPr>
            <p:ph sz="half" idx="2"/>
          </p:nvPr>
        </p:nvSpPr>
        <p:spPr>
          <a:xfrm>
            <a:off x="4800600" y="1484784"/>
            <a:ext cx="4038600" cy="4568354"/>
          </a:xfrm>
          <a:solidFill>
            <a:srgbClr val="FFF2CC"/>
          </a:solidFill>
        </p:spPr>
        <p:txBody>
          <a:bodyPr/>
          <a:lstStyle/>
          <a:p>
            <a:pPr marL="0" indent="0" algn="r" rtl="1" eaLnBrk="1" hangingPunct="1">
              <a:lnSpc>
                <a:spcPct val="80000"/>
              </a:lnSpc>
              <a:buNone/>
            </a:pPr>
            <a:r>
              <a:rPr lang="fa-IR" altLang="fa-IR" sz="1800" b="1" dirty="0">
                <a:solidFill>
                  <a:srgbClr val="FF0000"/>
                </a:solidFill>
                <a:cs typeface="B Nazanin" panose="00000400000000000000" pitchFamily="2" charset="-78"/>
                <a:hlinkClick r:id="rId17" action="ppaction://hlinksldjump"/>
              </a:rPr>
              <a:t>ماده 55: مناقصه یا مزایده</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18" action="ppaction://hlinksldjump"/>
              </a:rPr>
              <a:t>ماده 56: واژگان معاملات</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FF0000"/>
                </a:solidFill>
                <a:cs typeface="B Nazanin" panose="00000400000000000000" pitchFamily="2" charset="-78"/>
                <a:hlinkClick r:id="rId19" action="ppaction://hlinksldjump"/>
              </a:rPr>
              <a:t>ماده 57: نصاب معاملات </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FF0000"/>
                </a:solidFill>
                <a:cs typeface="B Nazanin" panose="00000400000000000000" pitchFamily="2" charset="-78"/>
                <a:hlinkClick r:id="rId20" action="ppaction://hlinksldjump"/>
              </a:rPr>
              <a:t>ماده 58: طبقه بندی انواع مناقصات </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1" action="ppaction://hlinksldjump"/>
              </a:rPr>
              <a:t>ماده 59: پیشنهادات واصله کمیسیون مناقصه</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2" action="ppaction://hlinksldjump"/>
              </a:rPr>
              <a:t>ماده 60: وظایف کمیسیون مناقصه </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3" action="ppaction://hlinksldjump"/>
              </a:rPr>
              <a:t>ماده 61: فرآیند برگزاری مناقصات </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FF0000"/>
                </a:solidFill>
                <a:cs typeface="B Nazanin" panose="00000400000000000000" pitchFamily="2" charset="-78"/>
                <a:hlinkClick r:id="rId24" action="ppaction://hlinksldjump"/>
              </a:rPr>
              <a:t>ماده 62: روش‌های انواع مناقصه</a:t>
            </a:r>
            <a:endParaRPr lang="fa-IR" altLang="fa-IR" sz="1800" b="1" dirty="0">
              <a:solidFill>
                <a:srgbClr val="FF0000"/>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5" action="ppaction://hlinksldjump"/>
              </a:rPr>
              <a:t>ماده 63: فراخوان مناقصه</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6" action="ppaction://hlinksldjump"/>
              </a:rPr>
              <a:t>ماده 64: اسناد مناقصه </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7" action="ppaction://hlinksldjump"/>
              </a:rPr>
              <a:t>ماده 65: واحد مناقصه گزار</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8" action="ppaction://hlinksldjump"/>
              </a:rPr>
              <a:t>ماده 66: ترتیب تهیه و تسلیم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29" action="ppaction://hlinksldjump"/>
              </a:rPr>
              <a:t>ماده 67: شرایط تسلیم و تحویل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30" action="ppaction://hlinksldjump"/>
              </a:rPr>
              <a:t>ماده 68: گشایش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31" action="ppaction://hlinksldjump"/>
              </a:rPr>
              <a:t>ماده 69: ارزیابی فنی بازرگانی پیشنهادها</a:t>
            </a:r>
            <a:endParaRPr lang="fa-IR" altLang="fa-IR" sz="1800" b="1" dirty="0">
              <a:solidFill>
                <a:srgbClr val="003366"/>
              </a:solidFill>
              <a:cs typeface="B Nazanin" panose="00000400000000000000" pitchFamily="2" charset="-78"/>
            </a:endParaRPr>
          </a:p>
          <a:p>
            <a:pPr marL="0" indent="0" algn="r" rtl="1" eaLnBrk="1" hangingPunct="1">
              <a:lnSpc>
                <a:spcPct val="80000"/>
              </a:lnSpc>
              <a:buNone/>
            </a:pPr>
            <a:r>
              <a:rPr lang="fa-IR" altLang="fa-IR" sz="1800" b="1" dirty="0">
                <a:solidFill>
                  <a:srgbClr val="003366"/>
                </a:solidFill>
                <a:cs typeface="B Nazanin" panose="00000400000000000000" pitchFamily="2" charset="-78"/>
                <a:hlinkClick r:id="rId32" action="ppaction://hlinksldjump"/>
              </a:rPr>
              <a:t>ماده 70: تجدید مناقصه</a:t>
            </a:r>
            <a:endParaRPr lang="fa-IR" altLang="fa-IR" sz="1800" b="1" dirty="0">
              <a:solidFill>
                <a:srgbClr val="003366"/>
              </a:solidFill>
              <a:cs typeface="B Nazanin" panose="00000400000000000000" pitchFamily="2" charset="-78"/>
            </a:endParaRPr>
          </a:p>
          <a:p>
            <a:pPr algn="r" rtl="1" eaLnBrk="1" hangingPunct="1">
              <a:lnSpc>
                <a:spcPct val="80000"/>
              </a:lnSpc>
              <a:buFont typeface="Wingdings 2" panose="05020102010507070707" pitchFamily="18" charset="2"/>
              <a:buNone/>
            </a:pPr>
            <a:endParaRPr lang="fa-IR" altLang="fa-IR" sz="1800" b="1" dirty="0">
              <a:solidFill>
                <a:srgbClr val="003366"/>
              </a:solidFill>
              <a:cs typeface="B Nazanin" panose="00000400000000000000" pitchFamily="2" charset="-78"/>
            </a:endParaRPr>
          </a:p>
          <a:p>
            <a:pPr algn="r" rtl="1">
              <a:buFont typeface="Wingdings" panose="05000000000000000000" pitchFamily="2" charset="2"/>
              <a:buChar char="§"/>
            </a:pPr>
            <a:endParaRPr lang="fa-IR" altLang="fa-IR" sz="1800" b="1" dirty="0">
              <a:cs typeface="B Nazanin" panose="00000400000000000000" pitchFamily="2" charset="-78"/>
            </a:endParaRPr>
          </a:p>
        </p:txBody>
      </p:sp>
      <p:sp>
        <p:nvSpPr>
          <p:cNvPr id="8" name="AutoShape 4">
            <a:hlinkClick r:id="rId33" action="ppaction://hlinksldjump"/>
          </p:cNvPr>
          <p:cNvSpPr>
            <a:spLocks noChangeArrowheads="1"/>
          </p:cNvSpPr>
          <p:nvPr/>
        </p:nvSpPr>
        <p:spPr bwMode="auto">
          <a:xfrm>
            <a:off x="4067175" y="5876925"/>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Tree>
  </p:cSld>
  <p:clrMapOvr>
    <a:masterClrMapping/>
  </p:clrMapOvr>
  <p:transition spd="med">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itle 2"/>
          <p:cNvSpPr>
            <a:spLocks noGrp="1"/>
          </p:cNvSpPr>
          <p:nvPr>
            <p:ph type="title"/>
          </p:nvPr>
        </p:nvSpPr>
        <p:spPr/>
        <p:txBody>
          <a:bodyPr/>
          <a:lstStyle/>
          <a:p>
            <a:pPr rtl="1"/>
            <a:r>
              <a:rPr lang="fa-IR" altLang="fa-IR" b="1" dirty="0">
                <a:cs typeface="B Nazanin" panose="00000400000000000000" pitchFamily="2" charset="-78"/>
              </a:rPr>
              <a:t>فصل چهارم</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3995738" y="5300663"/>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rId3" action="ppaction://hlinksldjump"/>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0E315FA8-0146-B0D8-9B8F-F6715AFEFEE0}"/>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1941046163"/>
      </p:ext>
    </p:extLst>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55: مناقصه یا مزایده</a:t>
            </a:r>
          </a:p>
        </p:txBody>
      </p:sp>
      <p:sp>
        <p:nvSpPr>
          <p:cNvPr id="106499" name="Rectangle 3"/>
          <p:cNvSpPr>
            <a:spLocks noGrp="1" noChangeArrowheads="1"/>
          </p:cNvSpPr>
          <p:nvPr>
            <p:ph sz="quarter" idx="1"/>
          </p:nvPr>
        </p:nvSpPr>
        <p:spPr>
          <a:xfrm>
            <a:off x="107504" y="765175"/>
            <a:ext cx="8964612" cy="5184775"/>
          </a:xfrm>
          <a:solidFill>
            <a:srgbClr val="FFF2CC"/>
          </a:solidFill>
        </p:spPr>
        <p:txBody>
          <a:bodyPr/>
          <a:lstStyle/>
          <a:p>
            <a:pPr marL="0" indent="0" algn="justLow" rtl="1" eaLnBrk="1" hangingPunct="1">
              <a:lnSpc>
                <a:spcPct val="150000"/>
              </a:lnSpc>
              <a:buFontTx/>
              <a:buNone/>
              <a:defRPr/>
            </a:pPr>
            <a:r>
              <a:rPr lang="fa-IR" sz="2400" dirty="0">
                <a:cs typeface="B Nazanin" pitchFamily="2" charset="-78"/>
              </a:rPr>
              <a:t>کليه معاملات موسسه اعم از </a:t>
            </a:r>
            <a:r>
              <a:rPr lang="fa-IR" sz="2400" dirty="0">
                <a:solidFill>
                  <a:srgbClr val="0070C0"/>
                </a:solidFill>
                <a:cs typeface="B Nazanin" pitchFamily="2" charset="-78"/>
              </a:rPr>
              <a:t>خريد، فروش، اجاره، استجاره، پيمانکاري، اجرت و غيره</a:t>
            </a:r>
            <a:r>
              <a:rPr lang="fa-IR" sz="2400" dirty="0">
                <a:cs typeface="B Nazanin" pitchFamily="2" charset="-78"/>
              </a:rPr>
              <a:t> بايد حسب مورد از طريق </a:t>
            </a:r>
            <a:r>
              <a:rPr lang="fa-IR" sz="2400" dirty="0">
                <a:solidFill>
                  <a:srgbClr val="0070C0"/>
                </a:solidFill>
                <a:cs typeface="B Nazanin" pitchFamily="2" charset="-78"/>
              </a:rPr>
              <a:t>مناقصه يا مزايده </a:t>
            </a:r>
            <a:r>
              <a:rPr lang="fa-IR" sz="2400" dirty="0">
                <a:cs typeface="B Nazanin" pitchFamily="2" charset="-78"/>
              </a:rPr>
              <a:t>انجام شود. </a:t>
            </a:r>
          </a:p>
          <a:p>
            <a:pPr marL="0" indent="0" algn="justLow" rtl="1" eaLnBrk="1" hangingPunct="1">
              <a:lnSpc>
                <a:spcPct val="150000"/>
              </a:lnSpc>
              <a:buFontTx/>
              <a:buNone/>
              <a:defRPr/>
            </a:pPr>
            <a:endParaRPr lang="fa-IR" sz="1200" dirty="0">
              <a:cs typeface="B Nazanin" pitchFamily="2" charset="-78"/>
            </a:endParaRPr>
          </a:p>
          <a:p>
            <a:pPr marL="609600" indent="-609600" algn="justLow" rtl="1" eaLnBrk="1" hangingPunct="1">
              <a:lnSpc>
                <a:spcPct val="150000"/>
              </a:lnSpc>
              <a:buFontTx/>
              <a:buNone/>
              <a:defRPr/>
            </a:pPr>
            <a:r>
              <a:rPr lang="fa-IR" sz="2400" b="1" dirty="0">
                <a:solidFill>
                  <a:srgbClr val="FF0000"/>
                </a:solidFill>
                <a:cs typeface="B Nazanin" pitchFamily="2" charset="-78"/>
              </a:rPr>
              <a:t>تبصره</a:t>
            </a:r>
            <a:endParaRPr lang="fa-IR" sz="2400" b="1" dirty="0">
              <a:cs typeface="B Nazanin" pitchFamily="2" charset="-78"/>
            </a:endParaRPr>
          </a:p>
          <a:p>
            <a:pPr marL="609600" indent="-609600" algn="justLow" rtl="1" eaLnBrk="1" hangingPunct="1">
              <a:lnSpc>
                <a:spcPct val="150000"/>
              </a:lnSpc>
              <a:buFontTx/>
              <a:buNone/>
              <a:defRPr/>
            </a:pPr>
            <a:r>
              <a:rPr lang="fa-IR" sz="2000" b="1" dirty="0">
                <a:cs typeface="B Nazanin" pitchFamily="2" charset="-78"/>
              </a:rPr>
              <a:t>در موارد زير نيازی به مناقصه يا مزايده نمی‌باشد:</a:t>
            </a:r>
          </a:p>
          <a:p>
            <a:pPr marL="0" indent="0" algn="r" rtl="1">
              <a:lnSpc>
                <a:spcPct val="150000"/>
              </a:lnSpc>
              <a:buNone/>
              <a:defRPr/>
            </a:pPr>
            <a:r>
              <a:rPr lang="fa-IR" sz="2400" dirty="0">
                <a:solidFill>
                  <a:srgbClr val="FF0000"/>
                </a:solidFill>
                <a:cs typeface="B Nazanin" pitchFamily="2" charset="-78"/>
              </a:rPr>
              <a:t>1. </a:t>
            </a:r>
            <a:r>
              <a:rPr lang="fa-IR" sz="2400" dirty="0">
                <a:cs typeface="B Nazanin" pitchFamily="2" charset="-78"/>
              </a:rPr>
              <a:t>در مورد معاملاتي که طرف معامله </a:t>
            </a:r>
            <a:r>
              <a:rPr lang="fa-IR" sz="2400" dirty="0">
                <a:solidFill>
                  <a:srgbClr val="0070C0"/>
                </a:solidFill>
                <a:cs typeface="B Nazanin" pitchFamily="2" charset="-78"/>
              </a:rPr>
              <a:t>وزارتخانه يا موسسه دولتي يا شرکت دولتي </a:t>
            </a:r>
            <a:r>
              <a:rPr lang="fa-IR" sz="2400" dirty="0">
                <a:cs typeface="B Nazanin" pitchFamily="2" charset="-78"/>
              </a:rPr>
              <a:t>باشد.</a:t>
            </a:r>
            <a:endParaRPr lang="en-US" sz="2400" dirty="0">
              <a:cs typeface="B Nazanin" pitchFamily="2" charset="-78"/>
            </a:endParaRPr>
          </a:p>
          <a:p>
            <a:pPr marL="0" indent="0" algn="just" rtl="1">
              <a:lnSpc>
                <a:spcPct val="150000"/>
              </a:lnSpc>
              <a:buNone/>
              <a:defRPr/>
            </a:pPr>
            <a:r>
              <a:rPr lang="fa-IR" sz="2400" dirty="0">
                <a:solidFill>
                  <a:srgbClr val="FF0000"/>
                </a:solidFill>
                <a:cs typeface="B Nazanin" pitchFamily="2" charset="-78"/>
              </a:rPr>
              <a:t>2. </a:t>
            </a:r>
            <a:r>
              <a:rPr lang="fa-IR" sz="2400" dirty="0">
                <a:cs typeface="B Nazanin" pitchFamily="2" charset="-78"/>
              </a:rPr>
              <a:t>موسسات و نهادهاي عمومي غيردولتي و هیات امنای صرفه جویی ارزی در معالجه بیماران و موسسات و شرکت‌های تابعه که بيش از 50% سهام و يا سهم الشراکه و مالکيت آن‏ها به طور مستقیم یا غیر مستقیم متعلق به موسسات و نهادهاي فوق و یا هیات امنای مزبور می‌باشد. </a:t>
            </a:r>
            <a:endParaRPr lang="en-US" sz="2400" dirty="0">
              <a:cs typeface="B Nazanin" pitchFamily="2" charset="-78"/>
            </a:endParaRPr>
          </a:p>
        </p:txBody>
      </p:sp>
      <p:sp>
        <p:nvSpPr>
          <p:cNvPr id="107524" name="AutoShape 4">
            <a:hlinkClick r:id="rId2" action="ppaction://hlinksldjump"/>
          </p:cNvPr>
          <p:cNvSpPr>
            <a:spLocks noChangeArrowheads="1"/>
          </p:cNvSpPr>
          <p:nvPr/>
        </p:nvSpPr>
        <p:spPr bwMode="auto">
          <a:xfrm>
            <a:off x="1403350" y="587650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07525" name="AutoShape 5">
            <a:hlinkClick r:id="rId3" action="ppaction://hlinksldjump"/>
          </p:cNvPr>
          <p:cNvSpPr>
            <a:spLocks noChangeArrowheads="1"/>
          </p:cNvSpPr>
          <p:nvPr/>
        </p:nvSpPr>
        <p:spPr bwMode="auto">
          <a:xfrm>
            <a:off x="1403350" y="645142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6B309A00-1D67-4D9E-B208-BD9AE36BB5AC}"/>
              </a:ext>
            </a:extLst>
          </p:cNvPr>
          <p:cNvSpPr>
            <a:spLocks noChangeArrowheads="1"/>
          </p:cNvSpPr>
          <p:nvPr/>
        </p:nvSpPr>
        <p:spPr bwMode="auto">
          <a:xfrm>
            <a:off x="3798811" y="6092825"/>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55: مناقصه یا مزایده</a:t>
            </a:r>
            <a:endParaRPr lang="en-US" altLang="fa-IR" dirty="0">
              <a:solidFill>
                <a:srgbClr val="7030A0"/>
              </a:solidFill>
            </a:endParaRPr>
          </a:p>
        </p:txBody>
      </p:sp>
      <p:sp>
        <p:nvSpPr>
          <p:cNvPr id="106499" name="Rectangle 3"/>
          <p:cNvSpPr>
            <a:spLocks noGrp="1" noChangeArrowheads="1"/>
          </p:cNvSpPr>
          <p:nvPr>
            <p:ph sz="quarter" idx="1"/>
          </p:nvPr>
        </p:nvSpPr>
        <p:spPr>
          <a:xfrm>
            <a:off x="395536" y="765175"/>
            <a:ext cx="8424936" cy="5184775"/>
          </a:xfrm>
          <a:solidFill>
            <a:srgbClr val="FFF2CC"/>
          </a:solidFill>
        </p:spPr>
        <p:txBody>
          <a:bodyPr/>
          <a:lstStyle/>
          <a:p>
            <a:pPr marL="0" indent="0" algn="justLow" rtl="1" eaLnBrk="1" hangingPunct="1">
              <a:lnSpc>
                <a:spcPct val="80000"/>
              </a:lnSpc>
              <a:buFontTx/>
              <a:buNone/>
              <a:defRPr/>
            </a:pPr>
            <a:r>
              <a:rPr lang="fa-IR" sz="2200" dirty="0">
                <a:cs typeface="B Nazanin" pitchFamily="2" charset="-78"/>
              </a:rPr>
              <a:t> </a:t>
            </a:r>
            <a:endParaRPr lang="en-US" sz="2200" dirty="0">
              <a:cs typeface="B Nazanin" pitchFamily="2" charset="-78"/>
            </a:endParaRPr>
          </a:p>
          <a:p>
            <a:pPr marL="0" indent="0" algn="just" rtl="1">
              <a:lnSpc>
                <a:spcPct val="150000"/>
              </a:lnSpc>
              <a:buNone/>
              <a:defRPr/>
            </a:pPr>
            <a:r>
              <a:rPr lang="fa-IR" sz="2400" dirty="0">
                <a:solidFill>
                  <a:srgbClr val="FF0000"/>
                </a:solidFill>
                <a:cs typeface="B Nazanin" pitchFamily="2" charset="-78"/>
              </a:rPr>
              <a:t>3. </a:t>
            </a:r>
            <a:r>
              <a:rPr lang="fa-IR" sz="2400" dirty="0">
                <a:cs typeface="B Nazanin" pitchFamily="2" charset="-78"/>
              </a:rPr>
              <a:t>در مورد خريد، اجاره به شرط تمليک يا اجاره و استجاره اموال منقول و غير منقول که يا </a:t>
            </a:r>
            <a:r>
              <a:rPr lang="fa-IR" sz="2400" dirty="0">
                <a:solidFill>
                  <a:srgbClr val="0070C0"/>
                </a:solidFill>
                <a:cs typeface="B Nazanin" pitchFamily="2" charset="-78"/>
              </a:rPr>
              <a:t>به تشخيص و مسئوليت رييس موسسه يا مقامات مجاز از طرف ایشان با کسب نظر حداقل سه نفر از کارشناسان رسمي دادگستري يا حداقل سه نفر از کارشناسان خبره و متعهد منتخب رييس موسسه </a:t>
            </a:r>
            <a:r>
              <a:rPr lang="fa-IR" sz="2400" dirty="0">
                <a:cs typeface="B Nazanin" pitchFamily="2" charset="-78"/>
              </a:rPr>
              <a:t>و يا با قيمت برابر يا کمتر از قيمت تعيين شده يا حقوقي كه نرخ‏هاي آن‏ها از طرف مراجع قانوني ذيصلاح انجام خواهد شد.</a:t>
            </a:r>
          </a:p>
          <a:p>
            <a:pPr marL="0" indent="0" algn="just" rtl="1">
              <a:lnSpc>
                <a:spcPct val="150000"/>
              </a:lnSpc>
              <a:buNone/>
              <a:defRPr/>
            </a:pPr>
            <a:r>
              <a:rPr lang="fa-IR" sz="2400" dirty="0">
                <a:solidFill>
                  <a:srgbClr val="FF0000"/>
                </a:solidFill>
                <a:cs typeface="B Nazanin" pitchFamily="2" charset="-78"/>
              </a:rPr>
              <a:t>4. </a:t>
            </a:r>
            <a:r>
              <a:rPr lang="fa-IR" sz="2400" dirty="0">
                <a:cs typeface="B Nazanin" pitchFamily="2" charset="-78"/>
              </a:rPr>
              <a:t>در مورد خريد خدمات مشاوره اعم از مهندسي مشاور، موسسات علمي، حق‏الاختراع و مشاوره فني بازرگاني مشتمل بر مطالعه، طراحي و يا مديريت بر طرح و اجرا و نظارت و يا هر نوع خدمات مشاوره‏اي و كارشناسي، خدمات حسابرسی، خدمات هنري با رعايت موازين اسلامي و صنايع مستظرفه.</a:t>
            </a:r>
          </a:p>
          <a:p>
            <a:pPr marL="342900" indent="-342900" algn="r" rtl="1">
              <a:buFont typeface="Wingdings 2" panose="05020102010507070707" pitchFamily="18" charset="2"/>
              <a:buNone/>
              <a:defRPr/>
            </a:pPr>
            <a:endParaRPr lang="fa-IR" sz="1800" b="1" dirty="0">
              <a:cs typeface="B Nazanin" pitchFamily="2" charset="-78"/>
            </a:endParaRPr>
          </a:p>
        </p:txBody>
      </p:sp>
      <p:sp>
        <p:nvSpPr>
          <p:cNvPr id="107524" name="AutoShape 4">
            <a:hlinkClick r:id="rId2" action="ppaction://hlinksldjump"/>
          </p:cNvPr>
          <p:cNvSpPr>
            <a:spLocks noChangeArrowheads="1"/>
          </p:cNvSpPr>
          <p:nvPr/>
        </p:nvSpPr>
        <p:spPr bwMode="auto">
          <a:xfrm>
            <a:off x="1403350" y="587650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07525" name="AutoShape 5">
            <a:hlinkClick r:id="rId3" action="ppaction://hlinksldjump"/>
          </p:cNvPr>
          <p:cNvSpPr>
            <a:spLocks noChangeArrowheads="1"/>
          </p:cNvSpPr>
          <p:nvPr/>
        </p:nvSpPr>
        <p:spPr bwMode="auto">
          <a:xfrm>
            <a:off x="1403350" y="645142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6B309A00-1D67-4D9E-B208-BD9AE36BB5AC}"/>
              </a:ext>
            </a:extLst>
          </p:cNvPr>
          <p:cNvSpPr>
            <a:spLocks noChangeArrowheads="1"/>
          </p:cNvSpPr>
          <p:nvPr/>
        </p:nvSpPr>
        <p:spPr bwMode="auto">
          <a:xfrm>
            <a:off x="3798811" y="6092825"/>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ادامه </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2358127879"/>
      </p:ext>
    </p:extLst>
  </p:cSld>
  <p:clrMapOvr>
    <a:masterClrMapping/>
  </p:clrMapOvr>
  <p:transition spd="med">
    <p:zoom/>
  </p:transition>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0" y="2357"/>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55: مناقصه یا مزایده</a:t>
            </a:r>
            <a:endParaRPr lang="en-US" altLang="fa-IR" dirty="0">
              <a:solidFill>
                <a:srgbClr val="7030A0"/>
              </a:solidFill>
            </a:endParaRPr>
          </a:p>
        </p:txBody>
      </p:sp>
      <p:sp>
        <p:nvSpPr>
          <p:cNvPr id="107523" name="Rectangle 3"/>
          <p:cNvSpPr>
            <a:spLocks noGrp="1" noChangeArrowheads="1"/>
          </p:cNvSpPr>
          <p:nvPr>
            <p:ph sz="quarter" idx="1"/>
          </p:nvPr>
        </p:nvSpPr>
        <p:spPr>
          <a:xfrm>
            <a:off x="250825" y="1052513"/>
            <a:ext cx="8641655" cy="4752751"/>
          </a:xfrm>
        </p:spPr>
        <p:txBody>
          <a:bodyPr/>
          <a:lstStyle/>
          <a:p>
            <a:pPr marL="0" indent="0" algn="just" rtl="1">
              <a:lnSpc>
                <a:spcPct val="150000"/>
              </a:lnSpc>
              <a:buNone/>
              <a:defRPr/>
            </a:pPr>
            <a:r>
              <a:rPr lang="fa-IR" sz="2400" dirty="0">
                <a:solidFill>
                  <a:srgbClr val="FF0000"/>
                </a:solidFill>
                <a:cs typeface="B Nazanin" pitchFamily="2" charset="-78"/>
              </a:rPr>
              <a:t>5. </a:t>
            </a:r>
            <a:r>
              <a:rPr lang="fa-IR" sz="2400" dirty="0">
                <a:cs typeface="B Nazanin" pitchFamily="2" charset="-78"/>
              </a:rPr>
              <a:t>خريد اموال منقول، غير منقول، خدمات و حقوقي که به تشخيص و مسئوليت رييس موسسه و مقامات مجاز از طرف ايشان </a:t>
            </a:r>
            <a:r>
              <a:rPr lang="fa-IR" sz="2400" dirty="0">
                <a:solidFill>
                  <a:srgbClr val="7030A0"/>
                </a:solidFill>
                <a:cs typeface="B Nazanin" pitchFamily="2" charset="-78"/>
              </a:rPr>
              <a:t>منحصر بفرد (انحصاري) </a:t>
            </a:r>
            <a:r>
              <a:rPr lang="fa-IR" sz="2400" dirty="0">
                <a:cs typeface="B Nazanin" pitchFamily="2" charset="-78"/>
              </a:rPr>
              <a:t>بوده و دارای انواع مشابه نباشد.</a:t>
            </a:r>
            <a:endParaRPr lang="en-US" sz="2400" dirty="0">
              <a:cs typeface="B Nazanin" pitchFamily="2" charset="-78"/>
            </a:endParaRPr>
          </a:p>
          <a:p>
            <a:pPr marL="0" indent="0" algn="just" rtl="1">
              <a:lnSpc>
                <a:spcPct val="150000"/>
              </a:lnSpc>
              <a:buNone/>
              <a:defRPr/>
            </a:pPr>
            <a:r>
              <a:rPr lang="fa-IR" sz="2400" dirty="0">
                <a:solidFill>
                  <a:srgbClr val="FF0000"/>
                </a:solidFill>
                <a:cs typeface="B Nazanin" pitchFamily="2" charset="-78"/>
              </a:rPr>
              <a:t>6. </a:t>
            </a:r>
            <a:r>
              <a:rPr lang="fa-IR" sz="2400" dirty="0">
                <a:cs typeface="B Nazanin" pitchFamily="2" charset="-78"/>
              </a:rPr>
              <a:t>در مورد خريد کالاهاي مورد </a:t>
            </a:r>
            <a:r>
              <a:rPr lang="fa-IR" sz="2400" dirty="0">
                <a:solidFill>
                  <a:srgbClr val="7030A0"/>
                </a:solidFill>
                <a:cs typeface="B Nazanin" pitchFamily="2" charset="-78"/>
              </a:rPr>
              <a:t>مصرف روزانه </a:t>
            </a:r>
            <a:r>
              <a:rPr lang="fa-IR" sz="2400" dirty="0">
                <a:cs typeface="B Nazanin" pitchFamily="2" charset="-78"/>
              </a:rPr>
              <a:t>که در محل از طرف </a:t>
            </a:r>
            <a:r>
              <a:rPr lang="fa-IR" sz="2400" dirty="0">
                <a:solidFill>
                  <a:srgbClr val="7030A0"/>
                </a:solidFill>
                <a:cs typeface="B Nazanin" pitchFamily="2" charset="-78"/>
              </a:rPr>
              <a:t>دستگاه‏هاي ذي‏ربط دولتي و يا شهرداري‏ها </a:t>
            </a:r>
            <a:r>
              <a:rPr lang="fa-IR" sz="2400" dirty="0">
                <a:cs typeface="B Nazanin" pitchFamily="2" charset="-78"/>
              </a:rPr>
              <a:t>براي آن‏ها نرخ ثابتي تعيين شده باشد.</a:t>
            </a:r>
          </a:p>
          <a:p>
            <a:pPr marL="0" indent="0" algn="just" rtl="1">
              <a:lnSpc>
                <a:spcPct val="150000"/>
              </a:lnSpc>
              <a:buNone/>
              <a:defRPr/>
            </a:pPr>
            <a:r>
              <a:rPr lang="fa-IR" sz="2400" dirty="0">
                <a:solidFill>
                  <a:srgbClr val="FF0000"/>
                </a:solidFill>
                <a:cs typeface="B Nazanin" pitchFamily="2" charset="-78"/>
              </a:rPr>
              <a:t>7.</a:t>
            </a:r>
            <a:r>
              <a:rPr lang="en-US" sz="2400" dirty="0">
                <a:cs typeface="B Nazanin" pitchFamily="2" charset="-78"/>
              </a:rPr>
              <a:t> </a:t>
            </a:r>
            <a:r>
              <a:rPr lang="fa-IR" sz="2400" dirty="0">
                <a:cs typeface="B Nazanin" pitchFamily="2" charset="-78"/>
              </a:rPr>
              <a:t>در مورد </a:t>
            </a:r>
            <a:r>
              <a:rPr lang="fa-IR" sz="2400" dirty="0">
                <a:solidFill>
                  <a:srgbClr val="7030A0"/>
                </a:solidFill>
                <a:cs typeface="B Nazanin" pitchFamily="2" charset="-78"/>
              </a:rPr>
              <a:t>کرايه حمل و نقل </a:t>
            </a:r>
            <a:r>
              <a:rPr lang="fa-IR" sz="2400" dirty="0">
                <a:cs typeface="B Nazanin" pitchFamily="2" charset="-78"/>
              </a:rPr>
              <a:t>از طريق زميني، هوايي، دريايي که از طرف دستگاه‏هاي دولتي ذي‌ربط براي آن‏ها نرخ معيني تعيين شده باشد. </a:t>
            </a:r>
            <a:endParaRPr lang="en-US" sz="2400" dirty="0">
              <a:cs typeface="B Nazanin" pitchFamily="2" charset="-78"/>
            </a:endParaRPr>
          </a:p>
          <a:p>
            <a:pPr marL="609600" indent="-609600" algn="r" rtl="1" eaLnBrk="1" hangingPunct="1">
              <a:lnSpc>
                <a:spcPct val="80000"/>
              </a:lnSpc>
              <a:buClr>
                <a:srgbClr val="FF0000"/>
              </a:buClr>
              <a:buFontTx/>
              <a:buAutoNum type="arabicPeriod" startAt="5"/>
              <a:defRPr/>
            </a:pPr>
            <a:endParaRPr lang="fa-IR" sz="1800" b="1" dirty="0">
              <a:cs typeface="B Nazanin" pitchFamily="2" charset="-78"/>
            </a:endParaRPr>
          </a:p>
        </p:txBody>
      </p:sp>
      <p:sp>
        <p:nvSpPr>
          <p:cNvPr id="10854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08550"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9AA7A105-0FA6-4B6D-869F-4236F63A8ABF}"/>
              </a:ext>
            </a:extLst>
          </p:cNvPr>
          <p:cNvSpPr>
            <a:spLocks noChangeArrowheads="1"/>
          </p:cNvSpPr>
          <p:nvPr/>
        </p:nvSpPr>
        <p:spPr bwMode="auto">
          <a:xfrm>
            <a:off x="3851920" y="5733145"/>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0" y="2357"/>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55: مناقصه یا مزایده</a:t>
            </a:r>
            <a:endParaRPr lang="en-US" altLang="fa-IR" dirty="0">
              <a:solidFill>
                <a:srgbClr val="7030A0"/>
              </a:solidFill>
            </a:endParaRPr>
          </a:p>
        </p:txBody>
      </p:sp>
      <p:sp>
        <p:nvSpPr>
          <p:cNvPr id="107523" name="Rectangle 3"/>
          <p:cNvSpPr>
            <a:spLocks noGrp="1" noChangeArrowheads="1"/>
          </p:cNvSpPr>
          <p:nvPr>
            <p:ph sz="quarter" idx="1"/>
          </p:nvPr>
        </p:nvSpPr>
        <p:spPr>
          <a:xfrm>
            <a:off x="250825" y="1052513"/>
            <a:ext cx="8641655" cy="4752751"/>
          </a:xfrm>
        </p:spPr>
        <p:txBody>
          <a:bodyPr/>
          <a:lstStyle/>
          <a:p>
            <a:pPr marL="0" indent="0" algn="just" rtl="1">
              <a:lnSpc>
                <a:spcPct val="150000"/>
              </a:lnSpc>
              <a:buNone/>
              <a:defRPr/>
            </a:pPr>
            <a:r>
              <a:rPr lang="fa-IR" sz="2400" dirty="0">
                <a:solidFill>
                  <a:srgbClr val="FF0000"/>
                </a:solidFill>
                <a:cs typeface="B Nazanin" pitchFamily="2" charset="-78"/>
              </a:rPr>
              <a:t>8. </a:t>
            </a:r>
            <a:r>
              <a:rPr lang="fa-IR" sz="2400" dirty="0">
                <a:cs typeface="B Nazanin" pitchFamily="2" charset="-78"/>
              </a:rPr>
              <a:t>در مورد هزينه‏هاي مربوط به </a:t>
            </a:r>
            <a:r>
              <a:rPr lang="fa-IR" sz="2400" dirty="0">
                <a:solidFill>
                  <a:srgbClr val="7030A0"/>
                </a:solidFill>
                <a:cs typeface="B Nazanin" pitchFamily="2" charset="-78"/>
              </a:rPr>
              <a:t>تعمير، راهبري، نگهداري و خريد قطعات يدکي جهت تعويض يا تکميل لوازم و تجهيزات ماشين آلات ثابت و متحرک پزشکي و غيرپزشکي </a:t>
            </a:r>
            <a:r>
              <a:rPr lang="fa-IR" sz="2400" dirty="0">
                <a:cs typeface="B Nazanin" pitchFamily="2" charset="-78"/>
              </a:rPr>
              <a:t>و هم‏چنين ادوات و ابزار و وسايل اندازه‏گيري دقيق لوازم آزمايشگاه‏هاي علمي و فني و نظائر آن به تشخيص و مسئوليت رييس واحد درخواست کننده، با تأييد رييس موسسه يا مقام مجاز از طرف ايشان و تعیین بهای مورد معامله حداقل توسط یک نفر کارشناس رشته مربوطه منتخب رييس موسسه.</a:t>
            </a:r>
            <a:endParaRPr lang="en-US" sz="2400" dirty="0">
              <a:cs typeface="B Nazanin" pitchFamily="2" charset="-78"/>
            </a:endParaRPr>
          </a:p>
          <a:p>
            <a:pPr marL="0" indent="0" algn="r" rtl="1">
              <a:lnSpc>
                <a:spcPct val="150000"/>
              </a:lnSpc>
              <a:buNone/>
              <a:defRPr/>
            </a:pPr>
            <a:r>
              <a:rPr lang="fa-IR" sz="2400" dirty="0">
                <a:solidFill>
                  <a:srgbClr val="FF0000"/>
                </a:solidFill>
                <a:cs typeface="B Nazanin" pitchFamily="2" charset="-78"/>
              </a:rPr>
              <a:t>9. </a:t>
            </a:r>
            <a:r>
              <a:rPr lang="fa-IR" sz="2400" dirty="0">
                <a:cs typeface="B Nazanin" pitchFamily="2" charset="-78"/>
              </a:rPr>
              <a:t>در مورد </a:t>
            </a:r>
            <a:r>
              <a:rPr lang="fa-IR" sz="2400" dirty="0">
                <a:solidFill>
                  <a:srgbClr val="7030A0"/>
                </a:solidFill>
                <a:cs typeface="B Nazanin" pitchFamily="2" charset="-78"/>
              </a:rPr>
              <a:t>معاملات محرمانه </a:t>
            </a:r>
            <a:r>
              <a:rPr lang="fa-IR" sz="2400" dirty="0">
                <a:cs typeface="B Nazanin" pitchFamily="2" charset="-78"/>
              </a:rPr>
              <a:t>به تشخيص هيأت رييسه با رعايت صرفه و صلاح موسسه.</a:t>
            </a:r>
            <a:endParaRPr lang="en-US" sz="2400" dirty="0">
              <a:cs typeface="B Nazanin" pitchFamily="2" charset="-78"/>
            </a:endParaRPr>
          </a:p>
          <a:p>
            <a:pPr marL="609600" indent="-609600" algn="r" rtl="1" eaLnBrk="1" hangingPunct="1">
              <a:lnSpc>
                <a:spcPct val="80000"/>
              </a:lnSpc>
              <a:buClr>
                <a:srgbClr val="FF0000"/>
              </a:buClr>
              <a:buFontTx/>
              <a:buAutoNum type="arabicPeriod" startAt="5"/>
              <a:defRPr/>
            </a:pPr>
            <a:endParaRPr lang="fa-IR" sz="1800" b="1" dirty="0">
              <a:cs typeface="B Nazanin" pitchFamily="2" charset="-78"/>
            </a:endParaRPr>
          </a:p>
        </p:txBody>
      </p:sp>
      <p:sp>
        <p:nvSpPr>
          <p:cNvPr id="10854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08550"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9AA7A105-0FA6-4B6D-869F-4236F63A8ABF}"/>
              </a:ext>
            </a:extLst>
          </p:cNvPr>
          <p:cNvSpPr>
            <a:spLocks noChangeArrowheads="1"/>
          </p:cNvSpPr>
          <p:nvPr/>
        </p:nvSpPr>
        <p:spPr bwMode="auto">
          <a:xfrm>
            <a:off x="3851920" y="5733145"/>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ادامه </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1151703375"/>
      </p:ext>
    </p:extLst>
  </p:cSld>
  <p:clrMapOvr>
    <a:masterClrMapping/>
  </p:clrMapOvr>
  <p:transition spd="med">
    <p:zoom/>
  </p:transition>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 y="-16221"/>
            <a:ext cx="9143999"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55: مناقصه یا مزایده</a:t>
            </a:r>
            <a:endParaRPr lang="en-US" altLang="fa-IR" dirty="0">
              <a:solidFill>
                <a:srgbClr val="7030A0"/>
              </a:solidFill>
            </a:endParaRPr>
          </a:p>
        </p:txBody>
      </p:sp>
      <p:sp>
        <p:nvSpPr>
          <p:cNvPr id="107523" name="Rectangle 3"/>
          <p:cNvSpPr>
            <a:spLocks noGrp="1" noChangeArrowheads="1"/>
          </p:cNvSpPr>
          <p:nvPr>
            <p:ph sz="quarter" idx="1"/>
          </p:nvPr>
        </p:nvSpPr>
        <p:spPr>
          <a:xfrm>
            <a:off x="323528" y="820392"/>
            <a:ext cx="8641655" cy="4465637"/>
          </a:xfrm>
        </p:spPr>
        <p:txBody>
          <a:bodyPr/>
          <a:lstStyle/>
          <a:p>
            <a:pPr marL="342900" indent="-342900" algn="just" rtl="1">
              <a:lnSpc>
                <a:spcPct val="150000"/>
              </a:lnSpc>
              <a:buFont typeface="Wingdings 2" panose="05020102010507070707" pitchFamily="18" charset="2"/>
              <a:buNone/>
              <a:defRPr/>
            </a:pPr>
            <a:r>
              <a:rPr lang="fa-IR" sz="2400" dirty="0">
                <a:solidFill>
                  <a:srgbClr val="FF0000"/>
                </a:solidFill>
                <a:cs typeface="B Nazanin" pitchFamily="2" charset="-78"/>
              </a:rPr>
              <a:t>10.</a:t>
            </a:r>
            <a:r>
              <a:rPr lang="fa-IR" sz="2400" dirty="0">
                <a:cs typeface="B Nazanin" pitchFamily="2" charset="-78"/>
              </a:rPr>
              <a:t> در مورد مناقصاتي که بنا به ضرورت و موافقت کتبي </a:t>
            </a:r>
            <a:r>
              <a:rPr lang="fa-IR" sz="2400" dirty="0">
                <a:solidFill>
                  <a:srgbClr val="7030A0"/>
                </a:solidFill>
                <a:cs typeface="B Nazanin" pitchFamily="2" charset="-78"/>
              </a:rPr>
              <a:t>رييس موسسه به صورت متمرکز توسط وزارت متبوع</a:t>
            </a:r>
            <a:r>
              <a:rPr lang="fa-IR" sz="2400" dirty="0">
                <a:cs typeface="B Nazanin" pitchFamily="2" charset="-78"/>
              </a:rPr>
              <a:t> برگزار مي‌گردد.</a:t>
            </a:r>
            <a:endParaRPr lang="en-US" sz="2400" dirty="0">
              <a:cs typeface="B Nazanin" pitchFamily="2" charset="-78"/>
            </a:endParaRPr>
          </a:p>
          <a:p>
            <a:pPr marL="342900" indent="-342900" algn="just" rtl="1">
              <a:lnSpc>
                <a:spcPct val="150000"/>
              </a:lnSpc>
              <a:buFont typeface="Wingdings 2" panose="05020102010507070707" pitchFamily="18" charset="2"/>
              <a:buNone/>
              <a:defRPr/>
            </a:pPr>
            <a:r>
              <a:rPr lang="fa-IR" sz="2400" dirty="0">
                <a:solidFill>
                  <a:srgbClr val="FF0000"/>
                </a:solidFill>
                <a:cs typeface="B Nazanin" pitchFamily="2" charset="-78"/>
              </a:rPr>
              <a:t>11.  </a:t>
            </a:r>
            <a:r>
              <a:rPr lang="fa-IR" sz="2400" dirty="0">
                <a:cs typeface="B Nazanin" pitchFamily="2" charset="-78"/>
              </a:rPr>
              <a:t>خدمات فرهنگي و هنري، آموزشي و پژوهشي، ورزشي و نظاير آن با رعايت صرفه و صلاح موسسه و قراردادهاي آموزشي و هم‏چنين قراردادهاي پژوهشي با اشخاص حقيقي و حقوقي با هماهنگي شوراي پژوهشي موسسه به تشخيص و مسئوليت رييس واحد درخواست‏کننده و تأييد رييس موسسه و يا مقام مجاز از طرف ايشان.</a:t>
            </a:r>
            <a:endParaRPr lang="en-US" sz="2400" dirty="0">
              <a:cs typeface="B Nazanin" pitchFamily="2" charset="-78"/>
            </a:endParaRPr>
          </a:p>
          <a:p>
            <a:pPr marL="342900" indent="-342900" algn="just" rtl="1">
              <a:lnSpc>
                <a:spcPct val="150000"/>
              </a:lnSpc>
              <a:buFont typeface="Wingdings 2" panose="05020102010507070707" pitchFamily="18" charset="2"/>
              <a:buNone/>
              <a:defRPr/>
            </a:pPr>
            <a:r>
              <a:rPr lang="fa-IR" sz="2400" dirty="0">
                <a:solidFill>
                  <a:srgbClr val="FF0000"/>
                </a:solidFill>
                <a:cs typeface="B Nazanin" pitchFamily="2" charset="-78"/>
              </a:rPr>
              <a:t>12. </a:t>
            </a:r>
            <a:r>
              <a:rPr lang="fa-IR" sz="2400" dirty="0">
                <a:cs typeface="B Nazanin" pitchFamily="2" charset="-78"/>
              </a:rPr>
              <a:t>خريد سهام و تعهدات پرداخت خسارت و جرائم ناشي از اجراي احکام قضائي.</a:t>
            </a:r>
            <a:endParaRPr lang="en-US" sz="2400" dirty="0">
              <a:cs typeface="B Nazanin" pitchFamily="2" charset="-78"/>
            </a:endParaRPr>
          </a:p>
          <a:p>
            <a:pPr marL="342900" indent="-342900" algn="just" rtl="1">
              <a:lnSpc>
                <a:spcPct val="150000"/>
              </a:lnSpc>
              <a:buFont typeface="Wingdings 2" panose="05020102010507070707" pitchFamily="18" charset="2"/>
              <a:buNone/>
              <a:defRPr/>
            </a:pPr>
            <a:r>
              <a:rPr lang="fa-IR" sz="2400" dirty="0">
                <a:solidFill>
                  <a:srgbClr val="FF0000"/>
                </a:solidFill>
                <a:cs typeface="B Nazanin" pitchFamily="2" charset="-78"/>
              </a:rPr>
              <a:t>13. </a:t>
            </a:r>
            <a:r>
              <a:rPr lang="fa-IR" sz="2400" dirty="0">
                <a:cs typeface="B Nazanin" pitchFamily="2" charset="-78"/>
              </a:rPr>
              <a:t>در مورد کالاهای انحصاری که توسط کنسرسیوم‌های داخلی تولید می‏شود.</a:t>
            </a:r>
            <a:endParaRPr lang="en-US" sz="2400" dirty="0">
              <a:cs typeface="B Nazanin" pitchFamily="2" charset="-78"/>
            </a:endParaRPr>
          </a:p>
          <a:p>
            <a:pPr marL="609600" indent="-609600" algn="r" rtl="1" eaLnBrk="1" hangingPunct="1">
              <a:lnSpc>
                <a:spcPct val="80000"/>
              </a:lnSpc>
              <a:buClr>
                <a:srgbClr val="FF0000"/>
              </a:buClr>
              <a:buFont typeface="Wingdings 2" panose="05020102010507070707" pitchFamily="18" charset="2"/>
              <a:buNone/>
              <a:defRPr/>
            </a:pPr>
            <a:endParaRPr lang="fa-IR" sz="2400" b="1" dirty="0"/>
          </a:p>
        </p:txBody>
      </p:sp>
      <p:sp>
        <p:nvSpPr>
          <p:cNvPr id="10957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0957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 y="-16221"/>
            <a:ext cx="9143999"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متمم الحاقی به ماده 55</a:t>
            </a:r>
            <a:endParaRPr lang="en-US" altLang="fa-IR" dirty="0">
              <a:solidFill>
                <a:srgbClr val="7030A0"/>
              </a:solidFill>
            </a:endParaRPr>
          </a:p>
        </p:txBody>
      </p:sp>
      <p:sp>
        <p:nvSpPr>
          <p:cNvPr id="107523" name="Rectangle 3"/>
          <p:cNvSpPr>
            <a:spLocks noGrp="1" noChangeArrowheads="1"/>
          </p:cNvSpPr>
          <p:nvPr>
            <p:ph sz="quarter" idx="1"/>
          </p:nvPr>
        </p:nvSpPr>
        <p:spPr>
          <a:xfrm>
            <a:off x="251172" y="600446"/>
            <a:ext cx="8641655" cy="4465637"/>
          </a:xfrm>
        </p:spPr>
        <p:txBody>
          <a:bodyPr/>
          <a:lstStyle/>
          <a:p>
            <a:pPr marL="0" indent="0" algn="just" rtl="1" eaLnBrk="1" hangingPunct="1">
              <a:lnSpc>
                <a:spcPct val="150000"/>
              </a:lnSpc>
              <a:buClr>
                <a:srgbClr val="FF0000"/>
              </a:buClr>
              <a:buFont typeface="Wingdings 2" panose="05020102010507070707" pitchFamily="18" charset="2"/>
              <a:buNone/>
              <a:defRPr/>
            </a:pPr>
            <a:r>
              <a:rPr lang="fa-IR" sz="2400" dirty="0">
                <a:cs typeface="B Nazanin" panose="00000400000000000000" pitchFamily="2" charset="-78"/>
              </a:rPr>
              <a:t>به منظور افزایش بهره‌وری و استقرار نظام کنترل نتیجه و محصول(ستانده) و کنترل مراحل انجام کار و یا هر دو، جلوگیری از تمرکز تصمیم گیری و </a:t>
            </a:r>
            <a:r>
              <a:rPr lang="fa-IR" sz="2400" dirty="0">
                <a:highlight>
                  <a:srgbClr val="FFFF00"/>
                </a:highlight>
                <a:cs typeface="B Nazanin" panose="00000400000000000000" pitchFamily="2" charset="-78"/>
              </a:rPr>
              <a:t>اعطا اختیارات لازم به مدیران برای اداره واحدهای تحت سرپرستی </a:t>
            </a:r>
            <a:r>
              <a:rPr lang="fa-IR" sz="2400" dirty="0">
                <a:cs typeface="B Nazanin" panose="00000400000000000000" pitchFamily="2" charset="-78"/>
              </a:rPr>
              <a:t>خود براساس شیوه نامه‌ای که به تصویب هیات امنا رسیده یا می‌رسد دانشگاه/دانشکده مجاز است اقذامات ذیل را به عمل آورد.</a:t>
            </a:r>
            <a:endParaRPr lang="en-US" sz="2400" dirty="0">
              <a:cs typeface="B Nazanin" panose="00000400000000000000" pitchFamily="2" charset="-78"/>
            </a:endParaRPr>
          </a:p>
          <a:p>
            <a:pPr marL="280988" indent="0" algn="just" rtl="1" eaLnBrk="1" hangingPunct="1">
              <a:lnSpc>
                <a:spcPct val="150000"/>
              </a:lnSpc>
              <a:buClr>
                <a:srgbClr val="FF0000"/>
              </a:buClr>
              <a:buFont typeface="Wingdings 2" panose="05020102010507070707" pitchFamily="18" charset="2"/>
              <a:buNone/>
              <a:defRPr/>
            </a:pPr>
            <a:r>
              <a:rPr lang="fa-IR" sz="2400" dirty="0">
                <a:solidFill>
                  <a:srgbClr val="FF0000"/>
                </a:solidFill>
                <a:cs typeface="B Nazanin" panose="00000400000000000000" pitchFamily="2" charset="-78"/>
              </a:rPr>
              <a:t>الف: </a:t>
            </a:r>
            <a:r>
              <a:rPr lang="fa-IR" sz="2400" dirty="0">
                <a:cs typeface="B Nazanin" panose="00000400000000000000" pitchFamily="2" charset="-78"/>
              </a:rPr>
              <a:t>تعیین قیمت تمام شده فعالیت‌ها و خدمات و محصولات واحدهای مجری از قبیل واحدهای آموزشی دانشجویی، پژوهشی، بهداشتی، درمانی، خدماتی، تولیدی و اداری متناسب با کیفیت و محل جغرافیایی ارائه فعالیت‌ها و خدمات، در چارچوب متوسط قیمت تمام شده فعالیت‌ها و خدمات مذکور در بودجه مصوب سالانه.</a:t>
            </a:r>
          </a:p>
          <a:p>
            <a:pPr marL="280988" indent="0" algn="just" rtl="1" eaLnBrk="1" hangingPunct="1">
              <a:lnSpc>
                <a:spcPct val="150000"/>
              </a:lnSpc>
              <a:buClr>
                <a:srgbClr val="FF0000"/>
              </a:buClr>
              <a:buFont typeface="Wingdings 2" panose="05020102010507070707" pitchFamily="18" charset="2"/>
              <a:buNone/>
              <a:defRPr/>
            </a:pPr>
            <a:r>
              <a:rPr lang="fa-IR" sz="2400" dirty="0">
                <a:solidFill>
                  <a:srgbClr val="FF0000"/>
                </a:solidFill>
                <a:cs typeface="B Nazanin" panose="00000400000000000000" pitchFamily="2" charset="-78"/>
              </a:rPr>
              <a:t>ب: </a:t>
            </a:r>
            <a:r>
              <a:rPr lang="fa-IR" sz="2400" dirty="0">
                <a:cs typeface="B Nazanin" panose="00000400000000000000" pitchFamily="2" charset="-78"/>
              </a:rPr>
              <a:t>تعیین شاخص‌های هدفمند و نتیجه گرا و استانداردهای کیفی خدمات و پیش بینی سازوکارهای نظارتی برای کنترل کمیت و کیفیت خدمات ارائه شده.</a:t>
            </a:r>
          </a:p>
        </p:txBody>
      </p:sp>
      <p:sp>
        <p:nvSpPr>
          <p:cNvPr id="10957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0957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6" name="AutoShape 6">
            <a:hlinkClick r:id="" action="ppaction://hlinkshowjump?jump=nextslide"/>
            <a:extLst>
              <a:ext uri="{FF2B5EF4-FFF2-40B4-BE49-F238E27FC236}">
                <a16:creationId xmlns:a16="http://schemas.microsoft.com/office/drawing/2014/main" id="{78A76811-FF80-4DF3-A69E-CE17A10E769B}"/>
              </a:ext>
            </a:extLst>
          </p:cNvPr>
          <p:cNvSpPr>
            <a:spLocks noChangeArrowheads="1"/>
          </p:cNvSpPr>
          <p:nvPr/>
        </p:nvSpPr>
        <p:spPr bwMode="auto">
          <a:xfrm>
            <a:off x="3723864" y="6161190"/>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rPr>
              <a:t>ادامه </a:t>
            </a:r>
            <a:endParaRPr kumimoji="0" lang="en-US" altLang="fa-IR"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924466051"/>
      </p:ext>
    </p:extLst>
  </p:cSld>
  <p:clrMapOvr>
    <a:masterClrMapping/>
  </p:clrMapOvr>
  <p:transition spd="med">
    <p:zoom/>
  </p:transition>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 y="-16221"/>
            <a:ext cx="9143999"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متمم الحاقی به ماده 55</a:t>
            </a:r>
            <a:endParaRPr lang="en-US" altLang="fa-IR" dirty="0">
              <a:solidFill>
                <a:srgbClr val="7030A0"/>
              </a:solidFill>
            </a:endParaRPr>
          </a:p>
        </p:txBody>
      </p:sp>
      <p:sp>
        <p:nvSpPr>
          <p:cNvPr id="107523" name="Rectangle 3"/>
          <p:cNvSpPr>
            <a:spLocks noGrp="1" noChangeArrowheads="1"/>
          </p:cNvSpPr>
          <p:nvPr>
            <p:ph sz="quarter" idx="1"/>
          </p:nvPr>
        </p:nvSpPr>
        <p:spPr>
          <a:xfrm>
            <a:off x="251172" y="600446"/>
            <a:ext cx="8892827" cy="4465637"/>
          </a:xfrm>
        </p:spPr>
        <p:txBody>
          <a:bodyPr/>
          <a:lstStyle/>
          <a:p>
            <a:pPr marL="280988" indent="0" algn="just" rtl="1" eaLnBrk="1" hangingPunct="1">
              <a:lnSpc>
                <a:spcPct val="150000"/>
              </a:lnSpc>
              <a:buClr>
                <a:srgbClr val="FF0000"/>
              </a:buClr>
              <a:buFont typeface="Wingdings 2" panose="05020102010507070707" pitchFamily="18" charset="2"/>
              <a:buNone/>
              <a:defRPr/>
            </a:pPr>
            <a:r>
              <a:rPr lang="fa-IR" sz="2300" dirty="0">
                <a:solidFill>
                  <a:srgbClr val="FF0000"/>
                </a:solidFill>
                <a:cs typeface="B Nazanin" panose="00000400000000000000" pitchFamily="2" charset="-78"/>
              </a:rPr>
              <a:t>ج: </a:t>
            </a:r>
            <a:r>
              <a:rPr lang="fa-IR" sz="2300" dirty="0">
                <a:cs typeface="B Nazanin" panose="00000400000000000000" pitchFamily="2" charset="-78"/>
              </a:rPr>
              <a:t>انعقاد تفاهم نامه با مدیران واحدهای مجری براساس حجم فعالیت‌ها و خدمات و قیمت تمام شده آن و تعیین تعهدات طرفین.</a:t>
            </a:r>
          </a:p>
          <a:p>
            <a:pPr marL="280988" indent="0" algn="just" rtl="1" eaLnBrk="1" hangingPunct="1">
              <a:lnSpc>
                <a:spcPct val="150000"/>
              </a:lnSpc>
              <a:buClr>
                <a:srgbClr val="FF0000"/>
              </a:buClr>
              <a:buFont typeface="Wingdings 2" panose="05020102010507070707" pitchFamily="18" charset="2"/>
              <a:buNone/>
              <a:defRPr/>
            </a:pPr>
            <a:r>
              <a:rPr lang="fa-IR" sz="2300" dirty="0">
                <a:solidFill>
                  <a:srgbClr val="FF0000"/>
                </a:solidFill>
                <a:cs typeface="B Nazanin" panose="00000400000000000000" pitchFamily="2" charset="-78"/>
              </a:rPr>
              <a:t>د: </a:t>
            </a:r>
            <a:r>
              <a:rPr lang="fa-IR" sz="2300" dirty="0">
                <a:cs typeface="B Nazanin" panose="00000400000000000000" pitchFamily="2" charset="-78"/>
              </a:rPr>
              <a:t>برای اجرای نظام قیمت تمام شده، اختیارات لازم اداری و مالی به مدیران به موجب آیین نامه مالی و معاملاتی مصوب هیات امنا تعیین می‌گردد.</a:t>
            </a:r>
          </a:p>
          <a:p>
            <a:pPr marL="280988" indent="0" algn="just" rtl="1" eaLnBrk="1" hangingPunct="1">
              <a:lnSpc>
                <a:spcPct val="150000"/>
              </a:lnSpc>
              <a:buClr>
                <a:srgbClr val="FF0000"/>
              </a:buClr>
              <a:buFont typeface="Wingdings 2" panose="05020102010507070707" pitchFamily="18" charset="2"/>
              <a:buNone/>
              <a:defRPr/>
            </a:pPr>
            <a:r>
              <a:rPr lang="fa-IR" sz="2300" dirty="0">
                <a:solidFill>
                  <a:srgbClr val="FF0000"/>
                </a:solidFill>
                <a:cs typeface="B Nazanin" panose="00000400000000000000" pitchFamily="2" charset="-78"/>
              </a:rPr>
              <a:t>ه: </a:t>
            </a:r>
            <a:r>
              <a:rPr lang="fa-IR" sz="2300" dirty="0">
                <a:cs typeface="B Nazanin" panose="00000400000000000000" pitchFamily="2" charset="-78"/>
              </a:rPr>
              <a:t>اعتباراتی که بر اساس قیمت تمام شده در اختیار واحدها قرار می‌گیرد، به عنوان کمک تلقی شده و پس از پرداخت به حساب بانکی واحدهای ذی ربط به هزینه قطعی منظور می‌گردد. مدیران واحدها نسبت به تحقق اهداف و نتایج پیش بینی شده در تفاهم نامه در مدت مدیریت خود مسئول و به نهادهای نظارتی پاسخگو خواهند بود و موظفند گزارش اقدامات مربوطه را هر شش ماه یکبار به دانشگاه/دانشکده ارائه نمایند و موسسه نیز مکلف است گزارش عملکرد این ماده را یک ماه قبل از تصویب بودجه سالیانه به هیات امنا تقدیم نماید.</a:t>
            </a:r>
          </a:p>
        </p:txBody>
      </p:sp>
      <p:sp>
        <p:nvSpPr>
          <p:cNvPr id="109572" name="AutoShape 4">
            <a:hlinkClick r:id="rId2" action="ppaction://hlinksldjump"/>
          </p:cNvPr>
          <p:cNvSpPr>
            <a:spLocks noChangeArrowheads="1"/>
          </p:cNvSpPr>
          <p:nvPr/>
        </p:nvSpPr>
        <p:spPr bwMode="auto">
          <a:xfrm>
            <a:off x="1403349" y="5682750"/>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0957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6" name="Oval 6">
            <a:hlinkClick r:id="rId4" action="ppaction://hlinksldjump"/>
            <a:extLst>
              <a:ext uri="{FF2B5EF4-FFF2-40B4-BE49-F238E27FC236}">
                <a16:creationId xmlns:a16="http://schemas.microsoft.com/office/drawing/2014/main" id="{D761B96C-22C4-4143-AD90-BD1D34B1EC48}"/>
              </a:ext>
            </a:extLst>
          </p:cNvPr>
          <p:cNvSpPr>
            <a:spLocks noChangeArrowheads="1"/>
          </p:cNvSpPr>
          <p:nvPr/>
        </p:nvSpPr>
        <p:spPr bwMode="auto">
          <a:xfrm>
            <a:off x="7412738" y="5969423"/>
            <a:ext cx="1655266" cy="5762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2400" b="1" u="sng" dirty="0">
                <a:solidFill>
                  <a:srgbClr val="FF0000"/>
                </a:solidFill>
                <a:latin typeface="Verdana" panose="020B0604030504040204" pitchFamily="34" charset="0"/>
                <a:cs typeface="B Titr" panose="00000700000000000000" pitchFamily="2" charset="-78"/>
                <a:hlinkClick r:id="rId5" action="ppaction://hlinksldjump">
                  <a:extLst>
                    <a:ext uri="{A12FA001-AC4F-418D-AE19-62706E023703}">
                      <ahyp:hlinkClr xmlns="" xmlns:ahyp="http://schemas.microsoft.com/office/drawing/2018/hyperlinkcolor" val="tx"/>
                    </a:ext>
                  </a:extLst>
                </a:hlinkClick>
              </a:rPr>
              <a:t>تبصره</a:t>
            </a:r>
            <a:endParaRPr lang="en-US" altLang="fa-IR" sz="1800" b="1" u="sng" dirty="0">
              <a:solidFill>
                <a:srgbClr val="FF0000"/>
              </a:solidFill>
              <a:latin typeface="Verdana" panose="020B0604030504040204" pitchFamily="34" charset="0"/>
              <a:cs typeface="B Titr" panose="00000700000000000000" pitchFamily="2" charset="-78"/>
            </a:endParaRPr>
          </a:p>
        </p:txBody>
      </p:sp>
    </p:spTree>
    <p:extLst>
      <p:ext uri="{BB962C8B-B14F-4D97-AF65-F5344CB8AC3E}">
        <p14:creationId xmlns:p14="http://schemas.microsoft.com/office/powerpoint/2010/main" val="2883470677"/>
      </p:ext>
    </p:extLst>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 y="-16221"/>
            <a:ext cx="9143999"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متمم الحاقی به ماده 55</a:t>
            </a:r>
            <a:endParaRPr lang="en-US" altLang="fa-IR" dirty="0">
              <a:solidFill>
                <a:srgbClr val="7030A0"/>
              </a:solidFill>
            </a:endParaRPr>
          </a:p>
        </p:txBody>
      </p:sp>
      <p:sp>
        <p:nvSpPr>
          <p:cNvPr id="107523" name="Rectangle 3"/>
          <p:cNvSpPr>
            <a:spLocks noGrp="1" noChangeArrowheads="1"/>
          </p:cNvSpPr>
          <p:nvPr>
            <p:ph sz="quarter" idx="1"/>
          </p:nvPr>
        </p:nvSpPr>
        <p:spPr>
          <a:xfrm>
            <a:off x="251172" y="600446"/>
            <a:ext cx="8892827" cy="4465637"/>
          </a:xfrm>
        </p:spPr>
        <p:txBody>
          <a:bodyPr/>
          <a:lstStyle/>
          <a:p>
            <a:pPr marL="280988" indent="0" algn="just" rtl="1" eaLnBrk="1" hangingPunct="1">
              <a:lnSpc>
                <a:spcPct val="150000"/>
              </a:lnSpc>
              <a:buClr>
                <a:srgbClr val="FF0000"/>
              </a:buClr>
              <a:buFont typeface="Wingdings 2" panose="05020102010507070707" pitchFamily="18" charset="2"/>
              <a:buNone/>
              <a:defRPr/>
            </a:pPr>
            <a:r>
              <a:rPr lang="fa-IR" sz="2800" b="1" dirty="0">
                <a:solidFill>
                  <a:srgbClr val="FF0000"/>
                </a:solidFill>
                <a:cs typeface="B Nazanin" panose="00000400000000000000" pitchFamily="2" charset="-78"/>
              </a:rPr>
              <a:t>تبصره</a:t>
            </a:r>
          </a:p>
          <a:p>
            <a:pPr marL="280988" indent="0" algn="just" rtl="1" eaLnBrk="1" hangingPunct="1">
              <a:lnSpc>
                <a:spcPct val="150000"/>
              </a:lnSpc>
              <a:buClr>
                <a:srgbClr val="FF0000"/>
              </a:buClr>
              <a:buFont typeface="Wingdings 2" panose="05020102010507070707" pitchFamily="18" charset="2"/>
              <a:buNone/>
              <a:defRPr/>
            </a:pPr>
            <a:r>
              <a:rPr lang="fa-IR" sz="2400" dirty="0">
                <a:cs typeface="B Nazanin" panose="00000400000000000000" pitchFamily="2" charset="-78"/>
              </a:rPr>
              <a:t>واحدهایی که با پیشنهاد دانشگاه/دانشکده و تصویب هیات امنا امکان محاسبه قیمت تمام شده محصولات و خدمات خود را نداشته باشند از طریق محاسبه هزینه تمام شده اقدام خواهند نمود.</a:t>
            </a:r>
          </a:p>
        </p:txBody>
      </p:sp>
      <p:sp>
        <p:nvSpPr>
          <p:cNvPr id="109572" name="AutoShape 4">
            <a:hlinkClick r:id="rId2" action="ppaction://hlinksldjump"/>
          </p:cNvPr>
          <p:cNvSpPr>
            <a:spLocks noChangeArrowheads="1"/>
          </p:cNvSpPr>
          <p:nvPr/>
        </p:nvSpPr>
        <p:spPr bwMode="auto">
          <a:xfrm>
            <a:off x="1403349" y="5682750"/>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0957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pic>
        <p:nvPicPr>
          <p:cNvPr id="1026" name="Picture 2" descr="محاسبه بهای تمام شده انواع شرکت ها – موسسه ثبتی نوین ارقام">
            <a:extLst>
              <a:ext uri="{FF2B5EF4-FFF2-40B4-BE49-F238E27FC236}">
                <a16:creationId xmlns:a16="http://schemas.microsoft.com/office/drawing/2014/main" id="{D2F69DB0-634E-4908-858E-AF61FA7661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996953"/>
            <a:ext cx="5142753" cy="26360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603517"/>
      </p:ext>
    </p:extLst>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56: واژگان معاملات</a:t>
            </a:r>
          </a:p>
        </p:txBody>
      </p:sp>
      <p:sp>
        <p:nvSpPr>
          <p:cNvPr id="110595" name="Rectangle 3"/>
          <p:cNvSpPr>
            <a:spLocks noGrp="1" noChangeArrowheads="1"/>
          </p:cNvSpPr>
          <p:nvPr>
            <p:ph sz="quarter" idx="1"/>
          </p:nvPr>
        </p:nvSpPr>
        <p:spPr>
          <a:xfrm>
            <a:off x="179388" y="765175"/>
            <a:ext cx="8964612" cy="5184775"/>
          </a:xfrm>
        </p:spPr>
        <p:txBody>
          <a:bodyPr/>
          <a:lstStyle/>
          <a:p>
            <a:pPr algn="r" rtl="1">
              <a:buFont typeface="Wingdings 2" panose="05020102010507070707" pitchFamily="18" charset="2"/>
              <a:buNone/>
            </a:pPr>
            <a:endParaRPr lang="fa-IR" altLang="fa-IR" sz="2000" dirty="0">
              <a:cs typeface="B Nazanin" panose="00000400000000000000" pitchFamily="2" charset="-78"/>
            </a:endParaRPr>
          </a:p>
          <a:p>
            <a:pPr algn="r" rtl="1">
              <a:buFont typeface="Wingdings 2" panose="05020102010507070707" pitchFamily="18" charset="2"/>
              <a:buNone/>
            </a:pPr>
            <a:r>
              <a:rPr lang="fa-IR" altLang="fa-IR" sz="2600" dirty="0">
                <a:cs typeface="B Nazanin" panose="00000400000000000000" pitchFamily="2" charset="-78"/>
              </a:rPr>
              <a:t>واژگانی که در فصل معاملات به کار برده شده، به شرح زیر تعریف می‏شوند:</a:t>
            </a:r>
          </a:p>
          <a:p>
            <a:pPr algn="r" rtl="1">
              <a:buFont typeface="Wingdings 2" panose="05020102010507070707" pitchFamily="18" charset="2"/>
              <a:buNone/>
            </a:pPr>
            <a:endParaRPr lang="en-US" altLang="fa-IR" sz="2000" dirty="0">
              <a:cs typeface="B Nazanin" panose="00000400000000000000" pitchFamily="2" charset="-78"/>
            </a:endParaRPr>
          </a:p>
          <a:p>
            <a:pPr algn="just" rtl="1">
              <a:buFont typeface="Wingdings 2" panose="05020102010507070707" pitchFamily="18" charset="2"/>
              <a:buNone/>
            </a:pPr>
            <a:r>
              <a:rPr lang="fa-IR" altLang="fa-IR" sz="2400" dirty="0">
                <a:cs typeface="B Nazanin" panose="00000400000000000000" pitchFamily="2" charset="-78"/>
              </a:rPr>
              <a:t>الف- </a:t>
            </a:r>
            <a:r>
              <a:rPr lang="fa-IR" altLang="fa-IR" sz="2400" dirty="0">
                <a:solidFill>
                  <a:srgbClr val="00B0F0"/>
                </a:solidFill>
                <a:highlight>
                  <a:srgbClr val="FFFF00"/>
                </a:highlight>
                <a:cs typeface="B Nazanin" panose="00000400000000000000" pitchFamily="2" charset="-78"/>
              </a:rPr>
              <a:t>مناقصه</a:t>
            </a:r>
            <a:r>
              <a:rPr lang="fa-IR" altLang="fa-IR" sz="2400" dirty="0">
                <a:cs typeface="B Nazanin" panose="00000400000000000000" pitchFamily="2" charset="-78"/>
              </a:rPr>
              <a:t>: </a:t>
            </a:r>
            <a:r>
              <a:rPr lang="fa-IR" altLang="fa-IR" sz="2400" dirty="0">
                <a:solidFill>
                  <a:srgbClr val="00B0F0"/>
                </a:solidFill>
                <a:cs typeface="B Nazanin" panose="00000400000000000000" pitchFamily="2" charset="-78"/>
              </a:rPr>
              <a:t>فرایندی</a:t>
            </a:r>
            <a:r>
              <a:rPr lang="fa-IR" altLang="fa-IR" sz="2400" dirty="0">
                <a:cs typeface="B Nazanin" panose="00000400000000000000" pitchFamily="2" charset="-78"/>
              </a:rPr>
              <a:t> است </a:t>
            </a:r>
            <a:r>
              <a:rPr lang="fa-IR" altLang="fa-IR" sz="2400" dirty="0">
                <a:solidFill>
                  <a:srgbClr val="00B0F0"/>
                </a:solidFill>
                <a:cs typeface="B Nazanin" panose="00000400000000000000" pitchFamily="2" charset="-78"/>
              </a:rPr>
              <a:t>رقابتی</a:t>
            </a:r>
            <a:r>
              <a:rPr lang="fa-IR" altLang="fa-IR" sz="2400" dirty="0">
                <a:cs typeface="B Nazanin" panose="00000400000000000000" pitchFamily="2" charset="-78"/>
              </a:rPr>
              <a:t> برای تأمين </a:t>
            </a:r>
            <a:r>
              <a:rPr lang="fa-IR" altLang="fa-IR" sz="2400" dirty="0">
                <a:solidFill>
                  <a:srgbClr val="00B0F0"/>
                </a:solidFill>
                <a:cs typeface="B Nazanin" panose="00000400000000000000" pitchFamily="2" charset="-78"/>
              </a:rPr>
              <a:t>کیفیت</a:t>
            </a:r>
            <a:r>
              <a:rPr lang="fa-IR" altLang="fa-IR" sz="2400" dirty="0">
                <a:cs typeface="B Nazanin" panose="00000400000000000000" pitchFamily="2" charset="-78"/>
              </a:rPr>
              <a:t> مورد نظر (طبق اسناد مناقصه)، که در آن تعهدات موضوع معامله به مناقصه‏گری که </a:t>
            </a:r>
            <a:r>
              <a:rPr lang="fa-IR" altLang="fa-IR" sz="2400" dirty="0">
                <a:solidFill>
                  <a:srgbClr val="00B0F0"/>
                </a:solidFill>
                <a:cs typeface="B Nazanin" panose="00000400000000000000" pitchFamily="2" charset="-78"/>
              </a:rPr>
              <a:t>مناسب‌ترین قیمت </a:t>
            </a:r>
            <a:r>
              <a:rPr lang="fa-IR" altLang="fa-IR" sz="2400" dirty="0">
                <a:cs typeface="B Nazanin" panose="00000400000000000000" pitchFamily="2" charset="-78"/>
              </a:rPr>
              <a:t>را پیشنهاد کرده باشد، واگذار می‏شود.</a:t>
            </a:r>
            <a:endParaRPr lang="en-US" altLang="fa-IR" sz="2400" dirty="0">
              <a:cs typeface="B Nazanin" panose="00000400000000000000" pitchFamily="2" charset="-78"/>
            </a:endParaRPr>
          </a:p>
          <a:p>
            <a:pPr algn="r" rtl="1">
              <a:buFont typeface="Wingdings 2" panose="05020102010507070707" pitchFamily="18" charset="2"/>
              <a:buNone/>
            </a:pPr>
            <a:r>
              <a:rPr lang="fa-IR" altLang="fa-IR" sz="2400" dirty="0">
                <a:cs typeface="B Nazanin" panose="00000400000000000000" pitchFamily="2" charset="-78"/>
              </a:rPr>
              <a:t>ب - </a:t>
            </a:r>
            <a:r>
              <a:rPr lang="fa-IR" altLang="fa-IR" sz="2400" dirty="0">
                <a:solidFill>
                  <a:srgbClr val="00B0F0"/>
                </a:solidFill>
                <a:highlight>
                  <a:srgbClr val="FFFF00"/>
                </a:highlight>
                <a:cs typeface="B Nazanin" panose="00000400000000000000" pitchFamily="2" charset="-78"/>
              </a:rPr>
              <a:t>مناقصه‏گزار</a:t>
            </a:r>
            <a:r>
              <a:rPr lang="fa-IR" altLang="fa-IR" sz="2400" dirty="0">
                <a:cs typeface="B Nazanin" panose="00000400000000000000" pitchFamily="2" charset="-78"/>
              </a:rPr>
              <a:t>: </a:t>
            </a:r>
            <a:r>
              <a:rPr lang="fa-IR" altLang="fa-IR" sz="2400" dirty="0">
                <a:solidFill>
                  <a:srgbClr val="00B0F0"/>
                </a:solidFill>
                <a:cs typeface="B Nazanin" panose="00000400000000000000" pitchFamily="2" charset="-78"/>
              </a:rPr>
              <a:t>موسسه</a:t>
            </a:r>
            <a:r>
              <a:rPr lang="fa-IR" altLang="fa-IR" sz="2400" dirty="0">
                <a:cs typeface="B Nazanin" panose="00000400000000000000" pitchFamily="2" charset="-78"/>
              </a:rPr>
              <a:t> موضوع ماده (2) این آیین‏نامه که این مناقصه را برگزار می‏نماید.</a:t>
            </a:r>
            <a:endParaRPr lang="en-US" altLang="fa-IR" sz="2400" dirty="0">
              <a:cs typeface="B Nazanin" panose="00000400000000000000" pitchFamily="2" charset="-78"/>
            </a:endParaRPr>
          </a:p>
          <a:p>
            <a:pPr algn="just" rtl="1">
              <a:buFont typeface="Wingdings 2" panose="05020102010507070707" pitchFamily="18" charset="2"/>
              <a:buNone/>
            </a:pPr>
            <a:r>
              <a:rPr lang="fa-IR" altLang="fa-IR" sz="2400" dirty="0">
                <a:cs typeface="B Nazanin" panose="00000400000000000000" pitchFamily="2" charset="-78"/>
              </a:rPr>
              <a:t>ج - مناقصه‏گر: شخصی حقیقی یا حقوقی است که اسناد مناقصه را دریافت و در مناقصه شرکت می‌کند.</a:t>
            </a:r>
            <a:endParaRPr lang="en-US" altLang="fa-IR" sz="2400" dirty="0">
              <a:cs typeface="B Nazanin" panose="00000400000000000000" pitchFamily="2" charset="-78"/>
            </a:endParaRPr>
          </a:p>
          <a:p>
            <a:pPr algn="just" rtl="1">
              <a:buFont typeface="Wingdings 2" panose="05020102010507070707" pitchFamily="18" charset="2"/>
              <a:buNone/>
            </a:pPr>
            <a:r>
              <a:rPr lang="fa-IR" altLang="fa-IR" sz="2400" dirty="0">
                <a:cs typeface="B Nazanin" panose="00000400000000000000" pitchFamily="2" charset="-78"/>
              </a:rPr>
              <a:t>د - </a:t>
            </a:r>
            <a:r>
              <a:rPr lang="fa-IR" altLang="fa-IR" sz="2400" dirty="0">
                <a:highlight>
                  <a:srgbClr val="FFFF00"/>
                </a:highlight>
                <a:cs typeface="B Nazanin" panose="00000400000000000000" pitchFamily="2" charset="-78"/>
              </a:rPr>
              <a:t>کمیته فنی بازرگانی</a:t>
            </a:r>
            <a:r>
              <a:rPr lang="fa-IR" altLang="fa-IR" sz="2400" dirty="0">
                <a:cs typeface="B Nazanin" panose="00000400000000000000" pitchFamily="2" charset="-78"/>
              </a:rPr>
              <a:t>: هيأتی است با </a:t>
            </a:r>
            <a:r>
              <a:rPr lang="fa-IR" altLang="fa-IR" sz="2400" dirty="0">
                <a:solidFill>
                  <a:srgbClr val="00B0F0"/>
                </a:solidFill>
                <a:cs typeface="B Nazanin" panose="00000400000000000000" pitchFamily="2" charset="-78"/>
              </a:rPr>
              <a:t>حداقل سه عضو خبره فنی بازرگانی صلاحیتدار </a:t>
            </a:r>
            <a:r>
              <a:rPr lang="fa-IR" altLang="fa-IR" sz="2400" dirty="0">
                <a:cs typeface="B Nazanin" panose="00000400000000000000" pitchFamily="2" charset="-78"/>
              </a:rPr>
              <a:t>که از سوی مقام مجاز از سوی رييس موسسه مناقصه‏گزار انتخاب می‏شود و ارزیابی فنی بازرگانی پیشنهادها و سایر وظایف مقرر در این آیین‏نامه را بر عهده می‏گیرد.</a:t>
            </a:r>
            <a:endParaRPr lang="en-US" altLang="fa-IR" sz="2400" dirty="0">
              <a:cs typeface="B Nazanin" panose="00000400000000000000" pitchFamily="2" charset="-78"/>
            </a:endParaRPr>
          </a:p>
        </p:txBody>
      </p:sp>
      <p:sp>
        <p:nvSpPr>
          <p:cNvPr id="11059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0598"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462352E7-E596-4793-BBE3-600125D07DDD}"/>
              </a:ext>
            </a:extLst>
          </p:cNvPr>
          <p:cNvSpPr>
            <a:spLocks noChangeArrowheads="1"/>
          </p:cNvSpPr>
          <p:nvPr/>
        </p:nvSpPr>
        <p:spPr bwMode="auto">
          <a:xfrm>
            <a:off x="3851920" y="5805488"/>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BFB69-9CBD-8987-C875-CDCA848766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9CE18D-D76E-0A99-955C-8A5B5F64D9EC}"/>
              </a:ext>
            </a:extLst>
          </p:cNvPr>
          <p:cNvSpPr>
            <a:spLocks noGrp="1"/>
          </p:cNvSpPr>
          <p:nvPr>
            <p:ph sz="quarter" idx="1"/>
          </p:nvPr>
        </p:nvSpPr>
        <p:spPr/>
        <p:txBody>
          <a:bodyPr/>
          <a:lstStyle/>
          <a:p>
            <a:endParaRPr lang="en-US"/>
          </a:p>
        </p:txBody>
      </p:sp>
      <p:sp>
        <p:nvSpPr>
          <p:cNvPr id="4" name="Footer Placeholder 3">
            <a:extLst>
              <a:ext uri="{FF2B5EF4-FFF2-40B4-BE49-F238E27FC236}">
                <a16:creationId xmlns:a16="http://schemas.microsoft.com/office/drawing/2014/main" id="{AC57BE2B-1DC0-377C-265E-1B68B8B0A336}"/>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3074" name="Picture 2">
            <a:extLst>
              <a:ext uri="{FF2B5EF4-FFF2-40B4-BE49-F238E27FC236}">
                <a16:creationId xmlns:a16="http://schemas.microsoft.com/office/drawing/2014/main" id="{931B0836-F4F3-56FA-434F-AB47E9EA27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941360"/>
      </p:ext>
    </p:extLst>
  </p:cSld>
  <p:clrMapOvr>
    <a:masterClrMapping/>
  </p:clrMapOvr>
  <p:transition spd="med">
    <p:zoom/>
  </p:transition>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56: واژگان معاملات</a:t>
            </a:r>
            <a:endParaRPr lang="en-US" altLang="fa-IR" dirty="0">
              <a:solidFill>
                <a:srgbClr val="7030A0"/>
              </a:solidFill>
            </a:endParaRPr>
          </a:p>
        </p:txBody>
      </p:sp>
      <p:sp>
        <p:nvSpPr>
          <p:cNvPr id="111619" name="Rectangle 3"/>
          <p:cNvSpPr>
            <a:spLocks noGrp="1" noChangeArrowheads="1"/>
          </p:cNvSpPr>
          <p:nvPr>
            <p:ph sz="quarter" idx="1"/>
          </p:nvPr>
        </p:nvSpPr>
        <p:spPr>
          <a:xfrm>
            <a:off x="179388" y="765175"/>
            <a:ext cx="8964612" cy="5184775"/>
          </a:xfrm>
        </p:spPr>
        <p:txBody>
          <a:bodyPr/>
          <a:lstStyle/>
          <a:p>
            <a:pPr algn="just" rtl="1">
              <a:buFont typeface="Wingdings 2" panose="05020102010507070707" pitchFamily="18" charset="2"/>
              <a:buNone/>
            </a:pPr>
            <a:r>
              <a:rPr lang="fa-IR" altLang="fa-IR" sz="2200" dirty="0">
                <a:cs typeface="B Nazanin" panose="00000400000000000000" pitchFamily="2" charset="-78"/>
              </a:rPr>
              <a:t>ه - </a:t>
            </a:r>
            <a:r>
              <a:rPr lang="fa-IR" altLang="fa-IR" sz="2200" dirty="0">
                <a:highlight>
                  <a:srgbClr val="FFFF00"/>
                </a:highlight>
                <a:cs typeface="B Nazanin" panose="00000400000000000000" pitchFamily="2" charset="-78"/>
              </a:rPr>
              <a:t>ارزیابی کیفی مناقصه‏گران</a:t>
            </a:r>
            <a:r>
              <a:rPr lang="fa-IR" altLang="fa-IR" sz="2200" dirty="0">
                <a:cs typeface="B Nazanin" panose="00000400000000000000" pitchFamily="2" charset="-78"/>
              </a:rPr>
              <a:t>: عبارت است از </a:t>
            </a:r>
            <a:r>
              <a:rPr lang="fa-IR" altLang="fa-IR" sz="2200" dirty="0">
                <a:solidFill>
                  <a:srgbClr val="00B0F0"/>
                </a:solidFill>
                <a:cs typeface="B Nazanin" panose="00000400000000000000" pitchFamily="2" charset="-78"/>
              </a:rPr>
              <a:t>ارزیابی توان انجام تعهدات مناقصه‏گران</a:t>
            </a:r>
            <a:r>
              <a:rPr lang="fa-IR" altLang="fa-IR" sz="2200" dirty="0">
                <a:cs typeface="B Nazanin" panose="00000400000000000000" pitchFamily="2" charset="-78"/>
              </a:rPr>
              <a:t> که از سوی </a:t>
            </a:r>
            <a:br>
              <a:rPr lang="fa-IR" altLang="fa-IR" sz="2200" dirty="0">
                <a:cs typeface="B Nazanin" panose="00000400000000000000" pitchFamily="2" charset="-78"/>
              </a:rPr>
            </a:br>
            <a:r>
              <a:rPr lang="fa-IR" altLang="fa-IR" sz="2200" dirty="0">
                <a:cs typeface="B Nazanin" panose="00000400000000000000" pitchFamily="2" charset="-78"/>
              </a:rPr>
              <a:t>مناقصه‏گزار یا به تشخیص وی توسط کمیته فنی بازرگانی انجام می‌شود.</a:t>
            </a:r>
            <a:endParaRPr lang="en-US" altLang="fa-IR" sz="2200" dirty="0">
              <a:cs typeface="B Nazanin" panose="00000400000000000000" pitchFamily="2" charset="-78"/>
            </a:endParaRPr>
          </a:p>
          <a:p>
            <a:pPr algn="just" rtl="1">
              <a:buFont typeface="Wingdings 2" panose="05020102010507070707" pitchFamily="18" charset="2"/>
              <a:buNone/>
            </a:pPr>
            <a:r>
              <a:rPr lang="fa-IR" altLang="fa-IR" sz="2200" dirty="0">
                <a:cs typeface="B Nazanin" panose="00000400000000000000" pitchFamily="2" charset="-78"/>
              </a:rPr>
              <a:t>و - </a:t>
            </a:r>
            <a:r>
              <a:rPr lang="fa-IR" altLang="fa-IR" sz="2200" dirty="0">
                <a:highlight>
                  <a:srgbClr val="FFFF00"/>
                </a:highlight>
                <a:cs typeface="B Nazanin" panose="00000400000000000000" pitchFamily="2" charset="-78"/>
              </a:rPr>
              <a:t>ارزیابی فنی بازرگانی پیشنهادها</a:t>
            </a:r>
            <a:r>
              <a:rPr lang="fa-IR" altLang="fa-IR" sz="2200" dirty="0">
                <a:cs typeface="B Nazanin" panose="00000400000000000000" pitchFamily="2" charset="-78"/>
              </a:rPr>
              <a:t>: فرآیندی است که در آن </a:t>
            </a:r>
            <a:r>
              <a:rPr lang="fa-IR" altLang="fa-IR" sz="2200" dirty="0">
                <a:solidFill>
                  <a:srgbClr val="00B0F0"/>
                </a:solidFill>
                <a:cs typeface="B Nazanin" panose="00000400000000000000" pitchFamily="2" charset="-78"/>
              </a:rPr>
              <a:t>مشخصـات، استـانـداردها، کـارایـی، دوام و سایر ویژگی‏های فنی بازرگانی پیشنهادهای مناقصه‏گران بررسی، ارزیابی و پیشنهادهای قابل قبول </a:t>
            </a:r>
            <a:br>
              <a:rPr lang="fa-IR" altLang="fa-IR" sz="2200" dirty="0">
                <a:solidFill>
                  <a:srgbClr val="00B0F0"/>
                </a:solidFill>
                <a:cs typeface="B Nazanin" panose="00000400000000000000" pitchFamily="2" charset="-78"/>
              </a:rPr>
            </a:br>
            <a:r>
              <a:rPr lang="fa-IR" altLang="fa-IR" sz="2200" dirty="0">
                <a:solidFill>
                  <a:srgbClr val="00B0F0"/>
                </a:solidFill>
                <a:cs typeface="B Nazanin" panose="00000400000000000000" pitchFamily="2" charset="-78"/>
              </a:rPr>
              <a:t>برگزیده می‏شوند</a:t>
            </a:r>
            <a:r>
              <a:rPr lang="fa-IR" altLang="fa-IR" sz="2200" dirty="0">
                <a:cs typeface="B Nazanin" panose="00000400000000000000" pitchFamily="2" charset="-78"/>
              </a:rPr>
              <a:t>.</a:t>
            </a:r>
            <a:endParaRPr lang="en-US" altLang="fa-IR" sz="2200" dirty="0">
              <a:cs typeface="B Nazanin" panose="00000400000000000000" pitchFamily="2" charset="-78"/>
            </a:endParaRPr>
          </a:p>
          <a:p>
            <a:pPr algn="just" rtl="1">
              <a:buFont typeface="Wingdings 2" panose="05020102010507070707" pitchFamily="18" charset="2"/>
              <a:buNone/>
            </a:pPr>
            <a:r>
              <a:rPr lang="fa-IR" altLang="fa-IR" sz="2200" dirty="0">
                <a:cs typeface="B Nazanin" panose="00000400000000000000" pitchFamily="2" charset="-78"/>
              </a:rPr>
              <a:t>ز - </a:t>
            </a:r>
            <a:r>
              <a:rPr lang="fa-IR" altLang="fa-IR" sz="2200" dirty="0">
                <a:highlight>
                  <a:srgbClr val="FFFF00"/>
                </a:highlight>
                <a:cs typeface="B Nazanin" panose="00000400000000000000" pitchFamily="2" charset="-78"/>
              </a:rPr>
              <a:t>ارزیابی مالی</a:t>
            </a:r>
            <a:r>
              <a:rPr lang="fa-IR" altLang="fa-IR" sz="2200" dirty="0">
                <a:cs typeface="B Nazanin" panose="00000400000000000000" pitchFamily="2" charset="-78"/>
              </a:rPr>
              <a:t>: فرآیندی است که در آن </a:t>
            </a:r>
            <a:r>
              <a:rPr lang="fa-IR" altLang="fa-IR" sz="2200" dirty="0">
                <a:solidFill>
                  <a:srgbClr val="00B0F0"/>
                </a:solidFill>
                <a:cs typeface="B Nazanin" panose="00000400000000000000" pitchFamily="2" charset="-78"/>
              </a:rPr>
              <a:t>مناسب‏ترین قیمت </a:t>
            </a:r>
            <a:r>
              <a:rPr lang="fa-IR" altLang="fa-IR" sz="2200" dirty="0">
                <a:cs typeface="B Nazanin" panose="00000400000000000000" pitchFamily="2" charset="-78"/>
              </a:rPr>
              <a:t>از بین پیشنهادهایی که از نظر فنی بازرگانی پذیرفته شده‌اند، برگزیده می‏شود.</a:t>
            </a:r>
          </a:p>
          <a:p>
            <a:pPr algn="just" rtl="1">
              <a:buFont typeface="Wingdings 2" panose="05020102010507070707" pitchFamily="18" charset="2"/>
              <a:buNone/>
            </a:pPr>
            <a:r>
              <a:rPr lang="fa-IR" altLang="fa-IR" sz="2200" dirty="0">
                <a:cs typeface="B Nazanin" panose="00000400000000000000" pitchFamily="2" charset="-78"/>
              </a:rPr>
              <a:t>ح - </a:t>
            </a:r>
            <a:r>
              <a:rPr lang="fa-IR" altLang="fa-IR" sz="2200" dirty="0">
                <a:highlight>
                  <a:srgbClr val="FFFF00"/>
                </a:highlight>
                <a:cs typeface="B Nazanin" panose="00000400000000000000" pitchFamily="2" charset="-78"/>
              </a:rPr>
              <a:t>ارزیابی شکلی</a:t>
            </a:r>
            <a:r>
              <a:rPr lang="fa-IR" altLang="fa-IR" sz="2200" dirty="0">
                <a:cs typeface="B Nazanin" panose="00000400000000000000" pitchFamily="2" charset="-78"/>
              </a:rPr>
              <a:t>: عبارت است از بررسی کامل بودن اسناد و امضای آن‏ها، غیرمشروط و خوانا بودن پیشنهاد قیمت.</a:t>
            </a:r>
            <a:endParaRPr lang="en-US" altLang="fa-IR" sz="2200" dirty="0">
              <a:cs typeface="B Nazanin" panose="00000400000000000000" pitchFamily="2" charset="-78"/>
            </a:endParaRPr>
          </a:p>
          <a:p>
            <a:pPr marL="0" indent="0" algn="just" rtl="1">
              <a:buNone/>
            </a:pPr>
            <a:r>
              <a:rPr lang="fa-IR" altLang="fa-IR" sz="2200" dirty="0">
                <a:cs typeface="B Nazanin" panose="00000400000000000000" pitchFamily="2" charset="-78"/>
              </a:rPr>
              <a:t>ط - </a:t>
            </a:r>
            <a:r>
              <a:rPr lang="fa-IR" altLang="fa-IR" sz="2200" dirty="0">
                <a:highlight>
                  <a:srgbClr val="FFFF00"/>
                </a:highlight>
                <a:cs typeface="B Nazanin" panose="00000400000000000000" pitchFamily="2" charset="-78"/>
              </a:rPr>
              <a:t>انحصار</a:t>
            </a:r>
            <a:r>
              <a:rPr lang="fa-IR" altLang="fa-IR" sz="2200" dirty="0">
                <a:cs typeface="B Nazanin" panose="00000400000000000000" pitchFamily="2" charset="-78"/>
              </a:rPr>
              <a:t>: انحصار در معامله عبارت است از يگانه بودن متقاضي شركت در معامله كه به طرق زير تعيين مي‏شود:</a:t>
            </a:r>
            <a:endParaRPr lang="en-US" altLang="fa-IR" sz="2200" dirty="0">
              <a:cs typeface="B Nazanin" panose="00000400000000000000" pitchFamily="2" charset="-78"/>
            </a:endParaRPr>
          </a:p>
          <a:p>
            <a:pPr marL="0" indent="0" algn="r" rtl="1">
              <a:buNone/>
            </a:pPr>
            <a:r>
              <a:rPr lang="fa-IR" altLang="fa-IR" sz="2200" dirty="0">
                <a:cs typeface="B Nazanin" panose="00000400000000000000" pitchFamily="2" charset="-78"/>
              </a:rPr>
              <a:t>1- اعلان هيأت وزيران براي كالاها و خدماتي كه در انحصار دولت است.</a:t>
            </a:r>
            <a:endParaRPr lang="en-US" altLang="fa-IR" sz="2200" dirty="0">
              <a:cs typeface="B Nazanin" panose="00000400000000000000" pitchFamily="2" charset="-78"/>
            </a:endParaRPr>
          </a:p>
          <a:p>
            <a:pPr marL="0" indent="0" algn="r" rtl="1">
              <a:buNone/>
            </a:pPr>
            <a:r>
              <a:rPr lang="fa-IR" altLang="fa-IR" sz="2200" dirty="0">
                <a:cs typeface="B Nazanin" panose="00000400000000000000" pitchFamily="2" charset="-78"/>
              </a:rPr>
              <a:t>2- انتشار آگهي عمومي و ايجاب تنها يك متقاضي براي انجام معامله.</a:t>
            </a:r>
            <a:endParaRPr lang="en-US" altLang="fa-IR" sz="2200" dirty="0">
              <a:cs typeface="B Nazanin" panose="00000400000000000000" pitchFamily="2" charset="-78"/>
            </a:endParaRPr>
          </a:p>
          <a:p>
            <a:pPr marL="0" indent="0" algn="just" rtl="1">
              <a:buNone/>
            </a:pPr>
            <a:r>
              <a:rPr lang="fa-IR" altLang="fa-IR" sz="2200" dirty="0">
                <a:cs typeface="B Nazanin" panose="00000400000000000000" pitchFamily="2" charset="-78"/>
              </a:rPr>
              <a:t>ي - </a:t>
            </a:r>
            <a:r>
              <a:rPr lang="fa-IR" altLang="fa-IR" sz="2200" dirty="0">
                <a:highlight>
                  <a:srgbClr val="FFFF00"/>
                </a:highlight>
                <a:cs typeface="B Nazanin" panose="00000400000000000000" pitchFamily="2" charset="-78"/>
              </a:rPr>
              <a:t>برنامه زماني مناقصه</a:t>
            </a:r>
            <a:r>
              <a:rPr lang="fa-IR" altLang="fa-IR" sz="2200" dirty="0">
                <a:cs typeface="B Nazanin" panose="00000400000000000000" pitchFamily="2" charset="-78"/>
              </a:rPr>
              <a:t>: سندي است كه در آن زمان و مهلت برگزاري مراحل مختلف مناقصه، مدت اعتبار پيشنهادها و زمان انعقاد قرارداد مشخص مي‏شود.</a:t>
            </a:r>
            <a:endParaRPr lang="en-US" altLang="fa-IR" sz="2200" dirty="0">
              <a:cs typeface="B Nazanin" panose="00000400000000000000" pitchFamily="2" charset="-78"/>
            </a:endParaRPr>
          </a:p>
          <a:p>
            <a:pPr algn="r" rtl="1">
              <a:buFont typeface="Wingdings 2" panose="05020102010507070707" pitchFamily="18" charset="2"/>
              <a:buNone/>
            </a:pPr>
            <a:endParaRPr lang="en-US" altLang="fa-IR" sz="2000" dirty="0">
              <a:cs typeface="B Nazanin" panose="00000400000000000000" pitchFamily="2" charset="-78"/>
            </a:endParaRPr>
          </a:p>
        </p:txBody>
      </p:sp>
      <p:sp>
        <p:nvSpPr>
          <p:cNvPr id="111620" name="AutoShape 4">
            <a:hlinkClick r:id="rId2" action="ppaction://hlinksldjump"/>
          </p:cNvPr>
          <p:cNvSpPr>
            <a:spLocks noChangeArrowheads="1"/>
          </p:cNvSpPr>
          <p:nvPr/>
        </p:nvSpPr>
        <p:spPr bwMode="auto">
          <a:xfrm>
            <a:off x="1403350" y="5949950"/>
            <a:ext cx="936625" cy="431378"/>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1621" name="AutoShape 5">
            <a:hlinkClick r:id="rId3" action="ppaction://hlinksldjump"/>
          </p:cNvPr>
          <p:cNvSpPr>
            <a:spLocks noChangeArrowheads="1"/>
          </p:cNvSpPr>
          <p:nvPr/>
        </p:nvSpPr>
        <p:spPr bwMode="auto">
          <a:xfrm>
            <a:off x="1403350" y="645142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57: نصاب معاملات</a:t>
            </a:r>
          </a:p>
        </p:txBody>
      </p:sp>
      <p:sp>
        <p:nvSpPr>
          <p:cNvPr id="110595" name="Rectangle 3"/>
          <p:cNvSpPr>
            <a:spLocks noGrp="1" noChangeArrowheads="1"/>
          </p:cNvSpPr>
          <p:nvPr>
            <p:ph sz="quarter" idx="1"/>
          </p:nvPr>
        </p:nvSpPr>
        <p:spPr>
          <a:xfrm>
            <a:off x="179387" y="894458"/>
            <a:ext cx="8785225" cy="5184775"/>
          </a:xfrm>
        </p:spPr>
        <p:txBody>
          <a:bodyPr/>
          <a:lstStyle/>
          <a:p>
            <a:pPr marL="236538" indent="0" algn="justLow" rtl="1" eaLnBrk="1" hangingPunct="1">
              <a:lnSpc>
                <a:spcPct val="80000"/>
              </a:lnSpc>
              <a:buNone/>
              <a:defRPr/>
            </a:pPr>
            <a:r>
              <a:rPr lang="fa-IR" sz="2800" b="1" dirty="0">
                <a:effectLst>
                  <a:outerShdw blurRad="38100" dist="38100" dir="2700000" algn="tl">
                    <a:srgbClr val="000000">
                      <a:alpha val="43137"/>
                    </a:srgbClr>
                  </a:outerShdw>
                </a:effectLst>
                <a:cs typeface="B Nazanin" pitchFamily="2" charset="-78"/>
              </a:rPr>
              <a:t>نصاب معاملات</a:t>
            </a:r>
          </a:p>
          <a:p>
            <a:pPr marL="0" indent="0" algn="just" rtl="1" eaLnBrk="1" hangingPunct="1">
              <a:lnSpc>
                <a:spcPct val="150000"/>
              </a:lnSpc>
              <a:buFont typeface="Wingdings 2" panose="05020102010507070707" pitchFamily="18" charset="2"/>
              <a:buNone/>
              <a:defRPr/>
            </a:pPr>
            <a:r>
              <a:rPr lang="fa-IR" sz="2600" dirty="0">
                <a:cs typeface="B Nazanin" pitchFamily="2" charset="-78"/>
              </a:rPr>
              <a:t>الف) </a:t>
            </a:r>
            <a:r>
              <a:rPr lang="fa-IR" sz="2600" u="sng" dirty="0">
                <a:cs typeface="B Nazanin" pitchFamily="2" charset="-78"/>
              </a:rPr>
              <a:t>معاملات جزئي:</a:t>
            </a:r>
            <a:r>
              <a:rPr lang="fa-IR" sz="2600" dirty="0">
                <a:cs typeface="B Nazanin" pitchFamily="2" charset="-78"/>
              </a:rPr>
              <a:t> معاملاتي که به قيمت ثابت سال 1389 کمتر از </a:t>
            </a:r>
            <a:r>
              <a:rPr lang="en-US" sz="2600" dirty="0">
                <a:cs typeface="B Nazanin" pitchFamily="2" charset="-78"/>
              </a:rPr>
              <a:t>……………….</a:t>
            </a:r>
            <a:r>
              <a:rPr lang="fa-IR" sz="2600" dirty="0">
                <a:cs typeface="B Nazanin" pitchFamily="2" charset="-78"/>
              </a:rPr>
              <a:t>ريال (</a:t>
            </a:r>
            <a:r>
              <a:rPr lang="en-US" sz="2600" dirty="0">
                <a:cs typeface="B Nazanin" pitchFamily="2" charset="-78"/>
              </a:rPr>
              <a:t>………….</a:t>
            </a:r>
            <a:r>
              <a:rPr lang="fa-IR" sz="2600" dirty="0">
                <a:cs typeface="B Nazanin" pitchFamily="2" charset="-78"/>
              </a:rPr>
              <a:t>) باشد.</a:t>
            </a:r>
            <a:endParaRPr lang="en-US" sz="2600" dirty="0">
              <a:cs typeface="B Nazanin" pitchFamily="2" charset="-78"/>
            </a:endParaRPr>
          </a:p>
          <a:p>
            <a:pPr marL="0" indent="0" algn="just" rtl="1">
              <a:lnSpc>
                <a:spcPct val="150000"/>
              </a:lnSpc>
              <a:buFont typeface="Wingdings 2" panose="05020102010507070707" pitchFamily="18" charset="2"/>
              <a:buNone/>
              <a:defRPr/>
            </a:pPr>
            <a:r>
              <a:rPr lang="fa-IR" sz="2600" dirty="0">
                <a:cs typeface="B Nazanin" pitchFamily="2" charset="-78"/>
              </a:rPr>
              <a:t>ب) </a:t>
            </a:r>
            <a:r>
              <a:rPr lang="fa-IR" sz="2600" u="sng" dirty="0">
                <a:cs typeface="B Nazanin" pitchFamily="2" charset="-78"/>
              </a:rPr>
              <a:t>معاملات متوسط: </a:t>
            </a:r>
            <a:r>
              <a:rPr lang="fa-IR" sz="2600" dirty="0">
                <a:cs typeface="B Nazanin" pitchFamily="2" charset="-78"/>
              </a:rPr>
              <a:t>معاملاتي که مبلغ مورد معامله بيش از سقف مبلغ معاملات جزئی بوده و از ده برابر سقف ارزش معاملات جزئی تجاوز نکند.</a:t>
            </a:r>
            <a:endParaRPr lang="en-US" sz="2600" dirty="0">
              <a:cs typeface="B Nazanin" pitchFamily="2" charset="-78"/>
            </a:endParaRPr>
          </a:p>
          <a:p>
            <a:pPr marL="0" indent="7938" algn="just" rtl="1">
              <a:lnSpc>
                <a:spcPct val="150000"/>
              </a:lnSpc>
              <a:buFont typeface="Wingdings 2" panose="05020102010507070707" pitchFamily="18" charset="2"/>
              <a:buNone/>
              <a:defRPr/>
            </a:pPr>
            <a:r>
              <a:rPr lang="fa-IR" sz="2600" dirty="0">
                <a:cs typeface="B Nazanin" pitchFamily="2" charset="-78"/>
              </a:rPr>
              <a:t>ج) </a:t>
            </a:r>
            <a:r>
              <a:rPr lang="fa-IR" sz="2600" u="sng" dirty="0">
                <a:cs typeface="B Nazanin" pitchFamily="2" charset="-78"/>
              </a:rPr>
              <a:t>معاملات عمده: </a:t>
            </a:r>
            <a:r>
              <a:rPr lang="fa-IR" sz="2600" dirty="0">
                <a:cs typeface="B Nazanin" pitchFamily="2" charset="-78"/>
              </a:rPr>
              <a:t>معاملاتي که مبلغ برآورد اوليه آن‏ها بيش از ده برابر سقف ارزش مبلغ معاملات جزئی باشد.</a:t>
            </a:r>
            <a:endParaRPr lang="en-US" sz="2600" dirty="0">
              <a:cs typeface="B Nazanin" pitchFamily="2" charset="-78"/>
            </a:endParaRPr>
          </a:p>
        </p:txBody>
      </p:sp>
      <p:sp>
        <p:nvSpPr>
          <p:cNvPr id="112644" name="AutoShape 4">
            <a:hlinkClick r:id="rId2" action="ppaction://hlinksldjump"/>
          </p:cNvPr>
          <p:cNvSpPr>
            <a:spLocks noChangeArrowheads="1"/>
          </p:cNvSpPr>
          <p:nvPr/>
        </p:nvSpPr>
        <p:spPr bwMode="auto">
          <a:xfrm>
            <a:off x="223698" y="5670869"/>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2645" name="AutoShape 5">
            <a:hlinkClick r:id="rId3" action="ppaction://hlinksldjump"/>
          </p:cNvPr>
          <p:cNvSpPr>
            <a:spLocks noChangeArrowheads="1"/>
          </p:cNvSpPr>
          <p:nvPr/>
        </p:nvSpPr>
        <p:spPr bwMode="auto">
          <a:xfrm>
            <a:off x="251520" y="627215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6" name="Oval 6">
            <a:hlinkClick r:id="rId4" action="ppaction://hlinksldjump"/>
            <a:extLst>
              <a:ext uri="{FF2B5EF4-FFF2-40B4-BE49-F238E27FC236}">
                <a16:creationId xmlns:a16="http://schemas.microsoft.com/office/drawing/2014/main" id="{0BA482FF-FBFB-417E-8B20-97D28F16B22A}"/>
              </a:ext>
            </a:extLst>
          </p:cNvPr>
          <p:cNvSpPr>
            <a:spLocks noChangeArrowheads="1"/>
          </p:cNvSpPr>
          <p:nvPr/>
        </p:nvSpPr>
        <p:spPr bwMode="auto">
          <a:xfrm>
            <a:off x="6733480" y="5089725"/>
            <a:ext cx="2159000" cy="5762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b="1" dirty="0">
                <a:solidFill>
                  <a:srgbClr val="FF0000"/>
                </a:solidFill>
                <a:latin typeface="Verdana" panose="020B0604030504040204" pitchFamily="34" charset="0"/>
                <a:cs typeface="B Titr" panose="00000700000000000000" pitchFamily="2" charset="-78"/>
              </a:rPr>
              <a:t>تبصره 1 و 2 و 3 و 4</a:t>
            </a:r>
            <a:endParaRPr lang="en-US" altLang="fa-IR" sz="1800" b="1" dirty="0">
              <a:solidFill>
                <a:srgbClr val="FF0000"/>
              </a:solidFill>
              <a:latin typeface="Verdana" panose="020B0604030504040204" pitchFamily="34" charset="0"/>
              <a:cs typeface="B Titr" panose="00000700000000000000" pitchFamily="2" charset="-78"/>
            </a:endParaRPr>
          </a:p>
        </p:txBody>
      </p:sp>
    </p:spTree>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D8976E8-EF74-4D2A-AC82-8E8D5DC14F8E}" type="slidenum">
              <a:rPr lang="en-US" smtClean="0"/>
              <a:pPr/>
              <a:t>37</a:t>
            </a:fld>
            <a:endParaRPr lang="en-US"/>
          </a:p>
        </p:txBody>
      </p:sp>
      <p:pic>
        <p:nvPicPr>
          <p:cNvPr id="6" name="Content Placeholder 5"/>
          <p:cNvPicPr>
            <a:picLocks noGrp="1" noChangeAspect="1"/>
          </p:cNvPicPr>
          <p:nvPr>
            <p:ph idx="4294967295"/>
          </p:nvPr>
        </p:nvPicPr>
        <p:blipFill>
          <a:blip r:embed="rId2"/>
          <a:stretch>
            <a:fillRect/>
          </a:stretch>
        </p:blipFill>
        <p:spPr>
          <a:xfrm>
            <a:off x="6300192" y="2533146"/>
            <a:ext cx="2017712" cy="1984375"/>
          </a:xfrm>
          <a:prstGeom prst="rect">
            <a:avLst/>
          </a:prstGeom>
        </p:spPr>
      </p:pic>
      <p:pic>
        <p:nvPicPr>
          <p:cNvPr id="7" name="Picture 6"/>
          <p:cNvPicPr>
            <a:picLocks noChangeAspect="1"/>
          </p:cNvPicPr>
          <p:nvPr/>
        </p:nvPicPr>
        <p:blipFill>
          <a:blip r:embed="rId3"/>
          <a:stretch>
            <a:fillRect/>
          </a:stretch>
        </p:blipFill>
        <p:spPr>
          <a:xfrm>
            <a:off x="5824616" y="2082916"/>
            <a:ext cx="27434" cy="2985775"/>
          </a:xfrm>
          <a:prstGeom prst="rect">
            <a:avLst/>
          </a:prstGeom>
        </p:spPr>
      </p:pic>
      <p:pic>
        <p:nvPicPr>
          <p:cNvPr id="8" name="Picture 7"/>
          <p:cNvPicPr>
            <a:picLocks noChangeAspect="1"/>
          </p:cNvPicPr>
          <p:nvPr/>
        </p:nvPicPr>
        <p:blipFill>
          <a:blip r:embed="rId4"/>
          <a:stretch>
            <a:fillRect/>
          </a:stretch>
        </p:blipFill>
        <p:spPr>
          <a:xfrm>
            <a:off x="2159252" y="1799005"/>
            <a:ext cx="3793107" cy="1083658"/>
          </a:xfrm>
          <a:prstGeom prst="rect">
            <a:avLst/>
          </a:prstGeom>
        </p:spPr>
      </p:pic>
      <p:pic>
        <p:nvPicPr>
          <p:cNvPr id="9" name="Picture 8"/>
          <p:cNvPicPr>
            <a:picLocks noChangeAspect="1"/>
          </p:cNvPicPr>
          <p:nvPr/>
        </p:nvPicPr>
        <p:blipFill>
          <a:blip r:embed="rId5"/>
          <a:stretch>
            <a:fillRect/>
          </a:stretch>
        </p:blipFill>
        <p:spPr>
          <a:xfrm>
            <a:off x="2159252" y="2940068"/>
            <a:ext cx="3651647" cy="1170533"/>
          </a:xfrm>
          <a:prstGeom prst="rect">
            <a:avLst/>
          </a:prstGeom>
        </p:spPr>
      </p:pic>
      <p:pic>
        <p:nvPicPr>
          <p:cNvPr id="10" name="Picture 9"/>
          <p:cNvPicPr>
            <a:picLocks noChangeAspect="1"/>
          </p:cNvPicPr>
          <p:nvPr/>
        </p:nvPicPr>
        <p:blipFill>
          <a:blip r:embed="rId6"/>
          <a:stretch>
            <a:fillRect/>
          </a:stretch>
        </p:blipFill>
        <p:spPr>
          <a:xfrm>
            <a:off x="2159252" y="4168006"/>
            <a:ext cx="3756528" cy="1060796"/>
          </a:xfrm>
          <a:prstGeom prst="rect">
            <a:avLst/>
          </a:prstGeom>
        </p:spPr>
      </p:pic>
    </p:spTree>
    <p:extLst>
      <p:ext uri="{BB962C8B-B14F-4D97-AF65-F5344CB8AC3E}">
        <p14:creationId xmlns:p14="http://schemas.microsoft.com/office/powerpoint/2010/main" val="1796797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57: نصاب معاملات </a:t>
            </a:r>
          </a:p>
        </p:txBody>
      </p:sp>
      <p:sp>
        <p:nvSpPr>
          <p:cNvPr id="110595" name="Rectangle 3"/>
          <p:cNvSpPr>
            <a:spLocks noGrp="1" noChangeArrowheads="1"/>
          </p:cNvSpPr>
          <p:nvPr>
            <p:ph sz="quarter" idx="1"/>
          </p:nvPr>
        </p:nvSpPr>
        <p:spPr>
          <a:xfrm>
            <a:off x="179387" y="909207"/>
            <a:ext cx="8785225" cy="5184775"/>
          </a:xfrm>
        </p:spPr>
        <p:txBody>
          <a:bodyPr/>
          <a:lstStyle/>
          <a:p>
            <a:pPr marL="609600" indent="-609600" algn="justLow" rtl="1" eaLnBrk="1" hangingPunct="1">
              <a:lnSpc>
                <a:spcPct val="80000"/>
              </a:lnSpc>
              <a:buFontTx/>
              <a:buNone/>
              <a:defRPr/>
            </a:pPr>
            <a:r>
              <a:rPr lang="fa-IR" sz="2400" b="1" dirty="0">
                <a:solidFill>
                  <a:srgbClr val="FF0000"/>
                </a:solidFill>
                <a:cs typeface="B Nazanin" pitchFamily="2" charset="-78"/>
              </a:rPr>
              <a:t>تبصره 1:</a:t>
            </a:r>
          </a:p>
          <a:p>
            <a:pPr marL="0" indent="0" algn="justLow" rtl="1" eaLnBrk="1" hangingPunct="1">
              <a:lnSpc>
                <a:spcPct val="80000"/>
              </a:lnSpc>
              <a:buFontTx/>
              <a:buNone/>
              <a:defRPr/>
            </a:pPr>
            <a:r>
              <a:rPr lang="fa-IR" sz="2400" dirty="0">
                <a:cs typeface="B Nazanin" pitchFamily="2" charset="-78"/>
              </a:rPr>
              <a:t>مبناي مبلغ حدنصاب در خريد براي معاملات جزئي و متوسط مبلغ مورد معامله و در مورد </a:t>
            </a:r>
            <a:r>
              <a:rPr lang="fa-IR" sz="2400" dirty="0">
                <a:highlight>
                  <a:srgbClr val="FFFF00"/>
                </a:highlight>
                <a:cs typeface="B Nazanin" pitchFamily="2" charset="-78"/>
              </a:rPr>
              <a:t>معاملات عمده مبلغ برآوردي </a:t>
            </a:r>
            <a:r>
              <a:rPr lang="fa-IR" sz="2400" dirty="0">
                <a:cs typeface="B Nazanin" pitchFamily="2" charset="-78"/>
              </a:rPr>
              <a:t>واحد متقاضي معامله مي‏باشد. </a:t>
            </a:r>
          </a:p>
          <a:p>
            <a:pPr marL="609600" indent="-609600" algn="justLow" rtl="1" eaLnBrk="1" hangingPunct="1">
              <a:lnSpc>
                <a:spcPct val="80000"/>
              </a:lnSpc>
              <a:buFontTx/>
              <a:buNone/>
              <a:defRPr/>
            </a:pPr>
            <a:r>
              <a:rPr lang="fa-IR" sz="2400" b="1" dirty="0">
                <a:solidFill>
                  <a:srgbClr val="FF0000"/>
                </a:solidFill>
                <a:cs typeface="B Nazanin" pitchFamily="2" charset="-78"/>
              </a:rPr>
              <a:t>تبصره 2:</a:t>
            </a:r>
          </a:p>
          <a:p>
            <a:pPr marL="0" indent="23813" algn="justLow" rtl="1" eaLnBrk="1" hangingPunct="1">
              <a:lnSpc>
                <a:spcPct val="80000"/>
              </a:lnSpc>
              <a:buFontTx/>
              <a:buNone/>
              <a:defRPr/>
            </a:pPr>
            <a:r>
              <a:rPr lang="fa-IR" sz="2400" dirty="0">
                <a:cs typeface="B Nazanin" pitchFamily="2" charset="-78"/>
              </a:rPr>
              <a:t> مبناي حدنصاب در فروش، مبلغ ارزيابي و برآورد کارشناس خبره رشته مربوطه منتخب رييس موسسه مي‌باشد.</a:t>
            </a:r>
          </a:p>
          <a:p>
            <a:pPr marL="609600" indent="-609600" algn="justLow" rtl="1" eaLnBrk="1" hangingPunct="1">
              <a:lnSpc>
                <a:spcPct val="80000"/>
              </a:lnSpc>
              <a:buFontTx/>
              <a:buNone/>
              <a:defRPr/>
            </a:pPr>
            <a:r>
              <a:rPr lang="fa-IR" sz="2400" b="1" dirty="0">
                <a:solidFill>
                  <a:srgbClr val="FF0000"/>
                </a:solidFill>
                <a:cs typeface="B Nazanin" pitchFamily="2" charset="-78"/>
              </a:rPr>
              <a:t>تبصره 3:</a:t>
            </a:r>
            <a:r>
              <a:rPr lang="fa-IR" sz="2400" b="1" dirty="0">
                <a:cs typeface="B Nazanin" pitchFamily="2" charset="-78"/>
              </a:rPr>
              <a:t> </a:t>
            </a:r>
          </a:p>
          <a:p>
            <a:pPr marL="0" indent="23813" algn="justLow" rtl="1" eaLnBrk="1" hangingPunct="1">
              <a:lnSpc>
                <a:spcPct val="80000"/>
              </a:lnSpc>
              <a:buFontTx/>
              <a:buNone/>
              <a:defRPr/>
            </a:pPr>
            <a:r>
              <a:rPr lang="fa-IR" sz="2400" dirty="0">
                <a:cs typeface="B Nazanin" pitchFamily="2" charset="-78"/>
              </a:rPr>
              <a:t>مبلغ يا برآورد معاملات مشمول هر يک از حدنصاب‌هاي فوق نبايد با تفکيک اقلامي که به طور متعارف يک مجموعه واحد تلقي مي‌شوند، به نصاب پايين‏تر برده شود. 	</a:t>
            </a:r>
          </a:p>
          <a:p>
            <a:pPr marL="609600" indent="-609600" algn="justLow" rtl="1" eaLnBrk="1" hangingPunct="1">
              <a:lnSpc>
                <a:spcPct val="80000"/>
              </a:lnSpc>
              <a:buFontTx/>
              <a:buNone/>
              <a:defRPr/>
            </a:pPr>
            <a:r>
              <a:rPr lang="fa-IR" sz="2400" b="1" dirty="0">
                <a:solidFill>
                  <a:srgbClr val="FF0000"/>
                </a:solidFill>
                <a:cs typeface="B Nazanin" pitchFamily="2" charset="-78"/>
              </a:rPr>
              <a:t>تبصره 4:</a:t>
            </a:r>
            <a:r>
              <a:rPr lang="fa-IR" sz="2400" b="1" dirty="0">
                <a:cs typeface="B Nazanin" pitchFamily="2" charset="-78"/>
              </a:rPr>
              <a:t> </a:t>
            </a:r>
          </a:p>
          <a:p>
            <a:pPr marL="0" indent="0" algn="justLow" rtl="1" eaLnBrk="1" hangingPunct="1">
              <a:lnSpc>
                <a:spcPct val="80000"/>
              </a:lnSpc>
              <a:buFontTx/>
              <a:buNone/>
              <a:defRPr/>
            </a:pPr>
            <a:r>
              <a:rPr lang="fa-IR" sz="2400" dirty="0">
                <a:cs typeface="B Nazanin" pitchFamily="2" charset="-78"/>
              </a:rPr>
              <a:t>تعيين سقف حدنصاب‏هاي مزبور در بندهاي فوق در ابتداي هر سال و بر اساس شاخص عمومي قيمت‏هاي اعلاني توسط بانك مركزي و وزارت امور اقتصادي و دارايي که بر اساس قوانين مربوطه به </a:t>
            </a:r>
            <a:r>
              <a:rPr lang="fa-IR" sz="2400" dirty="0">
                <a:highlight>
                  <a:srgbClr val="FFFF00"/>
                </a:highlight>
                <a:cs typeface="B Nazanin" pitchFamily="2" charset="-78"/>
              </a:rPr>
              <a:t>تصويب هيأت وزيران </a:t>
            </a:r>
            <a:r>
              <a:rPr lang="fa-IR" sz="2400" dirty="0">
                <a:cs typeface="B Nazanin" pitchFamily="2" charset="-78"/>
              </a:rPr>
              <a:t>رسیده و ابلاغ مي‏گردد، تعديل می‏گردد.</a:t>
            </a:r>
          </a:p>
        </p:txBody>
      </p:sp>
      <p:sp>
        <p:nvSpPr>
          <p:cNvPr id="112644" name="AutoShape 4">
            <a:hlinkClick r:id="rId2" action="ppaction://hlinksldjump"/>
          </p:cNvPr>
          <p:cNvSpPr>
            <a:spLocks noChangeArrowheads="1"/>
          </p:cNvSpPr>
          <p:nvPr/>
        </p:nvSpPr>
        <p:spPr bwMode="auto">
          <a:xfrm>
            <a:off x="250999" y="5733256"/>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12645" name="AutoShape 5">
            <a:hlinkClick r:id="rId3" action="ppaction://hlinksldjump"/>
          </p:cNvPr>
          <p:cNvSpPr>
            <a:spLocks noChangeArrowheads="1"/>
          </p:cNvSpPr>
          <p:nvPr/>
        </p:nvSpPr>
        <p:spPr bwMode="auto">
          <a:xfrm>
            <a:off x="250999" y="634639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3706170056"/>
      </p:ext>
    </p:extLst>
  </p:cSld>
  <p:clrMapOvr>
    <a:masterClrMapping/>
  </p:clrMapOvr>
  <p:transition spd="med">
    <p:zoom/>
  </p:transition>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1" y="-471"/>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58: طبقه بندی انواع مناقصات</a:t>
            </a:r>
          </a:p>
        </p:txBody>
      </p:sp>
      <p:sp>
        <p:nvSpPr>
          <p:cNvPr id="111619" name="Rectangle 3"/>
          <p:cNvSpPr>
            <a:spLocks noGrp="1" noChangeArrowheads="1"/>
          </p:cNvSpPr>
          <p:nvPr>
            <p:ph sz="quarter" idx="1"/>
          </p:nvPr>
        </p:nvSpPr>
        <p:spPr>
          <a:xfrm>
            <a:off x="250825" y="836439"/>
            <a:ext cx="8353425" cy="5976937"/>
          </a:xfrm>
        </p:spPr>
        <p:txBody>
          <a:bodyPr/>
          <a:lstStyle/>
          <a:p>
            <a:pPr marL="0" indent="0" algn="r" rtl="1" eaLnBrk="1" hangingPunct="1">
              <a:lnSpc>
                <a:spcPct val="80000"/>
              </a:lnSpc>
              <a:buNone/>
              <a:defRPr/>
            </a:pPr>
            <a:r>
              <a:rPr lang="fa-IR" sz="2800" b="1" dirty="0">
                <a:effectLst>
                  <a:outerShdw blurRad="38100" dist="38100" dir="2700000" algn="tl">
                    <a:srgbClr val="000000">
                      <a:alpha val="43137"/>
                    </a:srgbClr>
                  </a:outerShdw>
                </a:effectLst>
                <a:cs typeface="B Nazanin" pitchFamily="2" charset="-78"/>
              </a:rPr>
              <a:t>طبقه بندی انواع مناقصات</a:t>
            </a:r>
            <a:r>
              <a:rPr lang="fa-IR" sz="2800" dirty="0">
                <a:effectLst>
                  <a:outerShdw blurRad="38100" dist="38100" dir="2700000" algn="tl">
                    <a:srgbClr val="000000">
                      <a:alpha val="43137"/>
                    </a:srgbClr>
                  </a:outerShdw>
                </a:effectLst>
                <a:cs typeface="B Nazanin" pitchFamily="2" charset="-78"/>
              </a:rPr>
              <a:t> </a:t>
            </a:r>
            <a:endParaRPr lang="fa-IR" sz="2800" b="1" dirty="0">
              <a:effectLst>
                <a:outerShdw blurRad="38100" dist="38100" dir="2700000" algn="tl">
                  <a:srgbClr val="000000">
                    <a:alpha val="43137"/>
                  </a:srgbClr>
                </a:outerShdw>
              </a:effectLst>
              <a:cs typeface="B Nazanin" pitchFamily="2" charset="-78"/>
            </a:endParaRPr>
          </a:p>
          <a:p>
            <a:pPr algn="just" rtl="1">
              <a:buFont typeface="Wingdings 2" panose="05020102010507070707" pitchFamily="18" charset="2"/>
              <a:buNone/>
              <a:defRPr/>
            </a:pPr>
            <a:r>
              <a:rPr lang="fa-IR" b="1" dirty="0">
                <a:cs typeface="B Nazanin" pitchFamily="2" charset="-78"/>
              </a:rPr>
              <a:t>الف ) مناقصات از نظر مراحل بررسي به انواع زير طبقه بندي مي‌شوند:</a:t>
            </a:r>
          </a:p>
          <a:p>
            <a:pPr algn="just" rtl="1">
              <a:buFont typeface="Wingdings 2" panose="05020102010507070707" pitchFamily="18" charset="2"/>
              <a:buNone/>
              <a:defRPr/>
            </a:pPr>
            <a:endParaRPr lang="en-US" sz="1400" b="1" dirty="0">
              <a:cs typeface="B Nazanin" pitchFamily="2" charset="-78"/>
            </a:endParaRPr>
          </a:p>
          <a:p>
            <a:pPr marL="58738" indent="-3175" algn="just" rtl="1">
              <a:lnSpc>
                <a:spcPct val="150000"/>
              </a:lnSpc>
              <a:buFont typeface="+mj-lt"/>
              <a:buAutoNum type="arabicPeriod"/>
              <a:defRPr/>
            </a:pPr>
            <a:r>
              <a:rPr lang="fa-IR" sz="2400" b="1" dirty="0">
                <a:solidFill>
                  <a:srgbClr val="FF0000"/>
                </a:solidFill>
                <a:cs typeface="B Nazanin" pitchFamily="2" charset="-78"/>
              </a:rPr>
              <a:t>مناقصه يك مرحله‏اي: </a:t>
            </a:r>
            <a:r>
              <a:rPr lang="fa-IR" sz="2400" dirty="0">
                <a:cs typeface="B Nazanin" pitchFamily="2" charset="-78"/>
              </a:rPr>
              <a:t>مناقصه‏اي است كه در آن نيازي به ارزيابي فني بازرگاني پيشنهادها نباشد. در اين مناقصه پاكت‏هاي پيشنهاد مناقصه‏گران در يك جلسه گشوده و در همان جلسه برنده مناقصه تعيين مي‏شود.</a:t>
            </a:r>
          </a:p>
          <a:p>
            <a:pPr marL="0" indent="0" algn="just" rtl="1">
              <a:lnSpc>
                <a:spcPct val="150000"/>
              </a:lnSpc>
              <a:buFont typeface="+mj-lt"/>
              <a:buAutoNum type="arabicPeriod"/>
              <a:defRPr/>
            </a:pPr>
            <a:r>
              <a:rPr lang="fa-IR" sz="2400" b="1" dirty="0">
                <a:solidFill>
                  <a:srgbClr val="FF0000"/>
                </a:solidFill>
                <a:cs typeface="B Nazanin" pitchFamily="2" charset="-78"/>
              </a:rPr>
              <a:t>مناقصه دو مرحله‏اي: </a:t>
            </a:r>
            <a:r>
              <a:rPr lang="fa-IR" sz="2400" dirty="0">
                <a:cs typeface="B Nazanin" pitchFamily="2" charset="-78"/>
              </a:rPr>
              <a:t>مناقصه‌اي است كه به تشخيص مناقصه‏گزار، بررسي فني بازرگاني پيشنهادها لازم باشد. در اين مناقصه، كميته فني بازرگاني تشكيل مي‏شود و نتايج ارزيابي فني بازرگاني پيشنهادها را به كميسيون مناقصه گزارش مي‏كند و بر اساس مفاد (ماده69) اين آیین‏نامه برنده مناقصه تعيين مي‏شود.</a:t>
            </a:r>
          </a:p>
          <a:p>
            <a:pPr marL="342900" indent="-342900" algn="r" rtl="1">
              <a:buFont typeface="Wingdings 2" panose="05020102010507070707" pitchFamily="18" charset="2"/>
              <a:buNone/>
              <a:defRPr/>
            </a:pPr>
            <a:endParaRPr lang="en-US" sz="1800" dirty="0">
              <a:cs typeface="B Nazanin" pitchFamily="2" charset="-78"/>
            </a:endParaRPr>
          </a:p>
        </p:txBody>
      </p:sp>
      <p:sp>
        <p:nvSpPr>
          <p:cNvPr id="11366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366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6" name="AutoShape 6">
            <a:hlinkClick r:id="" action="ppaction://hlinkshowjump?jump=nextslide"/>
            <a:extLst>
              <a:ext uri="{FF2B5EF4-FFF2-40B4-BE49-F238E27FC236}">
                <a16:creationId xmlns:a16="http://schemas.microsoft.com/office/drawing/2014/main" id="{F5F6A67E-297B-4B84-B35E-0AD758011D90}"/>
              </a:ext>
            </a:extLst>
          </p:cNvPr>
          <p:cNvSpPr>
            <a:spLocks noChangeArrowheads="1"/>
          </p:cNvSpPr>
          <p:nvPr/>
        </p:nvSpPr>
        <p:spPr bwMode="auto">
          <a:xfrm>
            <a:off x="3959224" y="5984875"/>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1" y="0"/>
            <a:ext cx="9143999" cy="6858000"/>
          </a:xfrm>
          <a:prstGeom prst="rect">
            <a:avLst/>
          </a:prstGeom>
        </p:spPr>
      </p:pic>
      <p:sp>
        <p:nvSpPr>
          <p:cNvPr id="4" name="Slide Number Placeholder 3"/>
          <p:cNvSpPr>
            <a:spLocks noGrp="1"/>
          </p:cNvSpPr>
          <p:nvPr>
            <p:ph type="sldNum" sz="quarter" idx="12"/>
          </p:nvPr>
        </p:nvSpPr>
        <p:spPr/>
        <p:txBody>
          <a:bodyPr/>
          <a:lstStyle/>
          <a:p>
            <a:fld id="{8D8976E8-EF74-4D2A-AC82-8E8D5DC14F8E}" type="slidenum">
              <a:rPr lang="en-US" smtClean="0"/>
              <a:pPr/>
              <a:t>40</a:t>
            </a:fld>
            <a:endParaRPr lang="en-US"/>
          </a:p>
        </p:txBody>
      </p:sp>
    </p:spTree>
    <p:extLst>
      <p:ext uri="{BB962C8B-B14F-4D97-AF65-F5344CB8AC3E}">
        <p14:creationId xmlns:p14="http://schemas.microsoft.com/office/powerpoint/2010/main" val="543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1" y="-471"/>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58: طبقه بندی انواع مناقصات</a:t>
            </a:r>
          </a:p>
        </p:txBody>
      </p:sp>
      <p:sp>
        <p:nvSpPr>
          <p:cNvPr id="111619" name="Rectangle 3"/>
          <p:cNvSpPr>
            <a:spLocks noGrp="1" noChangeArrowheads="1"/>
          </p:cNvSpPr>
          <p:nvPr>
            <p:ph sz="quarter" idx="1"/>
          </p:nvPr>
        </p:nvSpPr>
        <p:spPr>
          <a:xfrm>
            <a:off x="250825" y="836439"/>
            <a:ext cx="8353425" cy="5976937"/>
          </a:xfrm>
        </p:spPr>
        <p:txBody>
          <a:bodyPr/>
          <a:lstStyle/>
          <a:p>
            <a:pPr marL="0" indent="0" algn="just" rtl="1" eaLnBrk="1" hangingPunct="1">
              <a:lnSpc>
                <a:spcPct val="80000"/>
              </a:lnSpc>
              <a:buFontTx/>
              <a:buNone/>
              <a:defRPr/>
            </a:pPr>
            <a:r>
              <a:rPr lang="fa-IR" sz="2600" dirty="0">
                <a:cs typeface="B Nazanin" pitchFamily="2" charset="-78"/>
              </a:rPr>
              <a:t>ب- مناقصات از نظر روش دعوت مناقصه گران به انواع زير طبقه بندی می‌شوند:</a:t>
            </a:r>
          </a:p>
          <a:p>
            <a:pPr marL="0" indent="0" algn="just" rtl="1" eaLnBrk="1" hangingPunct="1">
              <a:lnSpc>
                <a:spcPct val="80000"/>
              </a:lnSpc>
              <a:buFontTx/>
              <a:buNone/>
              <a:defRPr/>
            </a:pPr>
            <a:endParaRPr lang="fa-IR" sz="1600" b="1" dirty="0">
              <a:cs typeface="B Nazanin" pitchFamily="2" charset="-78"/>
            </a:endParaRPr>
          </a:p>
          <a:p>
            <a:pPr marL="342900" indent="-342900" algn="just" rtl="1">
              <a:lnSpc>
                <a:spcPct val="150000"/>
              </a:lnSpc>
              <a:buFont typeface="+mj-lt"/>
              <a:buAutoNum type="arabicPeriod"/>
              <a:defRPr/>
            </a:pPr>
            <a:r>
              <a:rPr lang="fa-IR" sz="2600" b="1" dirty="0">
                <a:solidFill>
                  <a:srgbClr val="FF0000"/>
                </a:solidFill>
                <a:cs typeface="B Nazanin" pitchFamily="2" charset="-78"/>
              </a:rPr>
              <a:t>مناقصه عمومي: </a:t>
            </a:r>
            <a:r>
              <a:rPr lang="fa-IR" sz="2600" dirty="0">
                <a:cs typeface="B Nazanin" pitchFamily="2" charset="-78"/>
              </a:rPr>
              <a:t>مناقصه‏اي است كه در آن فراخوان مناقصـــه از طريــق آگهي عمومي کتبي و علاوه بر آن به طريق الکترونيکي نيز به اطلاع مناقصه‏گران مي‏رسد.</a:t>
            </a:r>
            <a:endParaRPr lang="en-US" sz="2600" dirty="0">
              <a:cs typeface="B Nazanin" pitchFamily="2" charset="-78"/>
            </a:endParaRPr>
          </a:p>
          <a:p>
            <a:pPr marL="342900" indent="-342900" algn="just" rtl="1">
              <a:lnSpc>
                <a:spcPct val="150000"/>
              </a:lnSpc>
              <a:buFont typeface="+mj-lt"/>
              <a:buAutoNum type="arabicPeriod"/>
              <a:defRPr/>
            </a:pPr>
            <a:r>
              <a:rPr lang="fa-IR" sz="2600" b="1" dirty="0">
                <a:solidFill>
                  <a:srgbClr val="FF0000"/>
                </a:solidFill>
                <a:cs typeface="B Nazanin" pitchFamily="2" charset="-78"/>
              </a:rPr>
              <a:t>مناقصه محدود: </a:t>
            </a:r>
            <a:r>
              <a:rPr lang="fa-IR" sz="2600" dirty="0">
                <a:cs typeface="B Nazanin" pitchFamily="2" charset="-78"/>
              </a:rPr>
              <a:t>مناقصه‏اي است كه در آن به تشخيص و مسئوليت بالاترين مقام موسسه مناقصه‏گزار، محدوديت برگزاري مناقصه عمومي با ذكر ادله تأييد شود. فراخوان مناقصه با </a:t>
            </a:r>
            <a:r>
              <a:rPr lang="fa-IR" sz="2600" dirty="0">
                <a:highlight>
                  <a:srgbClr val="FFFF00"/>
                </a:highlight>
                <a:cs typeface="B Nazanin" pitchFamily="2" charset="-78"/>
              </a:rPr>
              <a:t>تشخيص رييس موسسه </a:t>
            </a:r>
            <a:r>
              <a:rPr lang="fa-IR" sz="2600" dirty="0">
                <a:cs typeface="B Nazanin" pitchFamily="2" charset="-78"/>
              </a:rPr>
              <a:t>از طريق ارسال دعوتنامه کتبي يا الکترونيکي براي مناقصه‏گران صلاحيتدار بر اساس ضوابط (مواد 63 و </a:t>
            </a:r>
            <a:r>
              <a:rPr lang="fa-IR" sz="2600" dirty="0">
                <a:highlight>
                  <a:srgbClr val="B4C7E7"/>
                </a:highlight>
                <a:cs typeface="B Nazanin" pitchFamily="2" charset="-78"/>
              </a:rPr>
              <a:t>77</a:t>
            </a:r>
            <a:r>
              <a:rPr lang="fa-IR" sz="2600" dirty="0">
                <a:cs typeface="B Nazanin" pitchFamily="2" charset="-78"/>
              </a:rPr>
              <a:t>) اين آیین‏نامه به اطلاع مناقصه‏گران مي‌رسد.</a:t>
            </a:r>
            <a:endParaRPr lang="en-US" sz="2600" dirty="0">
              <a:cs typeface="B Nazanin" pitchFamily="2" charset="-78"/>
            </a:endParaRPr>
          </a:p>
        </p:txBody>
      </p:sp>
      <p:sp>
        <p:nvSpPr>
          <p:cNvPr id="11366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1366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823141338"/>
      </p:ext>
    </p:extLst>
  </p:cSld>
  <p:clrMapOvr>
    <a:masterClrMapping/>
  </p:clrMapOvr>
  <p:transition spd="med">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0" y="0"/>
            <a:ext cx="9144000" cy="6857999"/>
          </a:xfrm>
          <a:prstGeom prst="rect">
            <a:avLst/>
          </a:prstGeom>
        </p:spPr>
      </p:pic>
      <p:sp>
        <p:nvSpPr>
          <p:cNvPr id="4" name="Slide Number Placeholder 3"/>
          <p:cNvSpPr>
            <a:spLocks noGrp="1"/>
          </p:cNvSpPr>
          <p:nvPr>
            <p:ph type="sldNum" sz="quarter" idx="12"/>
          </p:nvPr>
        </p:nvSpPr>
        <p:spPr/>
        <p:txBody>
          <a:bodyPr/>
          <a:lstStyle/>
          <a:p>
            <a:fld id="{8D8976E8-EF74-4D2A-AC82-8E8D5DC14F8E}" type="slidenum">
              <a:rPr lang="en-US" smtClean="0"/>
              <a:pPr/>
              <a:t>42</a:t>
            </a:fld>
            <a:endParaRPr lang="en-US"/>
          </a:p>
        </p:txBody>
      </p:sp>
    </p:spTree>
    <p:extLst>
      <p:ext uri="{BB962C8B-B14F-4D97-AF65-F5344CB8AC3E}">
        <p14:creationId xmlns:p14="http://schemas.microsoft.com/office/powerpoint/2010/main" val="3931141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D8976E8-EF74-4D2A-AC82-8E8D5DC14F8E}" type="slidenum">
              <a:rPr lang="en-US" smtClean="0"/>
              <a:pPr/>
              <a:t>43</a:t>
            </a:fld>
            <a:endParaRPr lang="en-US"/>
          </a:p>
        </p:txBody>
      </p:sp>
      <p:sp>
        <p:nvSpPr>
          <p:cNvPr id="2" name="Title 1"/>
          <p:cNvSpPr>
            <a:spLocks noGrp="1"/>
          </p:cNvSpPr>
          <p:nvPr>
            <p:ph type="title" idx="4294967295"/>
          </p:nvPr>
        </p:nvSpPr>
        <p:spPr>
          <a:xfrm>
            <a:off x="0" y="-55563"/>
            <a:ext cx="8534400" cy="758826"/>
          </a:xfrm>
        </p:spPr>
        <p:txBody>
          <a:bodyPr/>
          <a:lstStyle/>
          <a:p>
            <a:r>
              <a:rPr lang="fa-IR" sz="2400" dirty="0">
                <a:solidFill>
                  <a:srgbClr val="FF0000"/>
                </a:solidFill>
                <a:latin typeface="IranNastaliq" pitchFamily="18" charset="0"/>
              </a:rPr>
              <a:t>خلاء موجود در اجرای  آیین نامه </a:t>
            </a:r>
            <a:endParaRPr lang="en-US" sz="2400" dirty="0">
              <a:solidFill>
                <a:srgbClr val="FF0000"/>
              </a:solidFill>
            </a:endParaRPr>
          </a:p>
        </p:txBody>
      </p:sp>
      <p:pic>
        <p:nvPicPr>
          <p:cNvPr id="10" name="Content Placeholder 9"/>
          <p:cNvPicPr>
            <a:picLocks noGrp="1" noChangeAspect="1"/>
          </p:cNvPicPr>
          <p:nvPr>
            <p:ph sz="quarter" idx="4294967295"/>
          </p:nvPr>
        </p:nvPicPr>
        <p:blipFill>
          <a:blip r:embed="rId2"/>
          <a:stretch>
            <a:fillRect/>
          </a:stretch>
        </p:blipFill>
        <p:spPr>
          <a:xfrm>
            <a:off x="1502672" y="4421028"/>
            <a:ext cx="5597525" cy="693738"/>
          </a:xfrm>
          <a:prstGeom prst="rect">
            <a:avLst/>
          </a:prstGeom>
        </p:spPr>
      </p:pic>
      <p:sp>
        <p:nvSpPr>
          <p:cNvPr id="6" name="Rounded Rectangle 5"/>
          <p:cNvSpPr/>
          <p:nvPr/>
        </p:nvSpPr>
        <p:spPr>
          <a:xfrm>
            <a:off x="1528072" y="980175"/>
            <a:ext cx="5572125" cy="530647"/>
          </a:xfrm>
          <a:prstGeom prst="round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anchor="ctr"/>
          <a:lstStyle/>
          <a:p>
            <a:pPr algn="ctr" defTabSz="685800" eaLnBrk="1" fontAlgn="auto" hangingPunct="1">
              <a:spcBef>
                <a:spcPts val="0"/>
              </a:spcBef>
              <a:spcAft>
                <a:spcPts val="0"/>
              </a:spcAft>
              <a:defRPr/>
            </a:pPr>
            <a:r>
              <a:rPr lang="fa-IR" sz="1500" b="1" kern="0" dirty="0">
                <a:solidFill>
                  <a:prstClr val="black"/>
                </a:solidFill>
                <a:latin typeface="Calibri"/>
                <a:cs typeface="B Nazanin" pitchFamily="2" charset="-78"/>
              </a:rPr>
              <a:t>درآیین نامه فرمت فرآیندی خاصی جهت برگزاری مناقصه</a:t>
            </a:r>
          </a:p>
          <a:p>
            <a:pPr algn="ctr" defTabSz="685800" eaLnBrk="1" fontAlgn="auto" hangingPunct="1">
              <a:spcBef>
                <a:spcPts val="0"/>
              </a:spcBef>
              <a:spcAft>
                <a:spcPts val="0"/>
              </a:spcAft>
              <a:defRPr/>
            </a:pPr>
            <a:r>
              <a:rPr lang="fa-IR" sz="1500" b="1" kern="0" dirty="0">
                <a:solidFill>
                  <a:prstClr val="black"/>
                </a:solidFill>
                <a:latin typeface="Calibri"/>
                <a:cs typeface="B Nazanin" pitchFamily="2" charset="-78"/>
              </a:rPr>
              <a:t>تعریف نشده است</a:t>
            </a:r>
            <a:endParaRPr lang="en-US" sz="1500" b="1" kern="0" dirty="0">
              <a:solidFill>
                <a:prstClr val="black"/>
              </a:solidFill>
              <a:latin typeface="Calibri"/>
              <a:cs typeface="B Nazanin" pitchFamily="2" charset="-78"/>
            </a:endParaRPr>
          </a:p>
        </p:txBody>
      </p:sp>
      <p:sp>
        <p:nvSpPr>
          <p:cNvPr id="7" name="Rounded Rectangle 6"/>
          <p:cNvSpPr/>
          <p:nvPr/>
        </p:nvSpPr>
        <p:spPr>
          <a:xfrm>
            <a:off x="1542162" y="1715402"/>
            <a:ext cx="5572125" cy="530647"/>
          </a:xfrm>
          <a:prstGeom prst="round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lstStyle/>
          <a:p>
            <a:pPr algn="ctr" defTabSz="685800" eaLnBrk="1" fontAlgn="auto" hangingPunct="1">
              <a:spcBef>
                <a:spcPts val="0"/>
              </a:spcBef>
              <a:spcAft>
                <a:spcPts val="0"/>
              </a:spcAft>
              <a:defRPr/>
            </a:pPr>
            <a:r>
              <a:rPr lang="fa-IR" sz="1500" b="1" kern="0" dirty="0">
                <a:solidFill>
                  <a:prstClr val="black"/>
                </a:solidFill>
                <a:latin typeface="Calibri"/>
                <a:cs typeface="B Nazanin" pitchFamily="2" charset="-78"/>
              </a:rPr>
              <a:t>در آیین نامه فرآیند ارزیابی کیفی و شاخص های آن مدون نشده است</a:t>
            </a:r>
            <a:endParaRPr lang="en-US" sz="1500" b="1" kern="0" dirty="0">
              <a:solidFill>
                <a:prstClr val="black"/>
              </a:solidFill>
              <a:latin typeface="Calibri"/>
              <a:cs typeface="B Nazanin" pitchFamily="2" charset="-78"/>
            </a:endParaRPr>
          </a:p>
        </p:txBody>
      </p:sp>
      <p:sp>
        <p:nvSpPr>
          <p:cNvPr id="8" name="Rounded Rectangle 7"/>
          <p:cNvSpPr/>
          <p:nvPr/>
        </p:nvSpPr>
        <p:spPr>
          <a:xfrm>
            <a:off x="1552066" y="2541921"/>
            <a:ext cx="5518547" cy="597674"/>
          </a:xfrm>
          <a:prstGeom prst="roundRect">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p:spPr>
        <p:txBody>
          <a:bodyPr anchor="ctr"/>
          <a:lstStyle/>
          <a:p>
            <a:pPr algn="ctr" defTabSz="685800" eaLnBrk="1" fontAlgn="auto" hangingPunct="1">
              <a:spcBef>
                <a:spcPts val="0"/>
              </a:spcBef>
              <a:spcAft>
                <a:spcPts val="0"/>
              </a:spcAft>
              <a:defRPr/>
            </a:pPr>
            <a:r>
              <a:rPr lang="fa-IR" sz="1500" b="1" kern="0" dirty="0">
                <a:solidFill>
                  <a:prstClr val="black"/>
                </a:solidFill>
                <a:latin typeface="Calibri"/>
                <a:cs typeface="B Nazanin" pitchFamily="2" charset="-78"/>
              </a:rPr>
              <a:t>در مناقصه دو مرحله ای روند برگزاری تعریف نشده و نحوه محاسبه کمترین قیمت متناسب مشخص نیست</a:t>
            </a:r>
          </a:p>
        </p:txBody>
      </p:sp>
      <p:sp>
        <p:nvSpPr>
          <p:cNvPr id="9" name="Rounded Rectangle 8"/>
          <p:cNvSpPr/>
          <p:nvPr/>
        </p:nvSpPr>
        <p:spPr>
          <a:xfrm>
            <a:off x="1542162" y="3429000"/>
            <a:ext cx="5518547" cy="564933"/>
          </a:xfrm>
          <a:prstGeom prst="round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anchor="ctr"/>
          <a:lstStyle/>
          <a:p>
            <a:pPr lvl="0" algn="ctr">
              <a:defRPr/>
            </a:pPr>
            <a:r>
              <a:rPr lang="fa-IR" sz="1500" b="1" dirty="0">
                <a:cs typeface="B Nazanin" pitchFamily="2" charset="-78"/>
              </a:rPr>
              <a:t>در خصوص برگزاری مناقصه محدود</a:t>
            </a:r>
            <a:r>
              <a:rPr lang="fa-IR" sz="1500" b="1" kern="0" dirty="0">
                <a:solidFill>
                  <a:prstClr val="black"/>
                </a:solidFill>
                <a:cs typeface="B Nazanin" pitchFamily="2" charset="-78"/>
              </a:rPr>
              <a:t> روند برگزاری تعریف نشده </a:t>
            </a:r>
            <a:endParaRPr lang="fa-IR" sz="1500" b="1" kern="0" dirty="0">
              <a:solidFill>
                <a:prstClr val="black"/>
              </a:solidFill>
              <a:latin typeface="Calibri"/>
              <a:cs typeface="B Nazanin" pitchFamily="2" charset="-78"/>
            </a:endParaRPr>
          </a:p>
        </p:txBody>
      </p:sp>
      <p:sp>
        <p:nvSpPr>
          <p:cNvPr id="3" name="Rounded Rectangle 8">
            <a:extLst>
              <a:ext uri="{FF2B5EF4-FFF2-40B4-BE49-F238E27FC236}">
                <a16:creationId xmlns:a16="http://schemas.microsoft.com/office/drawing/2014/main" id="{CAA6719C-F477-27D3-DD0D-69DB736A1B3D}"/>
              </a:ext>
            </a:extLst>
          </p:cNvPr>
          <p:cNvSpPr/>
          <p:nvPr/>
        </p:nvSpPr>
        <p:spPr>
          <a:xfrm>
            <a:off x="1542162" y="5398881"/>
            <a:ext cx="5518547" cy="564933"/>
          </a:xfrm>
          <a:prstGeom prst="round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anchor="ctr"/>
          <a:lstStyle/>
          <a:p>
            <a:pPr algn="ctr">
              <a:defRPr/>
            </a:pPr>
            <a:endParaRPr lang="fa-IR" altLang="fa-IR" sz="1200" b="1" dirty="0">
              <a:cs typeface="B Nazanin" pitchFamily="2" charset="-78"/>
            </a:endParaRPr>
          </a:p>
          <a:p>
            <a:pPr algn="ctr">
              <a:defRPr/>
            </a:pPr>
            <a:r>
              <a:rPr lang="fa-IR" altLang="fa-IR" sz="1200" b="1" dirty="0">
                <a:cs typeface="B Nazanin" pitchFamily="2" charset="-78"/>
              </a:rPr>
              <a:t>ساز وکار اجرای ماده 75: نحوه رسیدگی به شکایات بروشنی بیان نشده </a:t>
            </a:r>
            <a:r>
              <a:rPr lang="fa-IR" sz="1200" b="1" dirty="0">
                <a:cs typeface="B Nazanin" pitchFamily="2" charset="-78"/>
              </a:rPr>
              <a:t>قانون اساسنامه هیأت رسیدگی به شکایات قانون برگزاری مناقصات</a:t>
            </a:r>
          </a:p>
          <a:p>
            <a:pPr lvl="0" algn="ctr">
              <a:defRPr/>
            </a:pPr>
            <a:endParaRPr lang="fa-IR" sz="1500" b="1" dirty="0">
              <a:cs typeface="B Nazanin" pitchFamily="2" charset="-78"/>
            </a:endParaRPr>
          </a:p>
        </p:txBody>
      </p:sp>
    </p:spTree>
    <p:extLst>
      <p:ext uri="{BB962C8B-B14F-4D97-AF65-F5344CB8AC3E}">
        <p14:creationId xmlns:p14="http://schemas.microsoft.com/office/powerpoint/2010/main" val="417747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E78FF35-C82B-630C-6A7A-37DD43EF1EEC}"/>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6146" name="Picture 2">
            <a:extLst>
              <a:ext uri="{FF2B5EF4-FFF2-40B4-BE49-F238E27FC236}">
                <a16:creationId xmlns:a16="http://schemas.microsoft.com/office/drawing/2014/main" id="{68BD42B7-16A5-9E67-884F-FE413115E2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317288"/>
      </p:ext>
    </p:extLst>
  </p:cSld>
  <p:clrMapOvr>
    <a:masterClrMapping/>
  </p:clrMapOvr>
  <p:transition spd="med">
    <p:zoom/>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0" y="-471"/>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59: پیشنهادات واصله کمیسیون مناقصه</a:t>
            </a:r>
          </a:p>
        </p:txBody>
      </p:sp>
      <p:sp>
        <p:nvSpPr>
          <p:cNvPr id="114691" name="Rectangle 3"/>
          <p:cNvSpPr>
            <a:spLocks noGrp="1" noChangeArrowheads="1"/>
          </p:cNvSpPr>
          <p:nvPr>
            <p:ph sz="quarter" idx="1"/>
          </p:nvPr>
        </p:nvSpPr>
        <p:spPr>
          <a:xfrm>
            <a:off x="395287" y="1138848"/>
            <a:ext cx="8353425" cy="5688631"/>
          </a:xfrm>
        </p:spPr>
        <p:txBody>
          <a:bodyPr/>
          <a:lstStyle/>
          <a:p>
            <a:pPr marL="0" indent="0" algn="just" rtl="1">
              <a:lnSpc>
                <a:spcPct val="150000"/>
              </a:lnSpc>
              <a:buFont typeface="Wingdings 2" panose="05020102010507070707" pitchFamily="18" charset="2"/>
              <a:buNone/>
            </a:pPr>
            <a:r>
              <a:rPr lang="fa-IR" altLang="fa-IR" sz="2600" dirty="0">
                <a:cs typeface="B Nazanin" panose="00000400000000000000" pitchFamily="2" charset="-78"/>
              </a:rPr>
              <a:t>بمنظور اتخاذ تصميم در مورد پيشنهادات واصله کميسيون مناقصه از 3 نفر به شرح زير تشکيل مي‏شود:</a:t>
            </a:r>
            <a:endParaRPr lang="en-US" altLang="fa-IR" sz="2600" dirty="0">
              <a:cs typeface="B Nazanin" panose="00000400000000000000" pitchFamily="2" charset="-78"/>
            </a:endParaRPr>
          </a:p>
          <a:p>
            <a:pPr algn="r" rtl="1">
              <a:lnSpc>
                <a:spcPct val="150000"/>
              </a:lnSpc>
            </a:pPr>
            <a:r>
              <a:rPr lang="fa-IR" altLang="fa-IR" sz="2600" dirty="0">
                <a:cs typeface="B Nazanin" panose="00000400000000000000" pitchFamily="2" charset="-78"/>
              </a:rPr>
              <a:t>رييس موسسه (يا نماينده وي)</a:t>
            </a:r>
            <a:endParaRPr lang="en-US" altLang="fa-IR" sz="2600" dirty="0">
              <a:cs typeface="B Nazanin" panose="00000400000000000000" pitchFamily="2" charset="-78"/>
            </a:endParaRPr>
          </a:p>
          <a:p>
            <a:pPr algn="just" rtl="1">
              <a:lnSpc>
                <a:spcPct val="150000"/>
              </a:lnSpc>
            </a:pPr>
            <a:r>
              <a:rPr lang="fa-IR" altLang="fa-IR" sz="2600" dirty="0">
                <a:cs typeface="B Nazanin" panose="00000400000000000000" pitchFamily="2" charset="-78"/>
              </a:rPr>
              <a:t>معاون پشتيباني يا نماينده وي (مسئول فني موسسه مناقصه‏گزار يا واحدي كه مناقصه به درخواست وي برگزار مي‌شود.)</a:t>
            </a:r>
            <a:endParaRPr lang="en-US" altLang="fa-IR" sz="2600" dirty="0">
              <a:cs typeface="B Nazanin" panose="00000400000000000000" pitchFamily="2" charset="-78"/>
            </a:endParaRPr>
          </a:p>
          <a:p>
            <a:pPr algn="r" rtl="1">
              <a:lnSpc>
                <a:spcPct val="150000"/>
              </a:lnSpc>
            </a:pPr>
            <a:r>
              <a:rPr lang="fa-IR" altLang="fa-IR" sz="2600" dirty="0">
                <a:cs typeface="B Nazanin" panose="00000400000000000000" pitchFamily="2" charset="-78"/>
              </a:rPr>
              <a:t>مدير امور مالي موسسه (خزانه دار) يا نماينده وي </a:t>
            </a:r>
            <a:endParaRPr lang="en-US" altLang="fa-IR" sz="2600" dirty="0">
              <a:cs typeface="B Nazanin" panose="00000400000000000000" pitchFamily="2" charset="-78"/>
            </a:endParaRPr>
          </a:p>
          <a:p>
            <a:pPr algn="r" rtl="1">
              <a:buFont typeface="Wingdings 2" panose="05020102010507070707" pitchFamily="18" charset="2"/>
              <a:buNone/>
            </a:pPr>
            <a:endParaRPr lang="fa-IR" altLang="fa-IR" sz="1100" dirty="0">
              <a:cs typeface="B Nazanin" panose="00000400000000000000" pitchFamily="2" charset="-78"/>
            </a:endParaRPr>
          </a:p>
        </p:txBody>
      </p:sp>
      <p:sp>
        <p:nvSpPr>
          <p:cNvPr id="11469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469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6" name="Oval 6">
            <a:hlinkClick r:id="rId4" action="ppaction://hlinksldjump"/>
            <a:extLst>
              <a:ext uri="{FF2B5EF4-FFF2-40B4-BE49-F238E27FC236}">
                <a16:creationId xmlns:a16="http://schemas.microsoft.com/office/drawing/2014/main" id="{71805B74-17DC-4E25-9741-A5D8E05F43A6}"/>
              </a:ext>
            </a:extLst>
          </p:cNvPr>
          <p:cNvSpPr>
            <a:spLocks noChangeArrowheads="1"/>
          </p:cNvSpPr>
          <p:nvPr/>
        </p:nvSpPr>
        <p:spPr bwMode="auto">
          <a:xfrm>
            <a:off x="6661150" y="5134679"/>
            <a:ext cx="2159000" cy="5762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b="1" dirty="0">
                <a:solidFill>
                  <a:srgbClr val="FF0000"/>
                </a:solidFill>
                <a:latin typeface="Verdana" panose="020B0604030504040204" pitchFamily="34" charset="0"/>
                <a:cs typeface="B Titr" panose="00000700000000000000" pitchFamily="2" charset="-78"/>
              </a:rPr>
              <a:t>تبصره 1 و 2</a:t>
            </a:r>
            <a:endParaRPr lang="en-US" altLang="fa-IR" sz="1800" b="1" dirty="0">
              <a:solidFill>
                <a:srgbClr val="FF0000"/>
              </a:solidFill>
              <a:latin typeface="Verdana" panose="020B0604030504040204" pitchFamily="34" charset="0"/>
              <a:cs typeface="B Titr" panose="00000700000000000000" pitchFamily="2" charset="-78"/>
            </a:endParaRPr>
          </a:p>
        </p:txBody>
      </p:sp>
    </p:spTree>
  </p:cSld>
  <p:clrMapOvr>
    <a:masterClrMapping/>
  </p:clrMapOvr>
  <p:transition spd="med">
    <p:zoom/>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0" y="-471"/>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59: پیشنهادات واصله کمیسیون مناقصه</a:t>
            </a:r>
          </a:p>
        </p:txBody>
      </p:sp>
      <p:sp>
        <p:nvSpPr>
          <p:cNvPr id="114691" name="Rectangle 3"/>
          <p:cNvSpPr>
            <a:spLocks noGrp="1" noChangeArrowheads="1"/>
          </p:cNvSpPr>
          <p:nvPr>
            <p:ph sz="quarter" idx="1"/>
          </p:nvPr>
        </p:nvSpPr>
        <p:spPr>
          <a:xfrm>
            <a:off x="179512" y="747370"/>
            <a:ext cx="8784976" cy="5688631"/>
          </a:xfrm>
        </p:spPr>
        <p:txBody>
          <a:bodyPr/>
          <a:lstStyle/>
          <a:p>
            <a:pPr algn="r" rtl="1">
              <a:buFont typeface="Wingdings 2" panose="05020102010507070707" pitchFamily="18" charset="2"/>
              <a:buNone/>
            </a:pPr>
            <a:endParaRPr lang="fa-IR" altLang="fa-IR" sz="1100" dirty="0">
              <a:cs typeface="B Nazanin" panose="00000400000000000000" pitchFamily="2" charset="-78"/>
            </a:endParaRPr>
          </a:p>
          <a:p>
            <a:pPr marL="0" indent="0" algn="just" rtl="1">
              <a:lnSpc>
                <a:spcPct val="150000"/>
              </a:lnSpc>
              <a:buFont typeface="Wingdings 2" panose="05020102010507070707" pitchFamily="18" charset="2"/>
              <a:buNone/>
            </a:pPr>
            <a:r>
              <a:rPr lang="fa-IR" altLang="fa-IR" sz="2400" b="1" dirty="0">
                <a:solidFill>
                  <a:srgbClr val="C00000"/>
                </a:solidFill>
                <a:cs typeface="B Nazanin" panose="00000400000000000000" pitchFamily="2" charset="-78"/>
              </a:rPr>
              <a:t>تبصره1: </a:t>
            </a:r>
            <a:r>
              <a:rPr lang="fa-IR" altLang="fa-IR" sz="2400" dirty="0">
                <a:cs typeface="B Nazanin" panose="00000400000000000000" pitchFamily="2" charset="-78"/>
              </a:rPr>
              <a:t>کميسيون با حضور هر سه نفر اعضاي مزبور رسميت دارد تمام اعضا مکلف به حضور در جلسه و ابراز نظر هستند. تصميمات کميسيون با راي اکثريت اعضاء معتبر خواهد بود.</a:t>
            </a:r>
          </a:p>
          <a:p>
            <a:pPr marL="0" indent="0" algn="just" rtl="1">
              <a:lnSpc>
                <a:spcPct val="150000"/>
              </a:lnSpc>
              <a:buFont typeface="Wingdings 2" panose="05020102010507070707" pitchFamily="18" charset="2"/>
              <a:buNone/>
            </a:pPr>
            <a:endParaRPr lang="en-US" altLang="fa-IR" sz="2000" dirty="0">
              <a:cs typeface="B Nazanin" panose="00000400000000000000" pitchFamily="2" charset="-78"/>
            </a:endParaRPr>
          </a:p>
          <a:p>
            <a:pPr marL="0" indent="0" algn="just" rtl="1">
              <a:lnSpc>
                <a:spcPct val="150000"/>
              </a:lnSpc>
              <a:buFont typeface="Wingdings 2" panose="05020102010507070707" pitchFamily="18" charset="2"/>
              <a:buNone/>
            </a:pPr>
            <a:r>
              <a:rPr lang="fa-IR" altLang="fa-IR" sz="2400" b="1" dirty="0">
                <a:solidFill>
                  <a:srgbClr val="C00000"/>
                </a:solidFill>
                <a:cs typeface="B Nazanin" panose="00000400000000000000" pitchFamily="2" charset="-78"/>
              </a:rPr>
              <a:t>تبصره2: </a:t>
            </a:r>
            <a:r>
              <a:rPr lang="fa-IR" altLang="fa-IR" sz="2400" dirty="0">
                <a:cs typeface="B Nazanin" panose="00000400000000000000" pitchFamily="2" charset="-78"/>
              </a:rPr>
              <a:t>اعضاي کميسيون مناقصه در موسسه لازم است اختيارات خود را در خصوص خريد کالاها، تجهيزات و خدماتي که حسب نظر رييس هيأت امنا با رعايت صرفه و صلاح ضرورت مي‏يابد که به صورت متمرکز از سوي ستاد مرکزي وزارت متبوع انجام پذيرد، به اعضاي معرفي شده از سوي رييس هيأت امنا در ستاد وزارت تفويض نمايند. در اينگونه موارد وجوه برنده مناقصه حسب شرايط قرارداد با نظر وزير توسط موسسه قابل پرداخت مي‏باشد. دستورالعمل اين تبصره توسط وزارت بهداشت درمان و آموزش پزشکي ابلاغ مي‏گردد.</a:t>
            </a:r>
            <a:endParaRPr lang="en-US" altLang="fa-IR" sz="2400" dirty="0">
              <a:cs typeface="B Nazanin" panose="00000400000000000000" pitchFamily="2" charset="-78"/>
            </a:endParaRPr>
          </a:p>
        </p:txBody>
      </p:sp>
      <p:sp>
        <p:nvSpPr>
          <p:cNvPr id="114692" name="AutoShape 4">
            <a:hlinkClick r:id="rId2" action="ppaction://hlinksldjump"/>
          </p:cNvPr>
          <p:cNvSpPr>
            <a:spLocks noChangeArrowheads="1"/>
          </p:cNvSpPr>
          <p:nvPr/>
        </p:nvSpPr>
        <p:spPr bwMode="auto">
          <a:xfrm>
            <a:off x="951479" y="5836789"/>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14693" name="AutoShape 5">
            <a:hlinkClick r:id="rId3" action="ppaction://hlinksldjump"/>
          </p:cNvPr>
          <p:cNvSpPr>
            <a:spLocks noChangeArrowheads="1"/>
          </p:cNvSpPr>
          <p:nvPr/>
        </p:nvSpPr>
        <p:spPr bwMode="auto">
          <a:xfrm>
            <a:off x="951480" y="6390102"/>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2430871908"/>
      </p:ext>
    </p:extLst>
  </p:cSld>
  <p:clrMapOvr>
    <a:masterClrMapping/>
  </p:clrMapOvr>
  <p:transition spd="med">
    <p:zoom/>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521" y="-471"/>
            <a:ext cx="9143479"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60: وظایف کمیسیون مناقصه</a:t>
            </a:r>
          </a:p>
        </p:txBody>
      </p:sp>
      <p:sp>
        <p:nvSpPr>
          <p:cNvPr id="113667" name="Rectangle 3"/>
          <p:cNvSpPr>
            <a:spLocks noGrp="1" noChangeArrowheads="1"/>
          </p:cNvSpPr>
          <p:nvPr>
            <p:ph sz="quarter" idx="1"/>
          </p:nvPr>
        </p:nvSpPr>
        <p:spPr>
          <a:xfrm>
            <a:off x="250825" y="1052512"/>
            <a:ext cx="8353425" cy="5113337"/>
          </a:xfrm>
        </p:spPr>
        <p:txBody>
          <a:bodyPr/>
          <a:lstStyle/>
          <a:p>
            <a:pPr marL="609600" indent="-609600" algn="r" rtl="1" eaLnBrk="1" hangingPunct="1">
              <a:lnSpc>
                <a:spcPct val="90000"/>
              </a:lnSpc>
              <a:buFontTx/>
              <a:buNone/>
              <a:defRPr/>
            </a:pPr>
            <a:r>
              <a:rPr lang="fa-IR" sz="2400" b="1" dirty="0">
                <a:cs typeface="B Nazanin" pitchFamily="2" charset="-78"/>
              </a:rPr>
              <a:t>وظائف کميسيون مناقصه:</a:t>
            </a:r>
          </a:p>
          <a:p>
            <a:pPr algn="r" rtl="1">
              <a:buFont typeface="Wingdings 2" panose="05020102010507070707" pitchFamily="18" charset="2"/>
              <a:buNone/>
              <a:defRPr/>
            </a:pPr>
            <a:r>
              <a:rPr lang="fa-IR" sz="2400" dirty="0">
                <a:cs typeface="B Nazanin" pitchFamily="2" charset="-78"/>
              </a:rPr>
              <a:t>اهم وظايف كميسيون مناقصه به شرح زير است:</a:t>
            </a:r>
            <a:endParaRPr lang="en-US" sz="2400" dirty="0">
              <a:cs typeface="B Nazanin" pitchFamily="2" charset="-78"/>
            </a:endParaRPr>
          </a:p>
          <a:p>
            <a:pPr algn="r" rtl="1">
              <a:buFont typeface="Wingdings 2" panose="05020102010507070707" pitchFamily="18" charset="2"/>
              <a:buNone/>
              <a:defRPr/>
            </a:pPr>
            <a:r>
              <a:rPr lang="fa-IR" sz="2400" dirty="0">
                <a:cs typeface="B Nazanin" pitchFamily="2" charset="-78"/>
              </a:rPr>
              <a:t>الف) تشكيل جلسات كميسيون مناقصه در موعد مقرر در فراخوان مناقصه.</a:t>
            </a:r>
            <a:endParaRPr lang="en-US" sz="2400" dirty="0">
              <a:cs typeface="B Nazanin" pitchFamily="2" charset="-78"/>
            </a:endParaRPr>
          </a:p>
          <a:p>
            <a:pPr algn="just" rtl="1">
              <a:buFont typeface="Wingdings 2" panose="05020102010507070707" pitchFamily="18" charset="2"/>
              <a:buNone/>
              <a:defRPr/>
            </a:pPr>
            <a:r>
              <a:rPr lang="fa-IR" sz="2400" dirty="0">
                <a:cs typeface="B Nazanin" pitchFamily="2" charset="-78"/>
              </a:rPr>
              <a:t>ب) بررسي پيشنهادهاي مناقصه‏گران از نظر كامل بودن مدارك و امضاي آن‏ها و نيز خوانا بودن و غير مشروط بودن پيشنهادهاي قيمت (ارزيابي شكلي).</a:t>
            </a:r>
            <a:endParaRPr lang="en-US" sz="2400" dirty="0">
              <a:cs typeface="B Nazanin" pitchFamily="2" charset="-78"/>
            </a:endParaRPr>
          </a:p>
          <a:p>
            <a:pPr algn="r" rtl="1">
              <a:buFont typeface="Wingdings 2" panose="05020102010507070707" pitchFamily="18" charset="2"/>
              <a:buNone/>
              <a:defRPr/>
            </a:pPr>
            <a:r>
              <a:rPr lang="fa-IR" sz="2400" dirty="0">
                <a:cs typeface="B Nazanin" pitchFamily="2" charset="-78"/>
              </a:rPr>
              <a:t>ج) ارزيابي پيشنهادها و تعيين پيشنهادهاي قابل قبول طبق شرايط و اسناد مناقصه.</a:t>
            </a:r>
            <a:endParaRPr lang="en-US" sz="2400" dirty="0">
              <a:cs typeface="B Nazanin" pitchFamily="2" charset="-78"/>
            </a:endParaRPr>
          </a:p>
          <a:p>
            <a:pPr algn="r" rtl="1">
              <a:buFont typeface="Wingdings 2" panose="05020102010507070707" pitchFamily="18" charset="2"/>
              <a:buNone/>
              <a:defRPr/>
            </a:pPr>
            <a:r>
              <a:rPr lang="fa-IR" sz="2400" dirty="0">
                <a:cs typeface="B Nazanin" pitchFamily="2" charset="-78"/>
              </a:rPr>
              <a:t>د) ارجاع بررسي فني پيشنهادها به كميته فني بازرگاني در مناقصات دو مرحله‏اي.</a:t>
            </a:r>
            <a:endParaRPr lang="en-US" sz="2400" dirty="0">
              <a:cs typeface="B Nazanin" pitchFamily="2" charset="-78"/>
            </a:endParaRPr>
          </a:p>
          <a:p>
            <a:pPr algn="r" rtl="1">
              <a:buFont typeface="Wingdings 2" panose="05020102010507070707" pitchFamily="18" charset="2"/>
              <a:buNone/>
              <a:defRPr/>
            </a:pPr>
            <a:r>
              <a:rPr lang="fa-IR" sz="2400" dirty="0">
                <a:cs typeface="B Nazanin" pitchFamily="2" charset="-78"/>
              </a:rPr>
              <a:t>هـ) تعيين برندگان اول و دوم مناقصه. </a:t>
            </a:r>
            <a:endParaRPr lang="en-US" sz="2400" dirty="0">
              <a:cs typeface="B Nazanin" pitchFamily="2" charset="-78"/>
            </a:endParaRPr>
          </a:p>
          <a:p>
            <a:pPr algn="r" rtl="1">
              <a:buFont typeface="Wingdings 2" panose="05020102010507070707" pitchFamily="18" charset="2"/>
              <a:buNone/>
              <a:defRPr/>
            </a:pPr>
            <a:r>
              <a:rPr lang="fa-IR" sz="2400" dirty="0">
                <a:cs typeface="B Nazanin" pitchFamily="2" charset="-78"/>
              </a:rPr>
              <a:t>و) تنظيم صورتجلسات مناقصه.</a:t>
            </a:r>
            <a:endParaRPr lang="en-US" sz="2400" dirty="0">
              <a:cs typeface="B Nazanin" pitchFamily="2" charset="-78"/>
            </a:endParaRPr>
          </a:p>
          <a:p>
            <a:pPr algn="r" rtl="1">
              <a:buFont typeface="Wingdings 2" panose="05020102010507070707" pitchFamily="18" charset="2"/>
              <a:buNone/>
              <a:defRPr/>
            </a:pPr>
            <a:r>
              <a:rPr lang="fa-IR" sz="2400" dirty="0">
                <a:cs typeface="B Nazanin" pitchFamily="2" charset="-78"/>
              </a:rPr>
              <a:t>ز) تصميم‏گيري درباره تجديد يا لغو مناقصه.</a:t>
            </a:r>
            <a:endParaRPr lang="en-US" sz="2400" dirty="0">
              <a:cs typeface="B Nazanin" pitchFamily="2" charset="-78"/>
            </a:endParaRPr>
          </a:p>
          <a:p>
            <a:pPr algn="just" rtl="1">
              <a:buFont typeface="Wingdings 2" panose="05020102010507070707" pitchFamily="18" charset="2"/>
              <a:buNone/>
              <a:defRPr/>
            </a:pPr>
            <a:r>
              <a:rPr lang="fa-IR" sz="2400" dirty="0">
                <a:cs typeface="B Nazanin" pitchFamily="2" charset="-78"/>
              </a:rPr>
              <a:t>ر) تصميم‏گيري درباره نحوه دريافت هزينه آگهي مناقصه و مزايده و هزينه ثبت قرارداد در دفتر خانه اسناد رسمي.</a:t>
            </a:r>
          </a:p>
        </p:txBody>
      </p:sp>
      <p:sp>
        <p:nvSpPr>
          <p:cNvPr id="115716" name="AutoShape 4">
            <a:hlinkClick r:id="rId2" action="ppaction://hlinksldjump"/>
          </p:cNvPr>
          <p:cNvSpPr>
            <a:spLocks noChangeArrowheads="1"/>
          </p:cNvSpPr>
          <p:nvPr/>
        </p:nvSpPr>
        <p:spPr bwMode="auto">
          <a:xfrm>
            <a:off x="1403350" y="587650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15717" name="AutoShape 5">
            <a:hlinkClick r:id="rId3" action="ppaction://hlinksldjump"/>
          </p:cNvPr>
          <p:cNvSpPr>
            <a:spLocks noChangeArrowheads="1"/>
          </p:cNvSpPr>
          <p:nvPr/>
        </p:nvSpPr>
        <p:spPr bwMode="auto">
          <a:xfrm>
            <a:off x="1403350" y="645142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32EE9-5517-3C90-B0EC-385A0B06FD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180086-6427-86B8-C500-1A78DD9B604E}"/>
              </a:ext>
            </a:extLst>
          </p:cNvPr>
          <p:cNvSpPr>
            <a:spLocks noGrp="1"/>
          </p:cNvSpPr>
          <p:nvPr>
            <p:ph sz="quarter" idx="1"/>
          </p:nvPr>
        </p:nvSpPr>
        <p:spPr/>
        <p:txBody>
          <a:bodyPr/>
          <a:lstStyle/>
          <a:p>
            <a:endParaRPr lang="en-US"/>
          </a:p>
        </p:txBody>
      </p:sp>
      <p:sp>
        <p:nvSpPr>
          <p:cNvPr id="4" name="Footer Placeholder 3">
            <a:extLst>
              <a:ext uri="{FF2B5EF4-FFF2-40B4-BE49-F238E27FC236}">
                <a16:creationId xmlns:a16="http://schemas.microsoft.com/office/drawing/2014/main" id="{5254D25E-8BC4-134A-AF63-0E03FE15E563}"/>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4098" name="Picture 2">
            <a:extLst>
              <a:ext uri="{FF2B5EF4-FFF2-40B4-BE49-F238E27FC236}">
                <a16:creationId xmlns:a16="http://schemas.microsoft.com/office/drawing/2014/main" id="{4359343B-1A76-395D-FADB-11F4B4DC84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867134"/>
      </p:ext>
    </p:extLst>
  </p:cSld>
  <p:clrMapOvr>
    <a:masterClrMapping/>
  </p:clrMapOvr>
  <p:transition spd="med">
    <p:zoom/>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61: فرآیند برگزاری مناقصات</a:t>
            </a:r>
          </a:p>
        </p:txBody>
      </p:sp>
      <p:sp>
        <p:nvSpPr>
          <p:cNvPr id="114691" name="Rectangle 3"/>
          <p:cNvSpPr>
            <a:spLocks noGrp="1" noChangeArrowheads="1"/>
          </p:cNvSpPr>
          <p:nvPr>
            <p:ph sz="quarter" idx="1"/>
          </p:nvPr>
        </p:nvSpPr>
        <p:spPr>
          <a:xfrm>
            <a:off x="250825" y="1052513"/>
            <a:ext cx="8353425" cy="4824412"/>
          </a:xfrm>
        </p:spPr>
        <p:txBody>
          <a:bodyPr/>
          <a:lstStyle/>
          <a:p>
            <a:pPr marL="609600" indent="-609600" algn="justLow" rtl="1" eaLnBrk="1" hangingPunct="1">
              <a:buFontTx/>
              <a:buNone/>
              <a:defRPr/>
            </a:pPr>
            <a:r>
              <a:rPr lang="fa-IR" sz="2600" dirty="0">
                <a:cs typeface="B Nazanin" pitchFamily="2" charset="-78"/>
              </a:rPr>
              <a:t>فرايند برگزاری مناقصات به ترتيب شامل مراحل زير است:</a:t>
            </a:r>
          </a:p>
          <a:p>
            <a:pPr marL="609600" indent="-609600" algn="justLow" rtl="1" eaLnBrk="1" hangingPunct="1">
              <a:buFontTx/>
              <a:buNone/>
              <a:defRPr/>
            </a:pPr>
            <a:endParaRPr lang="fa-IR" sz="2600" b="1" dirty="0">
              <a:cs typeface="B Nazanin" pitchFamily="2" charset="-78"/>
            </a:endParaRPr>
          </a:p>
          <a:p>
            <a:pPr algn="just" rtl="1">
              <a:buFont typeface="Wingdings 2" panose="05020102010507070707" pitchFamily="18" charset="2"/>
              <a:buNone/>
              <a:defRPr/>
            </a:pPr>
            <a:r>
              <a:rPr lang="fa-IR" sz="2600" dirty="0">
                <a:cs typeface="B Nazanin" pitchFamily="2" charset="-78"/>
              </a:rPr>
              <a:t>الف) تأمين منابع مالي: انجام معامله به هر طريق مشروط به آن است که موسسه به نحو مقتضي نسبت به پيش‏بيني منابع مالي معامله در مدت قرار داد اطمينان حاصل و مراتب در اسناد مرتبط قيد شده باشد.</a:t>
            </a:r>
            <a:endParaRPr lang="en-US" sz="2600" dirty="0">
              <a:cs typeface="B Nazanin" pitchFamily="2" charset="-78"/>
            </a:endParaRPr>
          </a:p>
          <a:p>
            <a:pPr algn="just" rtl="1">
              <a:buFont typeface="Wingdings 2" panose="05020102010507070707" pitchFamily="18" charset="2"/>
              <a:buNone/>
              <a:defRPr/>
            </a:pPr>
            <a:r>
              <a:rPr lang="fa-IR" sz="2600" dirty="0">
                <a:cs typeface="B Nazanin" pitchFamily="2" charset="-78"/>
              </a:rPr>
              <a:t>ب ) تعيين نوع مناقصه در معاملات بزرگ (يك مرحله‌اي يا دو مرحله‌اي، عمومي يا محدود).</a:t>
            </a:r>
            <a:endParaRPr lang="en-US" sz="2600" dirty="0">
              <a:cs typeface="B Nazanin" pitchFamily="2" charset="-78"/>
            </a:endParaRPr>
          </a:p>
          <a:p>
            <a:pPr algn="r" rtl="1">
              <a:buFont typeface="Wingdings 2" panose="05020102010507070707" pitchFamily="18" charset="2"/>
              <a:buNone/>
              <a:defRPr/>
            </a:pPr>
            <a:r>
              <a:rPr lang="fa-IR" sz="2600" dirty="0">
                <a:cs typeface="B Nazanin" pitchFamily="2" charset="-78"/>
              </a:rPr>
              <a:t>ج ) تهيه اسناد مناقصه.</a:t>
            </a:r>
            <a:endParaRPr lang="en-US" sz="2600" dirty="0">
              <a:cs typeface="B Nazanin" pitchFamily="2" charset="-78"/>
            </a:endParaRPr>
          </a:p>
          <a:p>
            <a:pPr algn="r" rtl="1">
              <a:buFont typeface="Wingdings 2" panose="05020102010507070707" pitchFamily="18" charset="2"/>
              <a:buNone/>
              <a:defRPr/>
            </a:pPr>
            <a:r>
              <a:rPr lang="fa-IR" sz="2600" dirty="0">
                <a:cs typeface="B Nazanin" pitchFamily="2" charset="-78"/>
              </a:rPr>
              <a:t>د ) ارزيابي كيفي مناقصه‏گران در صورت لزوم.</a:t>
            </a:r>
            <a:endParaRPr lang="en-US" sz="2600" dirty="0">
              <a:cs typeface="B Nazanin" pitchFamily="2" charset="-78"/>
            </a:endParaRPr>
          </a:p>
          <a:p>
            <a:pPr algn="r" rtl="1">
              <a:buFont typeface="Wingdings 2" panose="05020102010507070707" pitchFamily="18" charset="2"/>
              <a:buNone/>
              <a:defRPr/>
            </a:pPr>
            <a:r>
              <a:rPr lang="fa-IR" sz="2600" dirty="0">
                <a:cs typeface="B Nazanin" pitchFamily="2" charset="-78"/>
              </a:rPr>
              <a:t>هـ ) فراخوان مناقصه.</a:t>
            </a:r>
            <a:endParaRPr lang="en-US" sz="2600" dirty="0">
              <a:cs typeface="B Nazanin" pitchFamily="2" charset="-78"/>
            </a:endParaRPr>
          </a:p>
          <a:p>
            <a:pPr algn="r" rtl="1">
              <a:buFont typeface="Wingdings 2" panose="05020102010507070707" pitchFamily="18" charset="2"/>
              <a:buNone/>
              <a:defRPr/>
            </a:pPr>
            <a:r>
              <a:rPr lang="fa-IR" sz="2600" dirty="0">
                <a:cs typeface="B Nazanin" pitchFamily="2" charset="-78"/>
              </a:rPr>
              <a:t>و ) ارزيابي پيشنهادها.</a:t>
            </a:r>
            <a:endParaRPr lang="en-US" sz="2600" dirty="0">
              <a:cs typeface="B Nazanin" pitchFamily="2" charset="-78"/>
            </a:endParaRPr>
          </a:p>
          <a:p>
            <a:pPr algn="r" rtl="1">
              <a:buFont typeface="Wingdings 2" panose="05020102010507070707" pitchFamily="18" charset="2"/>
              <a:buNone/>
              <a:defRPr/>
            </a:pPr>
            <a:r>
              <a:rPr lang="fa-IR" sz="2600" dirty="0">
                <a:cs typeface="B Nazanin" pitchFamily="2" charset="-78"/>
              </a:rPr>
              <a:t>ز ) تعيين برنده مناقصه و انعقاد قرارداد</a:t>
            </a:r>
          </a:p>
        </p:txBody>
      </p:sp>
      <p:sp>
        <p:nvSpPr>
          <p:cNvPr id="11674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674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1" y="-471"/>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62: روش‌های انواع مناقصه</a:t>
            </a:r>
          </a:p>
        </p:txBody>
      </p:sp>
      <p:sp>
        <p:nvSpPr>
          <p:cNvPr id="115715" name="Rectangle 3"/>
          <p:cNvSpPr>
            <a:spLocks noGrp="1" noChangeArrowheads="1"/>
          </p:cNvSpPr>
          <p:nvPr>
            <p:ph sz="quarter" idx="1"/>
          </p:nvPr>
        </p:nvSpPr>
        <p:spPr>
          <a:xfrm>
            <a:off x="250825" y="1052513"/>
            <a:ext cx="8353425" cy="4824412"/>
          </a:xfrm>
        </p:spPr>
        <p:txBody>
          <a:bodyPr/>
          <a:lstStyle/>
          <a:p>
            <a:pPr marL="609600" indent="-609600" algn="r" rtl="1" eaLnBrk="1" hangingPunct="1">
              <a:lnSpc>
                <a:spcPct val="80000"/>
              </a:lnSpc>
              <a:buFontTx/>
              <a:buNone/>
              <a:defRPr/>
            </a:pPr>
            <a:r>
              <a:rPr lang="fa-IR" sz="2400" b="1" dirty="0">
                <a:cs typeface="B Nazanin" pitchFamily="2" charset="-78"/>
              </a:rPr>
              <a:t>روش‌هاي انجام مناقصه به شرح زير انجام مي‌شود:</a:t>
            </a:r>
          </a:p>
          <a:p>
            <a:pPr marL="609600" indent="-609600" algn="r" rtl="1" eaLnBrk="1" hangingPunct="1">
              <a:lnSpc>
                <a:spcPct val="80000"/>
              </a:lnSpc>
              <a:buFontTx/>
              <a:buNone/>
              <a:defRPr/>
            </a:pPr>
            <a:endParaRPr lang="fa-IR" sz="800" b="1" dirty="0">
              <a:cs typeface="B Nazanin" pitchFamily="2" charset="-78"/>
            </a:endParaRPr>
          </a:p>
          <a:p>
            <a:pPr marL="0" indent="0" algn="just" rtl="1">
              <a:buFont typeface="Wingdings 2" panose="05020102010507070707" pitchFamily="18" charset="2"/>
              <a:buNone/>
              <a:defRPr/>
            </a:pPr>
            <a:r>
              <a:rPr lang="fa-IR" sz="2600" dirty="0">
                <a:cs typeface="B Nazanin" pitchFamily="2" charset="-78"/>
              </a:rPr>
              <a:t>الف) </a:t>
            </a:r>
            <a:r>
              <a:rPr lang="fa-IR" sz="2600" dirty="0">
                <a:highlight>
                  <a:srgbClr val="FFFF00"/>
                </a:highlight>
                <a:cs typeface="B Nazanin" pitchFamily="2" charset="-78"/>
              </a:rPr>
              <a:t>درمعاملات جزئي</a:t>
            </a:r>
            <a:r>
              <a:rPr lang="fa-IR" sz="2600" dirty="0">
                <a:cs typeface="B Nazanin" pitchFamily="2" charset="-78"/>
              </a:rPr>
              <a:t>، كارپرداز يا مأمور خريد بايد با توجه به كم و كيف موضوع معامله (كالا، خدمت يا حقوق) درباره بهاي آن تحقيق نمايد و با رعايت صرفه و صلاح و اخذ فاكتور مشخص و </a:t>
            </a:r>
            <a:r>
              <a:rPr lang="fa-IR" sz="2600" u="sng" dirty="0">
                <a:solidFill>
                  <a:srgbClr val="FF0000"/>
                </a:solidFill>
                <a:cs typeface="B Nazanin" pitchFamily="2" charset="-78"/>
              </a:rPr>
              <a:t>به تشخيص و مسئوليت خود</a:t>
            </a:r>
            <a:r>
              <a:rPr lang="fa-IR" sz="2600" dirty="0">
                <a:cs typeface="B Nazanin" pitchFamily="2" charset="-78"/>
              </a:rPr>
              <a:t>، معامله را </a:t>
            </a:r>
            <a:r>
              <a:rPr lang="fa-IR" sz="2600" u="sng" dirty="0">
                <a:solidFill>
                  <a:srgbClr val="FF0000"/>
                </a:solidFill>
                <a:cs typeface="B Nazanin" pitchFamily="2" charset="-78"/>
              </a:rPr>
              <a:t>با تأمين كيفيت به كمترين بهاي ممكن </a:t>
            </a:r>
            <a:r>
              <a:rPr lang="fa-IR" sz="2600" dirty="0">
                <a:cs typeface="B Nazanin" pitchFamily="2" charset="-78"/>
              </a:rPr>
              <a:t>انجام دهد.</a:t>
            </a:r>
            <a:endParaRPr lang="en-US" sz="2600" dirty="0">
              <a:cs typeface="B Nazanin" pitchFamily="2" charset="-78"/>
            </a:endParaRPr>
          </a:p>
          <a:p>
            <a:pPr marL="0" indent="0" algn="just" rtl="1">
              <a:buFont typeface="Wingdings 2" panose="05020102010507070707" pitchFamily="18" charset="2"/>
              <a:buNone/>
              <a:defRPr/>
            </a:pPr>
            <a:r>
              <a:rPr lang="fa-IR" sz="2600" dirty="0">
                <a:cs typeface="B Nazanin" pitchFamily="2" charset="-78"/>
              </a:rPr>
              <a:t>ب) </a:t>
            </a:r>
            <a:r>
              <a:rPr lang="fa-IR" sz="2600" dirty="0">
                <a:highlight>
                  <a:srgbClr val="FFFF00"/>
                </a:highlight>
                <a:cs typeface="B Nazanin" pitchFamily="2" charset="-78"/>
              </a:rPr>
              <a:t>در معاملات متوسط</a:t>
            </a:r>
            <a:r>
              <a:rPr lang="fa-IR" sz="2600" dirty="0">
                <a:cs typeface="B Nazanin" pitchFamily="2" charset="-78"/>
              </a:rPr>
              <a:t>: كارپرداز يا مأمور خريد بايد با توجه به كم و كيف موضوع معامله (كالا، خدمت يا حقوق) درباره بهاي آن تحقيق نمايد و با رعايت </a:t>
            </a:r>
            <a:r>
              <a:rPr lang="fa-IR" sz="2600" u="sng" dirty="0">
                <a:solidFill>
                  <a:srgbClr val="FF0000"/>
                </a:solidFill>
                <a:cs typeface="B Nazanin" pitchFamily="2" charset="-78"/>
              </a:rPr>
              <a:t>صرفه و صلاح و اخذ حداقل سه فقره استعلام كتبي</a:t>
            </a:r>
            <a:r>
              <a:rPr lang="fa-IR" sz="2600" dirty="0">
                <a:cs typeface="B Nazanin" pitchFamily="2" charset="-78"/>
              </a:rPr>
              <a:t>، با تأمين كيفيت مورد نظر، چنانچه بهاي به دست آمده مورد تأييد مسئول واحد تداركاتي يا مقام مسئول هم‏تراز وي باشد، معامله را با عقد قرارداد يا اخذ فاكتور انجام دهد و چنانچه اخذ سه فقره استعلام كتبي به هر دلیلی ممكن نباشد با تأييد و موافقت رييس موسسه يا مقامات مجاز به تعداد موجود كفايت مي‏شود.</a:t>
            </a:r>
            <a:endParaRPr lang="en-US" sz="2600" dirty="0">
              <a:cs typeface="B Nazanin" pitchFamily="2" charset="-78"/>
            </a:endParaRPr>
          </a:p>
          <a:p>
            <a:pPr marL="609600" indent="-609600" algn="r" rtl="1" eaLnBrk="1" hangingPunct="1">
              <a:lnSpc>
                <a:spcPct val="80000"/>
              </a:lnSpc>
              <a:buFontTx/>
              <a:buNone/>
              <a:defRPr/>
            </a:pPr>
            <a:endParaRPr lang="fa-IR" sz="2400" b="1" dirty="0">
              <a:cs typeface="B Nazanin" pitchFamily="2" charset="-78"/>
            </a:endParaRPr>
          </a:p>
        </p:txBody>
      </p:sp>
      <p:sp>
        <p:nvSpPr>
          <p:cNvPr id="117764" name="AutoShape 4">
            <a:hlinkClick r:id="rId2" action="ppaction://hlinksldjump"/>
          </p:cNvPr>
          <p:cNvSpPr>
            <a:spLocks noChangeArrowheads="1"/>
          </p:cNvSpPr>
          <p:nvPr/>
        </p:nvSpPr>
        <p:spPr bwMode="auto">
          <a:xfrm>
            <a:off x="1403349" y="58769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7766" name="AutoShape 5">
            <a:hlinkClick r:id="rId3" action="ppaction://hlinksldjump"/>
          </p:cNvPr>
          <p:cNvSpPr>
            <a:spLocks noChangeArrowheads="1"/>
          </p:cNvSpPr>
          <p:nvPr/>
        </p:nvSpPr>
        <p:spPr bwMode="auto">
          <a:xfrm>
            <a:off x="1403349" y="6465273"/>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20AC405F-0C4B-4B27-B287-BDCF72C04105}"/>
              </a:ext>
            </a:extLst>
          </p:cNvPr>
          <p:cNvSpPr>
            <a:spLocks noChangeArrowheads="1"/>
          </p:cNvSpPr>
          <p:nvPr/>
        </p:nvSpPr>
        <p:spPr bwMode="auto">
          <a:xfrm>
            <a:off x="3959224" y="6151152"/>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62: روش‌های انواع مناقصه</a:t>
            </a:r>
          </a:p>
        </p:txBody>
      </p:sp>
      <p:sp>
        <p:nvSpPr>
          <p:cNvPr id="116739" name="Rectangle 3"/>
          <p:cNvSpPr>
            <a:spLocks noGrp="1" noChangeArrowheads="1"/>
          </p:cNvSpPr>
          <p:nvPr>
            <p:ph sz="quarter" idx="1"/>
          </p:nvPr>
        </p:nvSpPr>
        <p:spPr>
          <a:xfrm>
            <a:off x="250825" y="1052513"/>
            <a:ext cx="8353425" cy="4824412"/>
          </a:xfrm>
        </p:spPr>
        <p:txBody>
          <a:bodyPr/>
          <a:lstStyle/>
          <a:p>
            <a:pPr marL="0" indent="7938" algn="just" rtl="1">
              <a:buFont typeface="Wingdings 2" panose="05020102010507070707" pitchFamily="18" charset="2"/>
              <a:buNone/>
              <a:defRPr/>
            </a:pPr>
            <a:r>
              <a:rPr lang="fa-IR" sz="2600" b="1" dirty="0">
                <a:solidFill>
                  <a:srgbClr val="C00000"/>
                </a:solidFill>
                <a:cs typeface="B Nazanin" pitchFamily="2" charset="-78"/>
              </a:rPr>
              <a:t>تبصره: </a:t>
            </a:r>
            <a:r>
              <a:rPr lang="fa-IR" sz="2600" dirty="0">
                <a:cs typeface="B Nazanin" pitchFamily="2" charset="-78"/>
              </a:rPr>
              <a:t>چنانچه مسئوليت واحد تداركاتي برعهدة كارپرداز واحد باشد امضاي نامبرده به منزله امضاي مسئول واحد تداركاتي است در صورتي كه موسسه فاقد كارپرداز باشد، مي‌توان وظايف مندرج در اين فصل را به متصديان پست‌هاي مشابه سازماني و يا به مأمور خريد محول نمود.</a:t>
            </a:r>
          </a:p>
          <a:p>
            <a:pPr marL="0" indent="7938" algn="just" rtl="1">
              <a:buFont typeface="Wingdings 2" panose="05020102010507070707" pitchFamily="18" charset="2"/>
              <a:buNone/>
              <a:defRPr/>
            </a:pPr>
            <a:endParaRPr lang="fa-IR" sz="2600" dirty="0">
              <a:cs typeface="B Nazanin" pitchFamily="2" charset="-78"/>
            </a:endParaRPr>
          </a:p>
          <a:p>
            <a:pPr algn="r" rtl="1">
              <a:buFont typeface="Wingdings 2" panose="05020102010507070707" pitchFamily="18" charset="2"/>
              <a:buNone/>
              <a:defRPr/>
            </a:pPr>
            <a:r>
              <a:rPr lang="fa-IR" sz="2600" dirty="0">
                <a:cs typeface="B Nazanin" pitchFamily="2" charset="-78"/>
              </a:rPr>
              <a:t>ج ) </a:t>
            </a:r>
            <a:r>
              <a:rPr lang="fa-IR" sz="2600" dirty="0">
                <a:highlight>
                  <a:srgbClr val="FFFF00"/>
                </a:highlight>
                <a:cs typeface="B Nazanin" pitchFamily="2" charset="-78"/>
              </a:rPr>
              <a:t>در معاملات بزرگ: </a:t>
            </a:r>
            <a:r>
              <a:rPr lang="fa-IR" sz="2600" dirty="0">
                <a:cs typeface="B Nazanin" pitchFamily="2" charset="-78"/>
              </a:rPr>
              <a:t>به يكي از روش‌هاي زير عمل مي‌شود:</a:t>
            </a:r>
            <a:endParaRPr lang="en-US" sz="2600" dirty="0">
              <a:cs typeface="B Nazanin" pitchFamily="2" charset="-78"/>
            </a:endParaRPr>
          </a:p>
          <a:p>
            <a:pPr marL="0" indent="1588" algn="just" rtl="1">
              <a:lnSpc>
                <a:spcPct val="150000"/>
              </a:lnSpc>
              <a:buFont typeface="+mj-lt"/>
              <a:buAutoNum type="arabicPeriod"/>
              <a:defRPr/>
            </a:pPr>
            <a:r>
              <a:rPr lang="fa-IR" sz="2600" dirty="0">
                <a:cs typeface="B Nazanin" pitchFamily="2" charset="-78"/>
              </a:rPr>
              <a:t>برگزاري مناقصه عمومي از طريق انتشار فراخوان در روزنامه‌هاي كثيرالانتشار و يا بصورت الکترونيکي در سايت موسسه و مناقصات.</a:t>
            </a:r>
            <a:endParaRPr lang="en-US" sz="2600" dirty="0">
              <a:cs typeface="B Nazanin" pitchFamily="2" charset="-78"/>
            </a:endParaRPr>
          </a:p>
          <a:p>
            <a:pPr marL="0" indent="0" algn="r" rtl="1">
              <a:lnSpc>
                <a:spcPct val="150000"/>
              </a:lnSpc>
              <a:buFont typeface="+mj-lt"/>
              <a:buAutoNum type="arabicPeriod"/>
              <a:defRPr/>
            </a:pPr>
            <a:r>
              <a:rPr lang="fa-IR" sz="2600" dirty="0">
                <a:cs typeface="B Nazanin" pitchFamily="2" charset="-78"/>
              </a:rPr>
              <a:t>برگزاري مناقصه محدود.</a:t>
            </a:r>
          </a:p>
          <a:p>
            <a:pPr algn="just" rtl="1">
              <a:buFont typeface="Wingdings 2" panose="05020102010507070707" pitchFamily="18" charset="2"/>
              <a:buNone/>
              <a:defRPr/>
            </a:pPr>
            <a:r>
              <a:rPr lang="fa-IR" sz="2600" b="1" dirty="0">
                <a:solidFill>
                  <a:srgbClr val="C00000"/>
                </a:solidFill>
                <a:cs typeface="B Nazanin" pitchFamily="2" charset="-78"/>
              </a:rPr>
              <a:t>تبصره: </a:t>
            </a:r>
            <a:r>
              <a:rPr lang="fa-IR" sz="2600" dirty="0">
                <a:cs typeface="B Nazanin" pitchFamily="2" charset="-78"/>
              </a:rPr>
              <a:t>موسسه مكلف است كليه شرايط كيفي مورد نظر خود را در شرايط و اسناد مناقصه لحاظ نمايد.</a:t>
            </a:r>
          </a:p>
        </p:txBody>
      </p:sp>
      <p:sp>
        <p:nvSpPr>
          <p:cNvPr id="118788" name="AutoShape 4">
            <a:hlinkClick r:id="rId2" action="ppaction://hlinksldjump"/>
          </p:cNvPr>
          <p:cNvSpPr>
            <a:spLocks noChangeArrowheads="1"/>
          </p:cNvSpPr>
          <p:nvPr/>
        </p:nvSpPr>
        <p:spPr bwMode="auto">
          <a:xfrm>
            <a:off x="1419792" y="6076950"/>
            <a:ext cx="936625" cy="361950"/>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8789" name="AutoShape 5">
            <a:hlinkClick r:id="rId3" action="ppaction://hlinksldjump"/>
          </p:cNvPr>
          <p:cNvSpPr>
            <a:spLocks noChangeArrowheads="1"/>
          </p:cNvSpPr>
          <p:nvPr/>
        </p:nvSpPr>
        <p:spPr bwMode="auto">
          <a:xfrm>
            <a:off x="1403349" y="649605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0" y="0"/>
            <a:ext cx="9144000" cy="6858001"/>
          </a:xfrm>
          <a:prstGeom prst="rect">
            <a:avLst/>
          </a:prstGeom>
        </p:spPr>
      </p:pic>
      <p:sp>
        <p:nvSpPr>
          <p:cNvPr id="4" name="Slide Number Placeholder 3"/>
          <p:cNvSpPr>
            <a:spLocks noGrp="1"/>
          </p:cNvSpPr>
          <p:nvPr>
            <p:ph type="sldNum" sz="quarter" idx="12"/>
          </p:nvPr>
        </p:nvSpPr>
        <p:spPr/>
        <p:txBody>
          <a:bodyPr/>
          <a:lstStyle/>
          <a:p>
            <a:fld id="{8D8976E8-EF74-4D2A-AC82-8E8D5DC14F8E}" type="slidenum">
              <a:rPr lang="en-US" smtClean="0"/>
              <a:pPr/>
              <a:t>52</a:t>
            </a:fld>
            <a:endParaRPr lang="en-US"/>
          </a:p>
        </p:txBody>
      </p:sp>
    </p:spTree>
    <p:extLst>
      <p:ext uri="{BB962C8B-B14F-4D97-AF65-F5344CB8AC3E}">
        <p14:creationId xmlns:p14="http://schemas.microsoft.com/office/powerpoint/2010/main" val="106467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0" y="-1587"/>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63: فراخوان مناقصه</a:t>
            </a:r>
          </a:p>
        </p:txBody>
      </p:sp>
      <p:sp>
        <p:nvSpPr>
          <p:cNvPr id="119811" name="Rectangle 3"/>
          <p:cNvSpPr>
            <a:spLocks noGrp="1" noChangeArrowheads="1"/>
          </p:cNvSpPr>
          <p:nvPr>
            <p:ph sz="quarter" idx="1"/>
          </p:nvPr>
        </p:nvSpPr>
        <p:spPr>
          <a:xfrm>
            <a:off x="395287" y="692150"/>
            <a:ext cx="8353425" cy="4824412"/>
          </a:xfrm>
        </p:spPr>
        <p:txBody>
          <a:bodyPr/>
          <a:lstStyle/>
          <a:p>
            <a:pPr marL="0" indent="0" algn="justLow" rtl="1" eaLnBrk="1" hangingPunct="1">
              <a:lnSpc>
                <a:spcPct val="150000"/>
              </a:lnSpc>
              <a:buNone/>
            </a:pPr>
            <a:r>
              <a:rPr lang="fa-IR" altLang="fa-IR" sz="2600" b="1" dirty="0">
                <a:cs typeface="B Nazanin" panose="00000400000000000000" pitchFamily="2" charset="-78"/>
              </a:rPr>
              <a:t>فراخوان مناقصه</a:t>
            </a:r>
            <a:r>
              <a:rPr lang="en-US" altLang="fa-IR" sz="2600" b="1" dirty="0">
                <a:cs typeface="B Nazanin" panose="00000400000000000000" pitchFamily="2" charset="-78"/>
              </a:rPr>
              <a:t> </a:t>
            </a:r>
            <a:endParaRPr lang="fa-IR" altLang="fa-IR" sz="2600" b="1" dirty="0">
              <a:cs typeface="B Nazanin" panose="00000400000000000000" pitchFamily="2" charset="-78"/>
            </a:endParaRPr>
          </a:p>
          <a:p>
            <a:pPr marL="609600" indent="-609600" algn="justLow" rtl="1" eaLnBrk="1" hangingPunct="1">
              <a:lnSpc>
                <a:spcPct val="150000"/>
              </a:lnSpc>
              <a:buFontTx/>
              <a:buNone/>
            </a:pPr>
            <a:r>
              <a:rPr lang="fa-IR" altLang="fa-IR" sz="2600" dirty="0">
                <a:solidFill>
                  <a:srgbClr val="990033"/>
                </a:solidFill>
                <a:cs typeface="B Nazanin" panose="00000400000000000000" pitchFamily="2" charset="-78"/>
              </a:rPr>
              <a:t>الف – مفاد فراخون مناقصه حداقل بايد شامل موارد زير باشد:</a:t>
            </a:r>
          </a:p>
          <a:p>
            <a:pPr marL="609600" indent="-609600" algn="justLow" rtl="1" eaLnBrk="1" hangingPunct="1">
              <a:lnSpc>
                <a:spcPct val="150000"/>
              </a:lnSpc>
              <a:buFontTx/>
              <a:buNone/>
            </a:pPr>
            <a:r>
              <a:rPr lang="fa-IR" altLang="fa-IR" sz="2600" dirty="0">
                <a:cs typeface="B Nazanin" panose="00000400000000000000" pitchFamily="2" charset="-78"/>
              </a:rPr>
              <a:t>1- نام و نشاني مناقصه گزار.</a:t>
            </a:r>
          </a:p>
          <a:p>
            <a:pPr marL="609600" indent="-609600" algn="justLow" rtl="1" eaLnBrk="1" hangingPunct="1">
              <a:lnSpc>
                <a:spcPct val="150000"/>
              </a:lnSpc>
              <a:buFontTx/>
              <a:buNone/>
            </a:pPr>
            <a:r>
              <a:rPr lang="fa-IR" altLang="fa-IR" sz="2600" dirty="0">
                <a:cs typeface="B Nazanin" panose="00000400000000000000" pitchFamily="2" charset="-78"/>
              </a:rPr>
              <a:t>2- نوع، كميت و كيفيت كالا با خدمات.</a:t>
            </a:r>
          </a:p>
          <a:p>
            <a:pPr marL="609600" indent="-609600" algn="justLow" rtl="1" eaLnBrk="1" hangingPunct="1">
              <a:lnSpc>
                <a:spcPct val="150000"/>
              </a:lnSpc>
              <a:buFontTx/>
              <a:buNone/>
            </a:pPr>
            <a:r>
              <a:rPr lang="fa-IR" altLang="fa-IR" sz="2600" dirty="0">
                <a:cs typeface="B Nazanin" panose="00000400000000000000" pitchFamily="2" charset="-78"/>
              </a:rPr>
              <a:t>3- نوع و مبلغ تضمين شركت در مناقصه.</a:t>
            </a:r>
          </a:p>
          <a:p>
            <a:pPr marL="609600" indent="-609600" algn="justLow" rtl="1" eaLnBrk="1" hangingPunct="1">
              <a:lnSpc>
                <a:spcPct val="150000"/>
              </a:lnSpc>
              <a:buFontTx/>
              <a:buNone/>
            </a:pPr>
            <a:r>
              <a:rPr lang="fa-IR" altLang="fa-IR" sz="2600" dirty="0">
                <a:cs typeface="B Nazanin" panose="00000400000000000000" pitchFamily="2" charset="-78"/>
              </a:rPr>
              <a:t>4- محل، زمان و مهلت دريافت اسناد، تحويل و گشايش پيشنهادها.</a:t>
            </a:r>
          </a:p>
          <a:p>
            <a:pPr marL="0" indent="0" algn="justLow" rtl="1" eaLnBrk="1" hangingPunct="1">
              <a:lnSpc>
                <a:spcPct val="150000"/>
              </a:lnSpc>
              <a:buFontTx/>
              <a:buNone/>
            </a:pPr>
            <a:r>
              <a:rPr lang="fa-IR" altLang="fa-IR" sz="2600" dirty="0">
                <a:cs typeface="B Nazanin" panose="00000400000000000000" pitchFamily="2" charset="-78"/>
              </a:rPr>
              <a:t>5- مبلغ برآورد شده معامله و مباني آن (در صورتي كه تعيين آن ميسر يا به مصلحت باشد). در مواردي كه فهرست بهاي پايه وجود دارد، برآورد مربوط طبق فهرست ياد شده تهيه مي‌شود.</a:t>
            </a:r>
          </a:p>
        </p:txBody>
      </p:sp>
      <p:sp>
        <p:nvSpPr>
          <p:cNvPr id="119812" name="AutoShape 4">
            <a:hlinkClick r:id="rId2" action="ppaction://hlinksldjump"/>
          </p:cNvPr>
          <p:cNvSpPr>
            <a:spLocks noChangeArrowheads="1"/>
          </p:cNvSpPr>
          <p:nvPr/>
        </p:nvSpPr>
        <p:spPr bwMode="auto">
          <a:xfrm>
            <a:off x="1403348" y="595809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19814" name="AutoShape 5">
            <a:hlinkClick r:id="rId3" action="ppaction://hlinksldjump"/>
          </p:cNvPr>
          <p:cNvSpPr>
            <a:spLocks noChangeArrowheads="1"/>
          </p:cNvSpPr>
          <p:nvPr/>
        </p:nvSpPr>
        <p:spPr bwMode="auto">
          <a:xfrm>
            <a:off x="1403349" y="649477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E1033EFF-C0B0-4BCC-82F7-818BCA2E99E5}"/>
              </a:ext>
            </a:extLst>
          </p:cNvPr>
          <p:cNvSpPr>
            <a:spLocks noChangeArrowheads="1"/>
          </p:cNvSpPr>
          <p:nvPr/>
        </p:nvSpPr>
        <p:spPr bwMode="auto">
          <a:xfrm>
            <a:off x="3851920" y="6122474"/>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63: فراخوان مناقصه</a:t>
            </a:r>
          </a:p>
        </p:txBody>
      </p:sp>
      <p:sp>
        <p:nvSpPr>
          <p:cNvPr id="120835" name="Rectangle 3"/>
          <p:cNvSpPr>
            <a:spLocks noGrp="1" noChangeArrowheads="1"/>
          </p:cNvSpPr>
          <p:nvPr>
            <p:ph sz="quarter" idx="1"/>
          </p:nvPr>
        </p:nvSpPr>
        <p:spPr>
          <a:xfrm>
            <a:off x="291908" y="895785"/>
            <a:ext cx="8353425" cy="5472607"/>
          </a:xfrm>
        </p:spPr>
        <p:txBody>
          <a:bodyPr/>
          <a:lstStyle/>
          <a:p>
            <a:pPr marL="0" indent="23813" algn="just" rtl="1" eaLnBrk="1" hangingPunct="1">
              <a:lnSpc>
                <a:spcPct val="80000"/>
              </a:lnSpc>
              <a:buFontTx/>
              <a:buNone/>
            </a:pPr>
            <a:r>
              <a:rPr lang="fa-IR" altLang="fa-IR" sz="2600" dirty="0">
                <a:solidFill>
                  <a:srgbClr val="990033"/>
                </a:solidFill>
                <a:cs typeface="B Nazanin" panose="00000400000000000000" pitchFamily="2" charset="-78"/>
              </a:rPr>
              <a:t>ب:</a:t>
            </a:r>
            <a:r>
              <a:rPr lang="fa-IR" altLang="fa-IR" sz="2600" dirty="0">
                <a:cs typeface="B Nazanin" panose="00000400000000000000" pitchFamily="2" charset="-78"/>
              </a:rPr>
              <a:t> فراخوان مناقصه عمومي بايد به تشخيص مناقصه گزار از يك تا سه نوبت حداقل در يكي از روزنامه‌هاي كثيرالانتشار كشوري يا استان مربوط و يا سايت الكترونيكی مناقصات و یا موسسه منتشر گردد.</a:t>
            </a:r>
          </a:p>
          <a:p>
            <a:pPr marL="0" indent="0" algn="just" rtl="1" eaLnBrk="1" hangingPunct="1">
              <a:lnSpc>
                <a:spcPct val="80000"/>
              </a:lnSpc>
              <a:buFontTx/>
              <a:buNone/>
            </a:pPr>
            <a:r>
              <a:rPr lang="fa-IR" altLang="fa-IR" sz="2600" dirty="0">
                <a:solidFill>
                  <a:srgbClr val="990033"/>
                </a:solidFill>
                <a:cs typeface="B Nazanin" panose="00000400000000000000" pitchFamily="2" charset="-78"/>
              </a:rPr>
              <a:t>ج:</a:t>
            </a:r>
            <a:r>
              <a:rPr lang="fa-IR" altLang="fa-IR" sz="2600" dirty="0">
                <a:cs typeface="B Nazanin" panose="00000400000000000000" pitchFamily="2" charset="-78"/>
              </a:rPr>
              <a:t> مناقصه گزار مي‌تواند علاوه بر موارد مذكور در بند (ب) اين ماده از طريق ساير رسانه‌هاي گروهي و رسانه‌هاي ارتباط جمعي يا شبكه‌هاي اطلاع رساني نيز فراخوان را منتشر نمايد.</a:t>
            </a:r>
          </a:p>
          <a:p>
            <a:pPr marL="0" indent="0" algn="just" rtl="1" eaLnBrk="1" hangingPunct="1">
              <a:lnSpc>
                <a:spcPct val="80000"/>
              </a:lnSpc>
              <a:buFontTx/>
              <a:buNone/>
            </a:pPr>
            <a:r>
              <a:rPr lang="fa-IR" altLang="fa-IR" sz="2600" dirty="0">
                <a:solidFill>
                  <a:srgbClr val="990033"/>
                </a:solidFill>
                <a:cs typeface="B Nazanin" panose="00000400000000000000" pitchFamily="2" charset="-78"/>
              </a:rPr>
              <a:t>د:</a:t>
            </a:r>
            <a:r>
              <a:rPr lang="fa-IR" altLang="fa-IR" sz="2600" dirty="0">
                <a:cs typeface="B Nazanin" panose="00000400000000000000" pitchFamily="2" charset="-78"/>
              </a:rPr>
              <a:t> در صورتي كه نياز به برگزاري مناقصه بين المللي باشد يا استفاده از تسهيلات اعتباري خارجي مطرح باشد، بايد با كسب مجوزهاي مربوط و با رعايت موازین قانون حداكثر استفاده از توان فني، مهندسي، توليدي و صنعتي و اجرائي كشور مصوب 1375/12/12آگهي مربوط در يكي از روزنامه‌هاي انگليسي زبان داخل و يك مجله يا روزنامه بين المللي مرتبط با موضوع مناقصه و يا سايت الكترونيكي موسسه منتشر شود.</a:t>
            </a:r>
          </a:p>
          <a:p>
            <a:pPr marL="0" indent="0" algn="just" rtl="1" eaLnBrk="1" hangingPunct="1">
              <a:lnSpc>
                <a:spcPct val="80000"/>
              </a:lnSpc>
              <a:buFontTx/>
              <a:buNone/>
            </a:pPr>
            <a:r>
              <a:rPr lang="fa-IR" altLang="fa-IR" sz="2600" dirty="0">
                <a:solidFill>
                  <a:srgbClr val="990033"/>
                </a:solidFill>
                <a:cs typeface="B Nazanin" panose="00000400000000000000" pitchFamily="2" charset="-78"/>
              </a:rPr>
              <a:t>ح:</a:t>
            </a:r>
            <a:r>
              <a:rPr lang="fa-IR" altLang="fa-IR" sz="2600" dirty="0">
                <a:cs typeface="B Nazanin" panose="00000400000000000000" pitchFamily="2" charset="-78"/>
              </a:rPr>
              <a:t> در آگهي مناقصه بايد تصريح گردد كه نقشه‌ها و برگ شرايط و اسناد مناقصه و مشخصات معامله در محل معين و يا سايت الكترونيكي موسسه موجود است و پيشنهاد دهندگان بايد يك نسخه از آن را دريافت و با قيد قبولي امضاء كرده و به پيشنهاد خود ضميمه و تسليم نمايند.</a:t>
            </a:r>
          </a:p>
        </p:txBody>
      </p:sp>
      <p:sp>
        <p:nvSpPr>
          <p:cNvPr id="120836" name="AutoShape 4">
            <a:hlinkClick r:id="rId2" action="ppaction://hlinksldjump"/>
          </p:cNvPr>
          <p:cNvSpPr>
            <a:spLocks noChangeArrowheads="1"/>
          </p:cNvSpPr>
          <p:nvPr/>
        </p:nvSpPr>
        <p:spPr bwMode="auto">
          <a:xfrm>
            <a:off x="395536" y="616453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0837" name="AutoShape 5">
            <a:hlinkClick r:id="rId3" action="ppaction://hlinksldjump"/>
          </p:cNvPr>
          <p:cNvSpPr>
            <a:spLocks noChangeArrowheads="1"/>
          </p:cNvSpPr>
          <p:nvPr/>
        </p:nvSpPr>
        <p:spPr bwMode="auto">
          <a:xfrm>
            <a:off x="1403350" y="6237312"/>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D067-590F-C6FA-69C6-3D47C14A34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D0995C-571F-40A7-856B-551B0306B6CC}"/>
              </a:ext>
            </a:extLst>
          </p:cNvPr>
          <p:cNvSpPr>
            <a:spLocks noGrp="1"/>
          </p:cNvSpPr>
          <p:nvPr>
            <p:ph sz="quarter" idx="1"/>
          </p:nvPr>
        </p:nvSpPr>
        <p:spPr/>
        <p:txBody>
          <a:bodyPr/>
          <a:lstStyle/>
          <a:p>
            <a:endParaRPr lang="en-US"/>
          </a:p>
        </p:txBody>
      </p:sp>
      <p:sp>
        <p:nvSpPr>
          <p:cNvPr id="4" name="Footer Placeholder 3">
            <a:extLst>
              <a:ext uri="{FF2B5EF4-FFF2-40B4-BE49-F238E27FC236}">
                <a16:creationId xmlns:a16="http://schemas.microsoft.com/office/drawing/2014/main" id="{82ED9DEB-D4CD-2836-F79D-9B0131BA0B33}"/>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5122" name="Picture 2">
            <a:extLst>
              <a:ext uri="{FF2B5EF4-FFF2-40B4-BE49-F238E27FC236}">
                <a16:creationId xmlns:a16="http://schemas.microsoft.com/office/drawing/2014/main" id="{6E9BD444-C15F-6739-C402-21DA848BDE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471238"/>
      </p:ext>
    </p:extLst>
  </p:cSld>
  <p:clrMapOvr>
    <a:masterClrMapping/>
  </p:clrMapOvr>
  <p:transition spd="med">
    <p:zoom/>
  </p:transition>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1" y="-471"/>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64: اسناد مناقصه</a:t>
            </a:r>
          </a:p>
        </p:txBody>
      </p:sp>
      <p:sp>
        <p:nvSpPr>
          <p:cNvPr id="119811" name="Rectangle 3"/>
          <p:cNvSpPr>
            <a:spLocks noGrp="1" noChangeArrowheads="1"/>
          </p:cNvSpPr>
          <p:nvPr>
            <p:ph sz="quarter" idx="1"/>
          </p:nvPr>
        </p:nvSpPr>
        <p:spPr>
          <a:xfrm>
            <a:off x="250825" y="764704"/>
            <a:ext cx="8353425" cy="5112221"/>
          </a:xfrm>
        </p:spPr>
        <p:txBody>
          <a:bodyPr/>
          <a:lstStyle/>
          <a:p>
            <a:pPr marL="0" indent="0" algn="justLow" rtl="1" eaLnBrk="1" hangingPunct="1">
              <a:lnSpc>
                <a:spcPct val="80000"/>
              </a:lnSpc>
              <a:buNone/>
              <a:defRPr/>
            </a:pPr>
            <a:r>
              <a:rPr lang="fa-IR" b="1" dirty="0">
                <a:cs typeface="B Nazanin" pitchFamily="2" charset="-78"/>
              </a:rPr>
              <a:t>اسناد مناقصه</a:t>
            </a:r>
            <a:r>
              <a:rPr lang="en-US" dirty="0">
                <a:cs typeface="B Nazanin" pitchFamily="2" charset="-78"/>
              </a:rPr>
              <a:t> </a:t>
            </a:r>
            <a:endParaRPr lang="fa-IR" sz="900" b="1" dirty="0">
              <a:cs typeface="B Nazanin" pitchFamily="2" charset="-78"/>
            </a:endParaRPr>
          </a:p>
          <a:p>
            <a:pPr marL="609600" indent="-609600" algn="justLow" rtl="1" eaLnBrk="1" hangingPunct="1">
              <a:lnSpc>
                <a:spcPct val="80000"/>
              </a:lnSpc>
              <a:buFontTx/>
              <a:buNone/>
              <a:defRPr/>
            </a:pPr>
            <a:r>
              <a:rPr lang="fa-IR" sz="2000" b="1" dirty="0">
                <a:solidFill>
                  <a:srgbClr val="990033"/>
                </a:solidFill>
                <a:cs typeface="B Nazanin" pitchFamily="2" charset="-78"/>
              </a:rPr>
              <a:t>الف – تمامي اسناد مناقصه بايد بطور يكسان به همه داوطلبان تحويل شود.</a:t>
            </a:r>
          </a:p>
          <a:p>
            <a:pPr marL="609600" indent="-609600" algn="justLow" rtl="1" eaLnBrk="1" hangingPunct="1">
              <a:lnSpc>
                <a:spcPct val="80000"/>
              </a:lnSpc>
              <a:buFontTx/>
              <a:buNone/>
              <a:defRPr/>
            </a:pPr>
            <a:r>
              <a:rPr lang="fa-IR" sz="2000" b="1" dirty="0">
                <a:solidFill>
                  <a:srgbClr val="990033"/>
                </a:solidFill>
                <a:cs typeface="B Nazanin" pitchFamily="2" charset="-78"/>
              </a:rPr>
              <a:t>ب – اسناد مناقصه شامل و حاوي موارد زير است:</a:t>
            </a:r>
          </a:p>
          <a:p>
            <a:pPr marL="457200" indent="-457200" algn="r" rtl="1">
              <a:buFont typeface="+mj-lt"/>
              <a:buAutoNum type="arabicPeriod"/>
              <a:defRPr/>
            </a:pPr>
            <a:r>
              <a:rPr lang="fa-IR" sz="2200" dirty="0">
                <a:cs typeface="B Nazanin" pitchFamily="2" charset="-78"/>
              </a:rPr>
              <a:t>نام و نشاني مناقصه‏گزار.</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نوع و مبلغ تضمين مناقصه.</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محل، زمان و مهلت دريافت اسناد، تحويل پيشنهادها و گشايش آن‏ها.</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مبلغ پيش‏پرداخت و تضمين حسن انجام كار.</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مدت اعتبار پيشنهادها حداکثر بيست روز به استثناي ايام تعطيل خواهد بود. </a:t>
            </a:r>
            <a:endParaRPr lang="en-US" sz="2200" dirty="0">
              <a:cs typeface="B Nazanin" pitchFamily="2" charset="-78"/>
            </a:endParaRPr>
          </a:p>
          <a:p>
            <a:pPr marL="457200" indent="-457200" algn="just" rtl="1">
              <a:buFont typeface="+mj-lt"/>
              <a:buAutoNum type="arabicPeriod"/>
              <a:defRPr/>
            </a:pPr>
            <a:r>
              <a:rPr lang="fa-IR" sz="2200" dirty="0">
                <a:cs typeface="B Nazanin" pitchFamily="2" charset="-78"/>
              </a:rPr>
              <a:t>شرح كار، مشخصات فني بازرگاني، استانداردها، نوع، كميت و كيفيت كالا يا خدمات، روش تهيه و مهلت مقرر براي تسليم پيشنهادها و تعداد نسخه‏هاي آن‏ها، روز و ساعت و محل قرائت پيشنهادها و هم‏چنين مجاز يا عدم مجاز بودن حضور پيشنهاد دهندگان يا نمايندگان آن‏ها در جريان کميسيون مناقصه.</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متن قرارداد شامل موافقتنامه، شرايط عمومي و خصوصي و ضمائم آن‏ها در صورت لزوم.</a:t>
            </a:r>
            <a:endParaRPr lang="en-US" sz="2200" dirty="0">
              <a:cs typeface="B Nazanin" pitchFamily="2" charset="-78"/>
            </a:endParaRPr>
          </a:p>
          <a:p>
            <a:pPr marL="457200" indent="-457200" algn="just" rtl="1">
              <a:buFont typeface="+mj-lt"/>
              <a:buAutoNum type="arabicPeriod"/>
              <a:defRPr/>
            </a:pPr>
            <a:r>
              <a:rPr lang="fa-IR" sz="2200" dirty="0">
                <a:cs typeface="B Nazanin" pitchFamily="2" charset="-78"/>
              </a:rPr>
              <a:t>مدت و محل و نحوه تحويل کالا يا انجام کار و ترتيب عمل و ميزان خسارت در مواردي که طرف معامله در تحويل کالا يا انجام کار کلا يا بعضأ تاخير نمايد. </a:t>
            </a:r>
            <a:endParaRPr lang="en-US" sz="2200" dirty="0">
              <a:cs typeface="B Nazanin" pitchFamily="2" charset="-78"/>
            </a:endParaRPr>
          </a:p>
          <a:p>
            <a:pPr marL="609600" indent="-609600" algn="r" rtl="1" eaLnBrk="1" hangingPunct="1">
              <a:lnSpc>
                <a:spcPct val="80000"/>
              </a:lnSpc>
              <a:buFontTx/>
              <a:buNone/>
              <a:defRPr/>
            </a:pPr>
            <a:endParaRPr lang="fa-IR" sz="2000" b="1" dirty="0">
              <a:cs typeface="B Nazanin" pitchFamily="2" charset="-78"/>
            </a:endParaRPr>
          </a:p>
          <a:p>
            <a:pPr marL="609600" indent="-609600" algn="justLow" rtl="1" eaLnBrk="1" hangingPunct="1">
              <a:lnSpc>
                <a:spcPct val="80000"/>
              </a:lnSpc>
              <a:buFontTx/>
              <a:buNone/>
              <a:defRPr/>
            </a:pPr>
            <a:endParaRPr lang="fa-IR" sz="2000" b="1" dirty="0">
              <a:cs typeface="B Nazanin" pitchFamily="2" charset="-78"/>
            </a:endParaRPr>
          </a:p>
        </p:txBody>
      </p:sp>
      <p:sp>
        <p:nvSpPr>
          <p:cNvPr id="121860" name="AutoShape 4">
            <a:hlinkClick r:id="rId2" action="ppaction://hlinksldjump"/>
          </p:cNvPr>
          <p:cNvSpPr>
            <a:spLocks noChangeArrowheads="1"/>
          </p:cNvSpPr>
          <p:nvPr/>
        </p:nvSpPr>
        <p:spPr bwMode="auto">
          <a:xfrm>
            <a:off x="1388562" y="5947481"/>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1862" name="AutoShape 5">
            <a:hlinkClick r:id="rId3" action="ppaction://hlinksldjump"/>
          </p:cNvPr>
          <p:cNvSpPr>
            <a:spLocks noChangeArrowheads="1"/>
          </p:cNvSpPr>
          <p:nvPr/>
        </p:nvSpPr>
        <p:spPr bwMode="auto">
          <a:xfrm>
            <a:off x="1403350" y="6522863"/>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E6CEE14A-D74F-4851-AC77-1851BB97218E}"/>
              </a:ext>
            </a:extLst>
          </p:cNvPr>
          <p:cNvSpPr>
            <a:spLocks noChangeArrowheads="1"/>
          </p:cNvSpPr>
          <p:nvPr/>
        </p:nvSpPr>
        <p:spPr bwMode="auto">
          <a:xfrm>
            <a:off x="3635375" y="6199013"/>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0" y="-35346"/>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64: اسناد مناقصه</a:t>
            </a:r>
          </a:p>
        </p:txBody>
      </p:sp>
      <p:sp>
        <p:nvSpPr>
          <p:cNvPr id="120835" name="Rectangle 3"/>
          <p:cNvSpPr>
            <a:spLocks noGrp="1" noChangeArrowheads="1"/>
          </p:cNvSpPr>
          <p:nvPr>
            <p:ph sz="quarter" idx="1"/>
          </p:nvPr>
        </p:nvSpPr>
        <p:spPr>
          <a:xfrm>
            <a:off x="402594" y="764667"/>
            <a:ext cx="8713663" cy="4824412"/>
          </a:xfrm>
        </p:spPr>
        <p:txBody>
          <a:bodyPr/>
          <a:lstStyle/>
          <a:p>
            <a:pPr marL="457200" indent="-457200" algn="just" rtl="1">
              <a:buFont typeface="+mj-lt"/>
              <a:buAutoNum type="arabicPeriod" startAt="9"/>
              <a:defRPr/>
            </a:pPr>
            <a:r>
              <a:rPr lang="fa-IR" sz="2400" dirty="0">
                <a:cs typeface="B Nazanin" pitchFamily="2" charset="-78"/>
              </a:rPr>
              <a:t>تصريح اينکه بهاي پيشنهادي بايد به مبلغ مشخص يا بر اساس درصد کسر يا اضافه نسبت به واحد بهاي اعلام شده تعيين و در پاکت دربسته و ممهور و یا امضاء پیشنهاد دهنده باشد، تسليم شود. </a:t>
            </a:r>
            <a:endParaRPr lang="en-US" sz="2400" dirty="0">
              <a:cs typeface="B Nazanin" pitchFamily="2" charset="-78"/>
            </a:endParaRPr>
          </a:p>
          <a:p>
            <a:pPr marL="457200" indent="-457200" algn="just" rtl="1">
              <a:buFont typeface="+mj-lt"/>
              <a:buAutoNum type="arabicPeriod" startAt="9"/>
              <a:defRPr/>
            </a:pPr>
            <a:r>
              <a:rPr lang="fa-IR" sz="2400" dirty="0">
                <a:cs typeface="B Nazanin" pitchFamily="2" charset="-78"/>
              </a:rPr>
              <a:t>در صورتي که موضوع معامله عمده باشد ممکن است به ميزان تضمين حسن انجام معامله از کالاي مورد معامله دريافت شود و در اين صورت بايد موضوع در آگهي قيد گردد. </a:t>
            </a:r>
            <a:endParaRPr lang="en-US" sz="2400" dirty="0">
              <a:cs typeface="B Nazanin" pitchFamily="2" charset="-78"/>
            </a:endParaRPr>
          </a:p>
          <a:p>
            <a:pPr marL="457200" indent="-457200" algn="just" rtl="1">
              <a:buFont typeface="+mj-lt"/>
              <a:buAutoNum type="arabicPeriod" startAt="9"/>
              <a:defRPr/>
            </a:pPr>
            <a:r>
              <a:rPr lang="fa-IR" sz="2400" dirty="0">
                <a:cs typeface="B Nazanin" pitchFamily="2" charset="-78"/>
              </a:rPr>
              <a:t>تعيين زمان لازم براي بررسي پيشنهادها و تشخيص حائز مناسب‌ترين بهاء و ابلاغ به برنده مناقصه ضرورت دارد. </a:t>
            </a:r>
            <a:endParaRPr lang="en-US" sz="2400" dirty="0">
              <a:cs typeface="B Nazanin" pitchFamily="2" charset="-78"/>
            </a:endParaRPr>
          </a:p>
          <a:p>
            <a:pPr marL="457200" indent="-457200" algn="just" rtl="1">
              <a:buFont typeface="+mj-lt"/>
              <a:buAutoNum type="arabicPeriod" startAt="9"/>
              <a:defRPr/>
            </a:pPr>
            <a:r>
              <a:rPr lang="fa-IR" sz="2400" dirty="0">
                <a:cs typeface="B Nazanin" pitchFamily="2" charset="-78"/>
              </a:rPr>
              <a:t>ميزان پيش پرداخت در صورتي که به تشخيص واحد مناقصه‏گزار پرداخت آن به برنده مناقصه لازم باشد و ترتيب پرداخت و واريز آن. </a:t>
            </a:r>
            <a:endParaRPr lang="en-US" sz="2400" dirty="0">
              <a:cs typeface="B Nazanin" pitchFamily="2" charset="-78"/>
            </a:endParaRPr>
          </a:p>
          <a:p>
            <a:pPr marL="457200" indent="-457200" algn="r" rtl="1">
              <a:buFont typeface="+mj-lt"/>
              <a:buAutoNum type="arabicPeriod" startAt="9"/>
              <a:defRPr/>
            </a:pPr>
            <a:r>
              <a:rPr lang="fa-IR" sz="2400" dirty="0">
                <a:cs typeface="B Nazanin" pitchFamily="2" charset="-78"/>
              </a:rPr>
              <a:t>محل توزيع يا فروش نقشه‏ها و برگ شرايط و مشخصات در صورت لزوم.</a:t>
            </a:r>
            <a:endParaRPr lang="en-US" sz="2400" dirty="0">
              <a:cs typeface="B Nazanin" pitchFamily="2" charset="-78"/>
            </a:endParaRPr>
          </a:p>
          <a:p>
            <a:pPr marL="457200" indent="-457200" algn="just" rtl="1">
              <a:buFont typeface="+mj-lt"/>
              <a:buAutoNum type="arabicPeriod" startAt="9"/>
              <a:defRPr/>
            </a:pPr>
            <a:r>
              <a:rPr lang="fa-IR" sz="2400" dirty="0">
                <a:cs typeface="B Nazanin" pitchFamily="2" charset="-78"/>
              </a:rPr>
              <a:t>محل توزيع نمونه‏هاي ضمانت‏نامه و قرارداد (درصورتي که لازم باشد) براي آن که ضمانت نامه عينا مطابق نمونه تنظيم‏، و نمونه قرارداد نيز با قيد اينکه مورد قبول است‏، بايد امضاء و ضميمه پيشنهاد گردد.</a:t>
            </a:r>
            <a:endParaRPr lang="fa-IR" sz="2400" b="1" dirty="0">
              <a:cs typeface="B Nazanin" pitchFamily="2" charset="-78"/>
            </a:endParaRPr>
          </a:p>
        </p:txBody>
      </p:sp>
      <p:sp>
        <p:nvSpPr>
          <p:cNvPr id="122884" name="AutoShape 4">
            <a:hlinkClick r:id="rId2" action="ppaction://hlinksldjump"/>
          </p:cNvPr>
          <p:cNvSpPr>
            <a:spLocks noChangeArrowheads="1"/>
          </p:cNvSpPr>
          <p:nvPr/>
        </p:nvSpPr>
        <p:spPr bwMode="auto">
          <a:xfrm>
            <a:off x="1403349" y="59117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2886" name="AutoShape 5">
            <a:hlinkClick r:id="rId3" action="ppaction://hlinksldjump"/>
          </p:cNvPr>
          <p:cNvSpPr>
            <a:spLocks noChangeArrowheads="1"/>
          </p:cNvSpPr>
          <p:nvPr/>
        </p:nvSpPr>
        <p:spPr bwMode="auto">
          <a:xfrm>
            <a:off x="1403350" y="6451426"/>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4A7CA3A3-069D-43CF-923D-F1336A02BA98}"/>
              </a:ext>
            </a:extLst>
          </p:cNvPr>
          <p:cNvSpPr>
            <a:spLocks noChangeArrowheads="1"/>
          </p:cNvSpPr>
          <p:nvPr/>
        </p:nvSpPr>
        <p:spPr bwMode="auto">
          <a:xfrm>
            <a:off x="3635375" y="6199609"/>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64: اسناد مناقصه</a:t>
            </a:r>
          </a:p>
        </p:txBody>
      </p:sp>
      <p:sp>
        <p:nvSpPr>
          <p:cNvPr id="121859" name="Rectangle 3"/>
          <p:cNvSpPr>
            <a:spLocks noGrp="1" noChangeArrowheads="1"/>
          </p:cNvSpPr>
          <p:nvPr>
            <p:ph sz="quarter" idx="1"/>
          </p:nvPr>
        </p:nvSpPr>
        <p:spPr>
          <a:xfrm>
            <a:off x="395287" y="878028"/>
            <a:ext cx="8353425" cy="5040312"/>
          </a:xfrm>
        </p:spPr>
        <p:txBody>
          <a:bodyPr/>
          <a:lstStyle/>
          <a:p>
            <a:pPr marL="457200" indent="-457200" algn="just" rtl="1" eaLnBrk="1" hangingPunct="1">
              <a:lnSpc>
                <a:spcPct val="80000"/>
              </a:lnSpc>
              <a:buFont typeface="+mj-lt"/>
              <a:buAutoNum type="arabicPeriod" startAt="15"/>
              <a:defRPr/>
            </a:pPr>
            <a:r>
              <a:rPr lang="fa-IR" sz="2200" dirty="0">
                <a:cs typeface="B Nazanin" pitchFamily="2" charset="-78"/>
              </a:rPr>
              <a:t>تصريح اين نکته که شرکت در مناقصه و دادن پيشنهاد به منزله قبول اختيارات و تکاليف تعيين شده واحد مناقصه‏گزار مي‌باشد. </a:t>
            </a:r>
            <a:endParaRPr lang="en-US" sz="2200" dirty="0">
              <a:cs typeface="B Nazanin" pitchFamily="2" charset="-78"/>
            </a:endParaRPr>
          </a:p>
          <a:p>
            <a:pPr marL="457200" indent="-457200" algn="just" rtl="1">
              <a:buFont typeface="+mj-lt"/>
              <a:buAutoNum type="arabicPeriod" startAt="15"/>
              <a:defRPr/>
            </a:pPr>
            <a:r>
              <a:rPr lang="fa-IR" sz="2200" dirty="0">
                <a:cs typeface="B Nazanin" pitchFamily="2" charset="-78"/>
              </a:rPr>
              <a:t>تصريح اين نکته که واحد مناقصه‏گزار مکلف است هر گونه کسور قانوني (اعم از بیمه، ماليات، عوارض و ساير موارد) که بابت معامله به طرف قرارداد تعلق مي‏گيرد و موسسه قانوناً مکلف به کسر آن مي‏باشد را از بهاي کارکرد يا کالاي تحويلي در موقع پرداخت مطالبات او کسر نمايد. </a:t>
            </a:r>
            <a:endParaRPr lang="en-US" sz="2200" dirty="0">
              <a:cs typeface="B Nazanin" pitchFamily="2" charset="-78"/>
            </a:endParaRPr>
          </a:p>
          <a:p>
            <a:pPr marL="457200" indent="-457200" algn="r" rtl="1">
              <a:buFont typeface="+mj-lt"/>
              <a:buAutoNum type="arabicPeriod" startAt="15"/>
              <a:defRPr/>
            </a:pPr>
            <a:r>
              <a:rPr lang="fa-IR" sz="2200" dirty="0">
                <a:cs typeface="B Nazanin" pitchFamily="2" charset="-78"/>
              </a:rPr>
              <a:t>ساير اسنادي كه به تشخيص مناقصه‏گزار لازم باشد. </a:t>
            </a:r>
            <a:endParaRPr lang="en-US" sz="2200" dirty="0">
              <a:cs typeface="B Nazanin" pitchFamily="2" charset="-78"/>
            </a:endParaRPr>
          </a:p>
          <a:p>
            <a:pPr marL="457200" indent="-457200" algn="just" rtl="1">
              <a:buFont typeface="+mj-lt"/>
              <a:buAutoNum type="arabicPeriod" startAt="15"/>
              <a:defRPr/>
            </a:pPr>
            <a:r>
              <a:rPr lang="fa-IR" sz="2200" dirty="0">
                <a:cs typeface="B Nazanin" pitchFamily="2" charset="-78"/>
              </a:rPr>
              <a:t>واحد مناقصه‏گزار مکلف است سپرده شرکت در مناقصه را در صورتي که برنده مناقصه حاضر به انجام معامله نشود و هم‏چنين سپرده نفر دوم را در صورتي که براي انجام معامله به او رجوع شود و از انجام معامله امتناع نمايند به نفع موسسه ضبط کند. </a:t>
            </a:r>
            <a:endParaRPr lang="en-US" sz="2200" dirty="0">
              <a:cs typeface="B Nazanin" pitchFamily="2" charset="-78"/>
            </a:endParaRPr>
          </a:p>
          <a:p>
            <a:pPr marL="457200" indent="-457200" algn="just" rtl="1">
              <a:buFont typeface="+mj-lt"/>
              <a:buAutoNum type="arabicPeriod" startAt="15"/>
              <a:defRPr/>
            </a:pPr>
            <a:r>
              <a:rPr lang="fa-IR" sz="2200" dirty="0">
                <a:cs typeface="B Nazanin" pitchFamily="2" charset="-78"/>
              </a:rPr>
              <a:t>واحد مناقصه‏گزار اختيار دارد </a:t>
            </a:r>
            <a:r>
              <a:rPr lang="fa-IR" sz="2200" dirty="0">
                <a:highlight>
                  <a:srgbClr val="FFFF00"/>
                </a:highlight>
                <a:cs typeface="B Nazanin" pitchFamily="2" charset="-78"/>
              </a:rPr>
              <a:t>مقدار کالا يا کار مورد معامله </a:t>
            </a:r>
            <a:r>
              <a:rPr lang="fa-IR" sz="2200" dirty="0">
                <a:cs typeface="B Nazanin" pitchFamily="2" charset="-78"/>
              </a:rPr>
              <a:t>را تا بيست و پنج درصد افزايش يا کاهش دهد مشروط بر اينکه کليه محاسبات فني نسبت به اين افزايش يا کاهش، رعايت و تطبيق شود. </a:t>
            </a:r>
            <a:endParaRPr lang="en-US" sz="2200" dirty="0">
              <a:cs typeface="B Nazanin" pitchFamily="2" charset="-78"/>
            </a:endParaRPr>
          </a:p>
          <a:p>
            <a:pPr marL="457200" indent="-457200" algn="just" rtl="1">
              <a:buFont typeface="+mj-lt"/>
              <a:buAutoNum type="arabicPeriod" startAt="15"/>
              <a:defRPr/>
            </a:pPr>
            <a:r>
              <a:rPr lang="fa-IR" sz="2200" dirty="0">
                <a:cs typeface="B Nazanin" pitchFamily="2" charset="-78"/>
              </a:rPr>
              <a:t>واحد مناقصه‏گزار مجاز نيست به پيشنهادات مبهم و مشروط و بدون سپرده و يا پيشنهاداتي که بعد از انقضاي مدت مقرر در آگهي مي‌رسد ترتيب اثر دهد.</a:t>
            </a:r>
            <a:endParaRPr lang="en-US" sz="2200" dirty="0">
              <a:cs typeface="B Nazanin" pitchFamily="2" charset="-78"/>
            </a:endParaRPr>
          </a:p>
        </p:txBody>
      </p:sp>
      <p:sp>
        <p:nvSpPr>
          <p:cNvPr id="123908" name="AutoShape 4">
            <a:hlinkClick r:id="rId2" action="ppaction://hlinksldjump"/>
          </p:cNvPr>
          <p:cNvSpPr>
            <a:spLocks noChangeArrowheads="1"/>
          </p:cNvSpPr>
          <p:nvPr/>
        </p:nvSpPr>
        <p:spPr bwMode="auto">
          <a:xfrm>
            <a:off x="1187623" y="5887191"/>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23909" name="AutoShape 5">
            <a:hlinkClick r:id="rId3" action="ppaction://hlinksldjump"/>
          </p:cNvPr>
          <p:cNvSpPr>
            <a:spLocks noChangeArrowheads="1"/>
          </p:cNvSpPr>
          <p:nvPr/>
        </p:nvSpPr>
        <p:spPr bwMode="auto">
          <a:xfrm>
            <a:off x="1187624" y="640858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65: واحد مناقصه گزار</a:t>
            </a:r>
          </a:p>
        </p:txBody>
      </p:sp>
      <p:sp>
        <p:nvSpPr>
          <p:cNvPr id="124931" name="Rectangle 3"/>
          <p:cNvSpPr>
            <a:spLocks noGrp="1" noChangeArrowheads="1"/>
          </p:cNvSpPr>
          <p:nvPr>
            <p:ph sz="quarter" idx="1"/>
          </p:nvPr>
        </p:nvSpPr>
        <p:spPr>
          <a:xfrm>
            <a:off x="323850" y="1268413"/>
            <a:ext cx="8208963" cy="4248150"/>
          </a:xfrm>
        </p:spPr>
        <p:txBody>
          <a:bodyPr/>
          <a:lstStyle/>
          <a:p>
            <a:pPr marL="34925" indent="-34925" algn="just" rtl="1" eaLnBrk="1" hangingPunct="1">
              <a:lnSpc>
                <a:spcPct val="150000"/>
              </a:lnSpc>
              <a:buFontTx/>
              <a:buNone/>
            </a:pPr>
            <a:r>
              <a:rPr lang="fa-IR" altLang="fa-IR" sz="2600" dirty="0">
                <a:cs typeface="B Nazanin" panose="00000400000000000000" pitchFamily="2" charset="-78"/>
              </a:rPr>
              <a:t>واحد مناقصه‏گزار در صورتي که ذکر شرايط خاصي را علاوه بر آنچه در ماده 64 ذکر شده است، لازم تشخيص دهد مشروط بر اين که با قوانين و مفاد اين آیین‏نامه مغاير نباشد، مي‌تواند در متن آگهي يا در نقشه‌ها و برگ شرايط و مشخصات درج نمايد بطوري که عموم داوطلبان قبل از تسليم پيشنهاد آن اطلاع حاصل کنند ولي منظور داشتن امتيازات جديد براي برنده مناقصه هنگام انعقاد يا اجراي قرارداد به هر عنوان ممنوع مي‏باشد.</a:t>
            </a:r>
            <a:endParaRPr lang="fa-IR" altLang="fa-IR" sz="2600" b="1" dirty="0">
              <a:cs typeface="B Nazanin" panose="00000400000000000000" pitchFamily="2" charset="-78"/>
            </a:endParaRPr>
          </a:p>
        </p:txBody>
      </p:sp>
      <p:sp>
        <p:nvSpPr>
          <p:cNvPr id="12493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493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66: ترتیب تهیه و تسلیم پیشنهادها</a:t>
            </a:r>
          </a:p>
        </p:txBody>
      </p:sp>
      <p:sp>
        <p:nvSpPr>
          <p:cNvPr id="125955" name="Rectangle 3"/>
          <p:cNvSpPr>
            <a:spLocks noGrp="1" noChangeArrowheads="1"/>
          </p:cNvSpPr>
          <p:nvPr>
            <p:ph sz="quarter" idx="1"/>
          </p:nvPr>
        </p:nvSpPr>
        <p:spPr>
          <a:xfrm>
            <a:off x="467518" y="942378"/>
            <a:ext cx="8208963" cy="4248150"/>
          </a:xfrm>
        </p:spPr>
        <p:txBody>
          <a:bodyPr/>
          <a:lstStyle/>
          <a:p>
            <a:pPr marL="609600" indent="-609600" algn="r" rtl="1" eaLnBrk="1" hangingPunct="1">
              <a:lnSpc>
                <a:spcPct val="80000"/>
              </a:lnSpc>
              <a:buFontTx/>
              <a:buNone/>
            </a:pPr>
            <a:r>
              <a:rPr lang="fa-IR" altLang="fa-IR" sz="2600" b="1" dirty="0">
                <a:cs typeface="B Nazanin" panose="00000400000000000000" pitchFamily="2" charset="-78"/>
              </a:rPr>
              <a:t>ترتيب تهيه و تسليم پيشنهادها</a:t>
            </a:r>
          </a:p>
          <a:p>
            <a:pPr marL="609600" indent="-609600" algn="r" rtl="1" eaLnBrk="1" hangingPunct="1">
              <a:lnSpc>
                <a:spcPct val="80000"/>
              </a:lnSpc>
              <a:buFontTx/>
              <a:buNone/>
            </a:pPr>
            <a:endParaRPr lang="fa-IR" altLang="fa-IR" sz="2600" b="1" dirty="0">
              <a:cs typeface="B Nazanin" panose="00000400000000000000" pitchFamily="2" charset="-78"/>
            </a:endParaRPr>
          </a:p>
          <a:p>
            <a:pPr marL="34925" indent="-34925" algn="just" rtl="1" eaLnBrk="1" hangingPunct="1">
              <a:lnSpc>
                <a:spcPct val="150000"/>
              </a:lnSpc>
              <a:buFontTx/>
              <a:buNone/>
            </a:pPr>
            <a:r>
              <a:rPr lang="fa-IR" altLang="fa-IR" sz="2600" dirty="0">
                <a:solidFill>
                  <a:srgbClr val="990033"/>
                </a:solidFill>
                <a:cs typeface="B Nazanin" panose="00000400000000000000" pitchFamily="2" charset="-78"/>
              </a:rPr>
              <a:t>الف: شركت كنندگان در مناقصه پس از دريافت يا خريد اسناد بايد پيشنهادهاي خود را به ترتيب زير تهيه و به مناقصه گزار تسليم كنند:</a:t>
            </a:r>
          </a:p>
          <a:p>
            <a:pPr marL="609600" indent="-609600" algn="r" rtl="1" eaLnBrk="1" hangingPunct="1">
              <a:lnSpc>
                <a:spcPct val="150000"/>
              </a:lnSpc>
              <a:buFontTx/>
              <a:buNone/>
            </a:pPr>
            <a:r>
              <a:rPr lang="fa-IR" altLang="fa-IR" sz="2600" dirty="0">
                <a:cs typeface="B Nazanin" panose="00000400000000000000" pitchFamily="2" charset="-78"/>
              </a:rPr>
              <a:t>1- تهيه و تكميل اسناد و پيشنهادها</a:t>
            </a:r>
          </a:p>
          <a:p>
            <a:pPr marL="609600" indent="-609600" algn="r" rtl="1" eaLnBrk="1" hangingPunct="1">
              <a:lnSpc>
                <a:spcPct val="150000"/>
              </a:lnSpc>
              <a:buFontTx/>
              <a:buNone/>
            </a:pPr>
            <a:r>
              <a:rPr lang="fa-IR" altLang="fa-IR" sz="2600" dirty="0">
                <a:cs typeface="B Nazanin" panose="00000400000000000000" pitchFamily="2" charset="-78"/>
              </a:rPr>
              <a:t>2- تسليم پيشنهادها در مهلت مقرر در فراخوان مناقصه</a:t>
            </a:r>
          </a:p>
          <a:p>
            <a:pPr marL="609600" indent="-609600" algn="r" rtl="1" eaLnBrk="1" hangingPunct="1">
              <a:lnSpc>
                <a:spcPct val="150000"/>
              </a:lnSpc>
              <a:buFontTx/>
              <a:buNone/>
            </a:pPr>
            <a:r>
              <a:rPr lang="fa-IR" altLang="fa-IR" sz="2600" dirty="0">
                <a:cs typeface="B Nazanin" panose="00000400000000000000" pitchFamily="2" charset="-78"/>
              </a:rPr>
              <a:t>3- دريافت رسيد تحويل پيشنهادها</a:t>
            </a:r>
          </a:p>
          <a:p>
            <a:pPr marL="0" indent="0" algn="just" rtl="1" eaLnBrk="1" hangingPunct="1">
              <a:lnSpc>
                <a:spcPct val="150000"/>
              </a:lnSpc>
              <a:buFontTx/>
              <a:buNone/>
            </a:pPr>
            <a:r>
              <a:rPr lang="fa-IR" altLang="fa-IR" sz="2600" dirty="0">
                <a:solidFill>
                  <a:srgbClr val="990033"/>
                </a:solidFill>
                <a:cs typeface="B Nazanin" panose="00000400000000000000" pitchFamily="2" charset="-78"/>
              </a:rPr>
              <a:t>ب: مهلت قبول پيشنهادها در مورد مناقصات داخلي و بين المللي از آخرين مهلت تحويل اسناد مناقصه به ترتيب نبايد كمتر از ده روز و يكماه باشد.</a:t>
            </a:r>
          </a:p>
        </p:txBody>
      </p:sp>
      <p:sp>
        <p:nvSpPr>
          <p:cNvPr id="125956" name="AutoShape 4">
            <a:hlinkClick r:id="rId2" action="ppaction://hlinksldjump"/>
          </p:cNvPr>
          <p:cNvSpPr>
            <a:spLocks noChangeArrowheads="1"/>
          </p:cNvSpPr>
          <p:nvPr/>
        </p:nvSpPr>
        <p:spPr bwMode="auto">
          <a:xfrm>
            <a:off x="827584" y="5732487"/>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5957" name="AutoShape 5">
            <a:hlinkClick r:id="rId3" action="ppaction://hlinksldjump"/>
          </p:cNvPr>
          <p:cNvSpPr>
            <a:spLocks noChangeArrowheads="1"/>
          </p:cNvSpPr>
          <p:nvPr/>
        </p:nvSpPr>
        <p:spPr bwMode="auto">
          <a:xfrm>
            <a:off x="827584" y="637941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0" y="-471"/>
            <a:ext cx="9143999"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67: شرایط تسلیم و تحویل پیشنهادها</a:t>
            </a:r>
          </a:p>
        </p:txBody>
      </p:sp>
      <p:sp>
        <p:nvSpPr>
          <p:cNvPr id="124931" name="Rectangle 3"/>
          <p:cNvSpPr>
            <a:spLocks noGrp="1" noChangeArrowheads="1"/>
          </p:cNvSpPr>
          <p:nvPr>
            <p:ph sz="quarter" idx="1"/>
          </p:nvPr>
        </p:nvSpPr>
        <p:spPr>
          <a:xfrm>
            <a:off x="438835" y="908720"/>
            <a:ext cx="8532688" cy="4752975"/>
          </a:xfrm>
        </p:spPr>
        <p:txBody>
          <a:bodyPr/>
          <a:lstStyle/>
          <a:p>
            <a:pPr marL="609600" indent="-609600" algn="r" rtl="1" eaLnBrk="1" hangingPunct="1">
              <a:lnSpc>
                <a:spcPct val="80000"/>
              </a:lnSpc>
              <a:buFontTx/>
              <a:buNone/>
              <a:defRPr/>
            </a:pPr>
            <a:r>
              <a:rPr lang="fa-IR" sz="2400" b="1" dirty="0">
                <a:cs typeface="B Nazanin" pitchFamily="2" charset="-78"/>
              </a:rPr>
              <a:t>شرايط تسليم و تحويل پيشنهادها</a:t>
            </a:r>
          </a:p>
          <a:p>
            <a:pPr marL="609600" indent="-609600" algn="r" rtl="1" eaLnBrk="1" hangingPunct="1">
              <a:lnSpc>
                <a:spcPct val="80000"/>
              </a:lnSpc>
              <a:buFontTx/>
              <a:buNone/>
              <a:defRPr/>
            </a:pPr>
            <a:endParaRPr lang="fa-IR" sz="2400" b="1" dirty="0">
              <a:cs typeface="B Nazanin" pitchFamily="2" charset="-78"/>
            </a:endParaRPr>
          </a:p>
          <a:p>
            <a:pPr marL="0" indent="7938" algn="just" rtl="1">
              <a:lnSpc>
                <a:spcPct val="150000"/>
              </a:lnSpc>
              <a:buFont typeface="Wingdings 2" panose="05020102010507070707" pitchFamily="18" charset="2"/>
              <a:buNone/>
              <a:defRPr/>
            </a:pPr>
            <a:r>
              <a:rPr lang="fa-IR" sz="2400" b="1" dirty="0">
                <a:solidFill>
                  <a:srgbClr val="990033"/>
                </a:solidFill>
                <a:cs typeface="B Nazanin" pitchFamily="2" charset="-78"/>
              </a:rPr>
              <a:t>الف) </a:t>
            </a:r>
            <a:r>
              <a:rPr lang="fa-IR" sz="2400" dirty="0">
                <a:cs typeface="B Nazanin" pitchFamily="2" charset="-78"/>
              </a:rPr>
              <a:t>هيچ يك از شركت‏كنندگان در مناقصه، به جز در مواردي كه در اسناد مناقصه پيش‏بيني شده باشد، نمي‏توانند بيش از يك پيشنهاد تسليم كنند.</a:t>
            </a:r>
            <a:endParaRPr lang="en-US" sz="2400" dirty="0">
              <a:cs typeface="B Nazanin" pitchFamily="2" charset="-78"/>
            </a:endParaRPr>
          </a:p>
          <a:p>
            <a:pPr marL="0" indent="7938" algn="just" rtl="1">
              <a:lnSpc>
                <a:spcPct val="150000"/>
              </a:lnSpc>
              <a:buFont typeface="Wingdings 2" panose="05020102010507070707" pitchFamily="18" charset="2"/>
              <a:buNone/>
              <a:defRPr/>
            </a:pPr>
            <a:r>
              <a:rPr lang="fa-IR" sz="2400" b="1" dirty="0">
                <a:solidFill>
                  <a:srgbClr val="990033"/>
                </a:solidFill>
                <a:cs typeface="B Nazanin" pitchFamily="2" charset="-78"/>
              </a:rPr>
              <a:t>ب) </a:t>
            </a:r>
            <a:r>
              <a:rPr lang="fa-IR" sz="2400" dirty="0">
                <a:cs typeface="B Nazanin" pitchFamily="2" charset="-78"/>
              </a:rPr>
              <a:t>شرکت‏کنندگان در مناقصه، اسناد مناقصه و پيشنهادهاي خود را بايد در پاكت‏هاي جداگانه و دربسته شده شامل تضمين (پاكت الف)، پيشنهاد فني بازرگاني (پاكت ب) و پيشنهاد قيمت (پاكت ج) بگذارند و همه پاكت‏ها را در لفاف مناسب و دربسته و مهر شده قرار دهند.</a:t>
            </a:r>
          </a:p>
          <a:p>
            <a:pPr marL="0" indent="0" algn="just" rtl="1">
              <a:lnSpc>
                <a:spcPct val="150000"/>
              </a:lnSpc>
              <a:buFont typeface="Wingdings 2" panose="05020102010507070707" pitchFamily="18" charset="2"/>
              <a:buNone/>
              <a:defRPr/>
            </a:pPr>
            <a:r>
              <a:rPr lang="fa-IR" sz="2400" b="1" dirty="0">
                <a:solidFill>
                  <a:srgbClr val="990033"/>
                </a:solidFill>
                <a:cs typeface="B Nazanin" pitchFamily="2" charset="-78"/>
              </a:rPr>
              <a:t>ج) </a:t>
            </a:r>
            <a:r>
              <a:rPr lang="fa-IR" sz="2400" dirty="0">
                <a:cs typeface="B Nazanin" pitchFamily="2" charset="-78"/>
              </a:rPr>
              <a:t>مناقصه‏گزار موظف است در مهلت مقرر همه پيشنهادهاي ارائه‏ شده شرکت‏کنندگان را پس از دريافت، ثبت و تا جلسه بازگشائي، از پاكت‏ها صيانت نمايند.</a:t>
            </a:r>
            <a:endParaRPr lang="en-US" sz="2400" dirty="0">
              <a:cs typeface="B Nazanin" pitchFamily="2" charset="-78"/>
            </a:endParaRPr>
          </a:p>
        </p:txBody>
      </p:sp>
      <p:sp>
        <p:nvSpPr>
          <p:cNvPr id="126980" name="AutoShape 4">
            <a:hlinkClick r:id="rId2" action="ppaction://hlinksldjump"/>
          </p:cNvPr>
          <p:cNvSpPr>
            <a:spLocks noChangeArrowheads="1"/>
          </p:cNvSpPr>
          <p:nvPr/>
        </p:nvSpPr>
        <p:spPr bwMode="auto">
          <a:xfrm>
            <a:off x="1146391" y="5800317"/>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6981" name="AutoShape 5">
            <a:hlinkClick r:id="rId3" action="ppaction://hlinksldjump"/>
          </p:cNvPr>
          <p:cNvSpPr>
            <a:spLocks noChangeArrowheads="1"/>
          </p:cNvSpPr>
          <p:nvPr/>
        </p:nvSpPr>
        <p:spPr bwMode="auto">
          <a:xfrm>
            <a:off x="1139515" y="644376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6" name="AutoShape 6">
            <a:hlinkClick r:id="" action="ppaction://hlinkshowjump?jump=nextslide"/>
            <a:extLst>
              <a:ext uri="{FF2B5EF4-FFF2-40B4-BE49-F238E27FC236}">
                <a16:creationId xmlns:a16="http://schemas.microsoft.com/office/drawing/2014/main" id="{C77C913F-FD44-4C10-93AC-2F307AF5C74C}"/>
              </a:ext>
            </a:extLst>
          </p:cNvPr>
          <p:cNvSpPr>
            <a:spLocks noChangeArrowheads="1"/>
          </p:cNvSpPr>
          <p:nvPr/>
        </p:nvSpPr>
        <p:spPr bwMode="auto">
          <a:xfrm>
            <a:off x="3670073" y="6191352"/>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0" y="-471"/>
            <a:ext cx="9143999"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67: شرایط تسلیم و تحویل پیشنهادها</a:t>
            </a:r>
          </a:p>
        </p:txBody>
      </p:sp>
      <p:sp>
        <p:nvSpPr>
          <p:cNvPr id="124931" name="Rectangle 3"/>
          <p:cNvSpPr>
            <a:spLocks noGrp="1" noChangeArrowheads="1"/>
          </p:cNvSpPr>
          <p:nvPr>
            <p:ph sz="quarter" idx="1"/>
          </p:nvPr>
        </p:nvSpPr>
        <p:spPr>
          <a:xfrm>
            <a:off x="305655" y="1137157"/>
            <a:ext cx="8532688" cy="4752975"/>
          </a:xfrm>
        </p:spPr>
        <p:txBody>
          <a:bodyPr/>
          <a:lstStyle/>
          <a:p>
            <a:pPr marL="0" indent="0" algn="just" rtl="1">
              <a:lnSpc>
                <a:spcPct val="150000"/>
              </a:lnSpc>
              <a:buFont typeface="Wingdings 2" panose="05020102010507070707" pitchFamily="18" charset="2"/>
              <a:buNone/>
              <a:defRPr/>
            </a:pPr>
            <a:r>
              <a:rPr lang="fa-IR" sz="2400" b="1" dirty="0">
                <a:solidFill>
                  <a:srgbClr val="990033"/>
                </a:solidFill>
                <a:cs typeface="B Nazanin" pitchFamily="2" charset="-78"/>
              </a:rPr>
              <a:t>د) </a:t>
            </a:r>
            <a:r>
              <a:rPr lang="fa-IR" sz="2400" dirty="0">
                <a:highlight>
                  <a:srgbClr val="FFFF00"/>
                </a:highlight>
                <a:cs typeface="B Nazanin" pitchFamily="2" charset="-78"/>
              </a:rPr>
              <a:t>هرگونه تسليم، تحويل، اصلاح، جايگزيني و يا پس گرفتن پيشنهادها بايد به صورت قابل گواهي و در مهلت و مكان مقرر در اسناد مناقصه انجام شود.</a:t>
            </a:r>
          </a:p>
          <a:p>
            <a:pPr marL="0" indent="7938" algn="just" rtl="1">
              <a:lnSpc>
                <a:spcPct val="150000"/>
              </a:lnSpc>
              <a:buFont typeface="Wingdings 2" panose="05020102010507070707" pitchFamily="18" charset="2"/>
              <a:buNone/>
              <a:defRPr/>
            </a:pPr>
            <a:r>
              <a:rPr lang="fa-IR" sz="2400" b="1" dirty="0">
                <a:solidFill>
                  <a:srgbClr val="990033"/>
                </a:solidFill>
                <a:cs typeface="B Nazanin" pitchFamily="2" charset="-78"/>
              </a:rPr>
              <a:t>ه ) </a:t>
            </a:r>
            <a:r>
              <a:rPr lang="fa-IR" sz="2400" dirty="0">
                <a:cs typeface="B Nazanin" pitchFamily="2" charset="-78"/>
              </a:rPr>
              <a:t>در صورتي که به تشخيص دستگاه مناقصه‏گزار نوع معامله ايجاب نمايد که نقشه يا برگ شرايط و مشخصات و نمونه‏هاي ضمانت نامه و قرارداد و يا مدارک ديگري تهيه شود، قبل از نشر آگهي بايد آن‏ها توسط موسسه تهيه شود.</a:t>
            </a:r>
            <a:endParaRPr lang="en-US" sz="2400" dirty="0">
              <a:cs typeface="B Nazanin" pitchFamily="2" charset="-78"/>
            </a:endParaRPr>
          </a:p>
        </p:txBody>
      </p:sp>
      <p:sp>
        <p:nvSpPr>
          <p:cNvPr id="126980" name="AutoShape 4">
            <a:hlinkClick r:id="rId2" action="ppaction://hlinksldjump"/>
          </p:cNvPr>
          <p:cNvSpPr>
            <a:spLocks noChangeArrowheads="1"/>
          </p:cNvSpPr>
          <p:nvPr/>
        </p:nvSpPr>
        <p:spPr bwMode="auto">
          <a:xfrm>
            <a:off x="0" y="635317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rPr>
              <a:t>فهرست اصلي</a:t>
            </a:r>
            <a:endParaRPr kumimoji="0" lang="en-US" altLang="fa-IR" sz="1800" b="0" i="0" u="none" strike="noStrike" kern="1200" cap="none" spc="0" normalizeH="0" baseline="0" noProof="0">
              <a:ln>
                <a:noFill/>
              </a:ln>
              <a:solidFill>
                <a:srgbClr val="FF0000"/>
              </a:solidFill>
              <a:effectLst/>
              <a:uLnTx/>
              <a:uFillTx/>
              <a:latin typeface="Verdana" panose="020B0604030504040204" pitchFamily="34" charset="0"/>
              <a:ea typeface="+mn-ea"/>
              <a:cs typeface="B Badr" panose="00000400000000000000" pitchFamily="2" charset="-78"/>
            </a:endParaRPr>
          </a:p>
        </p:txBody>
      </p:sp>
      <p:sp>
        <p:nvSpPr>
          <p:cNvPr id="126981" name="AutoShape 5">
            <a:hlinkClick r:id="rId3" action="ppaction://hlinksldjump"/>
          </p:cNvPr>
          <p:cNvSpPr>
            <a:spLocks noChangeArrowheads="1"/>
          </p:cNvSpPr>
          <p:nvPr/>
        </p:nvSpPr>
        <p:spPr bwMode="auto">
          <a:xfrm>
            <a:off x="1139515" y="644376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rPr>
              <a:t>برگشت</a:t>
            </a:r>
            <a:endParaRPr kumimoji="0" lang="en-US" altLang="fa-IR" sz="1800" b="0" i="0" u="none" strike="noStrike" kern="1200" cap="none" spc="0" normalizeH="0" baseline="0" noProof="0" dirty="0">
              <a:ln>
                <a:noFill/>
              </a:ln>
              <a:solidFill>
                <a:srgbClr val="FF0000"/>
              </a:solidFill>
              <a:effectLst/>
              <a:uLnTx/>
              <a:uFillTx/>
              <a:latin typeface="Verdana" panose="020B0604030504040204" pitchFamily="34" charset="0"/>
              <a:ea typeface="+mn-ea"/>
              <a:cs typeface="B Badr" panose="00000400000000000000" pitchFamily="2" charset="-78"/>
            </a:endParaRPr>
          </a:p>
        </p:txBody>
      </p:sp>
    </p:spTree>
    <p:extLst>
      <p:ext uri="{BB962C8B-B14F-4D97-AF65-F5344CB8AC3E}">
        <p14:creationId xmlns:p14="http://schemas.microsoft.com/office/powerpoint/2010/main" val="2812057620"/>
      </p:ext>
    </p:extLst>
  </p:cSld>
  <p:clrMapOvr>
    <a:masterClrMapping/>
  </p:clrMapOvr>
  <p:transition spd="med">
    <p:zoom/>
  </p:transition>
</p:sld>
</file>

<file path=ppt/slides/slide63.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68: گشایش پیشنهادها</a:t>
            </a:r>
          </a:p>
        </p:txBody>
      </p:sp>
      <p:sp>
        <p:nvSpPr>
          <p:cNvPr id="128003" name="Rectangle 3"/>
          <p:cNvSpPr>
            <a:spLocks noGrp="1" noChangeArrowheads="1"/>
          </p:cNvSpPr>
          <p:nvPr>
            <p:ph sz="quarter" idx="1"/>
          </p:nvPr>
        </p:nvSpPr>
        <p:spPr>
          <a:xfrm>
            <a:off x="323850" y="981075"/>
            <a:ext cx="8208963" cy="4752975"/>
          </a:xfrm>
        </p:spPr>
        <p:txBody>
          <a:bodyPr/>
          <a:lstStyle/>
          <a:p>
            <a:pPr marL="609600" indent="-609600" algn="r" rtl="1" eaLnBrk="1" hangingPunct="1">
              <a:lnSpc>
                <a:spcPct val="80000"/>
              </a:lnSpc>
              <a:buFontTx/>
              <a:buNone/>
            </a:pPr>
            <a:r>
              <a:rPr lang="fa-IR" altLang="fa-IR" sz="2800" b="1" dirty="0">
                <a:cs typeface="B Nazanin" panose="00000400000000000000" pitchFamily="2" charset="-78"/>
              </a:rPr>
              <a:t>گشايش پيشنهادها</a:t>
            </a:r>
          </a:p>
          <a:p>
            <a:pPr marL="609600" indent="-609600" algn="r" rtl="1" eaLnBrk="1" hangingPunct="1">
              <a:lnSpc>
                <a:spcPct val="80000"/>
              </a:lnSpc>
              <a:buFontTx/>
              <a:buNone/>
            </a:pPr>
            <a:r>
              <a:rPr lang="fa-IR" altLang="fa-IR" sz="2400" dirty="0">
                <a:solidFill>
                  <a:srgbClr val="990033"/>
                </a:solidFill>
                <a:cs typeface="B Nazanin" panose="00000400000000000000" pitchFamily="2" charset="-78"/>
              </a:rPr>
              <a:t>الف:</a:t>
            </a:r>
            <a:r>
              <a:rPr lang="fa-IR" altLang="fa-IR" sz="2400" dirty="0">
                <a:cs typeface="B Nazanin" panose="00000400000000000000" pitchFamily="2" charset="-78"/>
              </a:rPr>
              <a:t> پيشنهادهاي مناقصه گران در زمان و مكان مقرر گشوده مي‌شود.</a:t>
            </a:r>
          </a:p>
          <a:p>
            <a:pPr marL="609600" indent="-609600" algn="r" rtl="1" eaLnBrk="1" hangingPunct="1">
              <a:lnSpc>
                <a:spcPct val="80000"/>
              </a:lnSpc>
              <a:buFontTx/>
              <a:buNone/>
            </a:pPr>
            <a:r>
              <a:rPr lang="fa-IR" altLang="fa-IR" sz="2400" dirty="0">
                <a:solidFill>
                  <a:srgbClr val="990033"/>
                </a:solidFill>
                <a:cs typeface="B Nazanin" panose="00000400000000000000" pitchFamily="2" charset="-78"/>
              </a:rPr>
              <a:t>ب: </a:t>
            </a:r>
            <a:r>
              <a:rPr lang="fa-IR" altLang="fa-IR" sz="2400" dirty="0">
                <a:cs typeface="B Nazanin" panose="00000400000000000000" pitchFamily="2" charset="-78"/>
              </a:rPr>
              <a:t>مراحل گشايش پيشنهادها به شرح زير است:</a:t>
            </a:r>
          </a:p>
          <a:p>
            <a:pPr marL="0" indent="23813" algn="just" rtl="1" eaLnBrk="1" hangingPunct="1">
              <a:lnSpc>
                <a:spcPct val="80000"/>
              </a:lnSpc>
              <a:buFontTx/>
              <a:buNone/>
            </a:pPr>
            <a:r>
              <a:rPr lang="fa-IR" altLang="fa-IR" sz="2400" dirty="0">
                <a:cs typeface="B Nazanin" panose="00000400000000000000" pitchFamily="2" charset="-78"/>
              </a:rPr>
              <a:t>1- تهيه فهرست اسامي دريافت كنندگان اسناد، (پيشنهاد دهندگان)، حاضران و شركت كنندگان در جلسه</a:t>
            </a:r>
          </a:p>
          <a:p>
            <a:pPr marL="0" indent="23813" algn="r" rtl="1" eaLnBrk="1" hangingPunct="1">
              <a:lnSpc>
                <a:spcPct val="80000"/>
              </a:lnSpc>
              <a:buFontTx/>
              <a:buNone/>
            </a:pPr>
            <a:r>
              <a:rPr lang="fa-IR" altLang="fa-IR" sz="2400" dirty="0">
                <a:cs typeface="B Nazanin" panose="00000400000000000000" pitchFamily="2" charset="-78"/>
              </a:rPr>
              <a:t>2- بازكردن پاكت تضمين ( پاكت الف ) و كنترل آن.</a:t>
            </a:r>
          </a:p>
          <a:p>
            <a:pPr marL="0" indent="23813" algn="r" rtl="1" eaLnBrk="1" hangingPunct="1">
              <a:lnSpc>
                <a:spcPct val="80000"/>
              </a:lnSpc>
              <a:buFontTx/>
              <a:buNone/>
            </a:pPr>
            <a:r>
              <a:rPr lang="fa-IR" altLang="fa-IR" sz="2400" dirty="0">
                <a:cs typeface="B Nazanin" panose="00000400000000000000" pitchFamily="2" charset="-78"/>
              </a:rPr>
              <a:t>3- باز كردن پاكت فني بازرگاني.</a:t>
            </a:r>
          </a:p>
          <a:p>
            <a:pPr marL="0" indent="23813" algn="just" rtl="1" eaLnBrk="1" hangingPunct="1">
              <a:lnSpc>
                <a:spcPct val="80000"/>
              </a:lnSpc>
              <a:buFontTx/>
              <a:buNone/>
            </a:pPr>
            <a:r>
              <a:rPr lang="fa-IR" altLang="fa-IR" sz="2400" dirty="0">
                <a:cs typeface="B Nazanin" panose="00000400000000000000" pitchFamily="2" charset="-78"/>
              </a:rPr>
              <a:t>4- بازكردن پيشنهاد قيمت و كنترل از نظر كامل بودن مدارك و امضاي آنها و كنار گذاشتن پيشنهادهاي غيرقابل قبول در مناقصات يك مرحله‌اي.</a:t>
            </a:r>
          </a:p>
          <a:p>
            <a:pPr marL="0" indent="23813" algn="just" rtl="1" eaLnBrk="1" hangingPunct="1">
              <a:lnSpc>
                <a:spcPct val="80000"/>
              </a:lnSpc>
              <a:buFontTx/>
              <a:buNone/>
            </a:pPr>
            <a:r>
              <a:rPr lang="fa-IR" altLang="fa-IR" sz="2400" dirty="0">
                <a:cs typeface="B Nazanin" panose="00000400000000000000" pitchFamily="2" charset="-78"/>
              </a:rPr>
              <a:t>5- تحويل پاكت‌هاي فني بازرگاني به كميته فني بازرگاني در مناقصات دو مرحله‌اي.</a:t>
            </a:r>
          </a:p>
          <a:p>
            <a:pPr marL="0" indent="23813" algn="just" rtl="1" eaLnBrk="1" hangingPunct="1">
              <a:lnSpc>
                <a:spcPct val="80000"/>
              </a:lnSpc>
              <a:buFontTx/>
              <a:buNone/>
            </a:pPr>
            <a:r>
              <a:rPr lang="fa-IR" altLang="fa-IR" sz="2400" dirty="0">
                <a:cs typeface="B Nazanin" panose="00000400000000000000" pitchFamily="2" charset="-78"/>
              </a:rPr>
              <a:t>6- تهيه و تنظيم و امضاي صورتجلسه گشايش پيشنهادها توسط اعضاي كميسيون مناقصه.</a:t>
            </a:r>
          </a:p>
          <a:p>
            <a:pPr marL="0" indent="23813" algn="just" rtl="1" eaLnBrk="1" hangingPunct="1">
              <a:lnSpc>
                <a:spcPct val="80000"/>
              </a:lnSpc>
              <a:buFontTx/>
              <a:buNone/>
            </a:pPr>
            <a:r>
              <a:rPr lang="fa-IR" altLang="fa-IR" sz="2400" dirty="0">
                <a:cs typeface="B Nazanin" panose="00000400000000000000" pitchFamily="2" charset="-78"/>
              </a:rPr>
              <a:t>7- تحويل پاكت‌هاي قيمت و پاكت تضمين پيشنهادهاي رد شده به مناقصه گزار براي استرداد به ذينفع.</a:t>
            </a:r>
          </a:p>
        </p:txBody>
      </p:sp>
      <p:sp>
        <p:nvSpPr>
          <p:cNvPr id="12800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8005"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68: گشایش پیشنهادها</a:t>
            </a:r>
          </a:p>
        </p:txBody>
      </p:sp>
      <p:sp>
        <p:nvSpPr>
          <p:cNvPr id="129027" name="Rectangle 3"/>
          <p:cNvSpPr>
            <a:spLocks noGrp="1" noChangeArrowheads="1"/>
          </p:cNvSpPr>
          <p:nvPr>
            <p:ph sz="quarter" idx="1"/>
          </p:nvPr>
        </p:nvSpPr>
        <p:spPr>
          <a:xfrm>
            <a:off x="323850" y="981075"/>
            <a:ext cx="8208963" cy="4752975"/>
          </a:xfrm>
        </p:spPr>
        <p:txBody>
          <a:bodyPr/>
          <a:lstStyle/>
          <a:p>
            <a:pPr marL="609600" indent="-609600" algn="r" rtl="1" eaLnBrk="1" hangingPunct="1">
              <a:lnSpc>
                <a:spcPct val="80000"/>
              </a:lnSpc>
              <a:buFontTx/>
              <a:buNone/>
            </a:pPr>
            <a:r>
              <a:rPr lang="fa-IR" altLang="fa-IR" b="1" dirty="0">
                <a:cs typeface="B Nazanin" panose="00000400000000000000" pitchFamily="2" charset="-78"/>
              </a:rPr>
              <a:t>گشايش پيشنهادها</a:t>
            </a:r>
          </a:p>
          <a:p>
            <a:pPr marL="609600" indent="-609600" algn="r" rtl="1" eaLnBrk="1" hangingPunct="1">
              <a:lnSpc>
                <a:spcPct val="80000"/>
              </a:lnSpc>
              <a:buFontTx/>
              <a:buNone/>
            </a:pPr>
            <a:endParaRPr lang="fa-IR" altLang="fa-IR" sz="2000" b="1" dirty="0">
              <a:cs typeface="B Nazanin" panose="00000400000000000000" pitchFamily="2" charset="-78"/>
            </a:endParaRPr>
          </a:p>
          <a:p>
            <a:pPr marL="0" indent="0" algn="just" rtl="1" eaLnBrk="1" hangingPunct="1">
              <a:lnSpc>
                <a:spcPct val="150000"/>
              </a:lnSpc>
              <a:buFontTx/>
              <a:buNone/>
            </a:pPr>
            <a:r>
              <a:rPr lang="fa-IR" altLang="fa-IR" sz="2400" dirty="0">
                <a:solidFill>
                  <a:srgbClr val="990033"/>
                </a:solidFill>
                <a:cs typeface="B Nazanin" panose="00000400000000000000" pitchFamily="2" charset="-78"/>
              </a:rPr>
              <a:t>ج: </a:t>
            </a:r>
            <a:r>
              <a:rPr lang="fa-IR" altLang="fa-IR" sz="2400" dirty="0">
                <a:cs typeface="B Nazanin" panose="00000400000000000000" pitchFamily="2" charset="-78"/>
              </a:rPr>
              <a:t>در صورت برگزاري مناقصه دو مرحله‌اي زمان و مكان تشكيل جلسه گشايش پيشنهادهاي قيمت، در جلسه گشايش پاكت‌ها اعلام خواهد شد، اين مدت فقط براي يكبار تا سقف مدت اعتبار پيشنهادها قابل تمديد است. در اين صورت پاکت‌هاي قيمت در يک لفاف لاک و مهر شده توسط دستگاه مناقصه‏گزار صيانت مي‌شود. در مناقصات يک مرحله‌اي، پيشنهادهاي قيمت بي درنگ گشوده و بر اساس ماده 72 اين آيين نامه، برنده مناقصه تعيين مي‌شود.</a:t>
            </a:r>
          </a:p>
          <a:p>
            <a:pPr marL="0" indent="0" algn="just" rtl="1" eaLnBrk="1" hangingPunct="1">
              <a:lnSpc>
                <a:spcPct val="150000"/>
              </a:lnSpc>
              <a:buFontTx/>
              <a:buNone/>
            </a:pPr>
            <a:r>
              <a:rPr lang="fa-IR" altLang="fa-IR" sz="2400" dirty="0">
                <a:solidFill>
                  <a:srgbClr val="990033"/>
                </a:solidFill>
                <a:cs typeface="B Nazanin" panose="00000400000000000000" pitchFamily="2" charset="-78"/>
              </a:rPr>
              <a:t>د: </a:t>
            </a:r>
            <a:r>
              <a:rPr lang="fa-IR" altLang="fa-IR" sz="2400" dirty="0">
                <a:cs typeface="B Nazanin" panose="00000400000000000000" pitchFamily="2" charset="-78"/>
              </a:rPr>
              <a:t>دستگاه مناقصه‏گزار مي‌تواند در صورت تمايل از مناقصه گران يا نمايندگان آن‏ها جهت حضور در جلسه گشايش پيشنهادهاي مالي دعوت نمايد.</a:t>
            </a:r>
            <a:endParaRPr lang="en-US" altLang="fa-IR" sz="2400" dirty="0">
              <a:cs typeface="B Nazanin" panose="00000400000000000000" pitchFamily="2" charset="-78"/>
            </a:endParaRPr>
          </a:p>
        </p:txBody>
      </p:sp>
      <p:sp>
        <p:nvSpPr>
          <p:cNvPr id="12902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2902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0" y="-10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69: ارزیابی فنی بازرگانی پیشنهادها</a:t>
            </a:r>
          </a:p>
        </p:txBody>
      </p:sp>
      <p:sp>
        <p:nvSpPr>
          <p:cNvPr id="128003" name="Rectangle 3"/>
          <p:cNvSpPr>
            <a:spLocks noGrp="1" noChangeArrowheads="1"/>
          </p:cNvSpPr>
          <p:nvPr>
            <p:ph sz="quarter" idx="1"/>
          </p:nvPr>
        </p:nvSpPr>
        <p:spPr>
          <a:xfrm>
            <a:off x="323850" y="981075"/>
            <a:ext cx="8208963" cy="5040213"/>
          </a:xfrm>
        </p:spPr>
        <p:txBody>
          <a:bodyPr/>
          <a:lstStyle/>
          <a:p>
            <a:pPr marL="609600" indent="-609600" algn="r" rtl="1" eaLnBrk="1" hangingPunct="1">
              <a:lnSpc>
                <a:spcPct val="80000"/>
              </a:lnSpc>
              <a:buFontTx/>
              <a:buNone/>
              <a:defRPr/>
            </a:pPr>
            <a:r>
              <a:rPr lang="fa-IR" b="1" dirty="0">
                <a:cs typeface="B Nazanin" pitchFamily="2" charset="-78"/>
              </a:rPr>
              <a:t>ارزيابي فني بازرگاني پيشنهادها</a:t>
            </a:r>
            <a:r>
              <a:rPr lang="en-US" dirty="0">
                <a:cs typeface="B Nazanin" pitchFamily="2" charset="-78"/>
              </a:rPr>
              <a:t> </a:t>
            </a:r>
            <a:endParaRPr lang="fa-IR" dirty="0">
              <a:cs typeface="B Nazanin" pitchFamily="2" charset="-78"/>
            </a:endParaRP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الف) </a:t>
            </a:r>
            <a:r>
              <a:rPr lang="fa-IR" sz="2600" dirty="0">
                <a:cs typeface="B Nazanin" pitchFamily="2" charset="-78"/>
              </a:rPr>
              <a:t>در مناقصات دو مرحله‏اي، مناقصه‏گزار موظف است بر اساس معيارها و روش‏هاي اعلام شده در اسناد مناقصه، </a:t>
            </a:r>
            <a:r>
              <a:rPr lang="fa-IR" sz="2600" dirty="0">
                <a:highlight>
                  <a:srgbClr val="FFFF00"/>
                </a:highlight>
                <a:cs typeface="B Nazanin" pitchFamily="2" charset="-78"/>
              </a:rPr>
              <a:t>ارزيابي کيفي مناقصه‏گران و ارزيابي فني بازرگاني</a:t>
            </a:r>
            <a:r>
              <a:rPr lang="fa-IR" sz="2600" dirty="0">
                <a:cs typeface="B Nazanin" pitchFamily="2" charset="-78"/>
              </a:rPr>
              <a:t> پيشنهادها را انجام و اعلام نمايد.</a:t>
            </a:r>
            <a:endParaRPr lang="en-US" sz="2600" dirty="0">
              <a:cs typeface="B Nazanin" pitchFamily="2" charset="-78"/>
            </a:endParaRP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ب) </a:t>
            </a:r>
            <a:r>
              <a:rPr lang="fa-IR" sz="2600" dirty="0">
                <a:cs typeface="B Nazanin" pitchFamily="2" charset="-78"/>
              </a:rPr>
              <a:t>در صورتي که بررسي فني بازرگاني پيشنهادها لازم باشد، نتيجه بررسي طي مهلتي که کميسيون مناقصه معين مي‏کند به جلسه بعدي کميسيون احاله مي‏شود و بر اساس گزارش کميته فني بازرگاني، پاکت‏هاي قيمت پيشنهاد دهندگان که امتياز فني بازرگاني لازم را احراز کرده‏اند، گشوده مي‏شود.</a:t>
            </a:r>
            <a:endParaRPr lang="en-US" sz="2600" dirty="0">
              <a:cs typeface="B Nazanin" pitchFamily="2" charset="-78"/>
            </a:endParaRP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ج) </a:t>
            </a:r>
            <a:r>
              <a:rPr lang="fa-IR" sz="2600" dirty="0">
                <a:cs typeface="B Nazanin" pitchFamily="2" charset="-78"/>
              </a:rPr>
              <a:t>هرگونه ارزيابي فني بازرگاني، تنها پيش از گشودن پيشنهادهاي قيمت مجاز است.</a:t>
            </a:r>
            <a:endParaRPr lang="en-US" sz="2600" dirty="0">
              <a:cs typeface="B Nazanin" pitchFamily="2" charset="-78"/>
            </a:endParaRP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د) </a:t>
            </a:r>
            <a:r>
              <a:rPr lang="fa-IR" sz="2600" dirty="0">
                <a:cs typeface="B Nazanin" pitchFamily="2" charset="-78"/>
              </a:rPr>
              <a:t>پاکت پيشنهاد قيمت مناقصه‏گراني که در ارزيابي‏هاي فني بازرگاني پذيرفته نشده‏اند بايد ناگشوده باز‏گردانده شود.</a:t>
            </a:r>
            <a:endParaRPr lang="en-US" sz="2600" dirty="0">
              <a:cs typeface="B Nazanin" pitchFamily="2" charset="-78"/>
            </a:endParaRPr>
          </a:p>
          <a:p>
            <a:pPr marL="609600" indent="-609600" algn="r" rtl="1" eaLnBrk="1" hangingPunct="1">
              <a:lnSpc>
                <a:spcPct val="80000"/>
              </a:lnSpc>
              <a:buFontTx/>
              <a:buNone/>
              <a:defRPr/>
            </a:pPr>
            <a:endParaRPr lang="fa-IR" b="1" dirty="0">
              <a:cs typeface="B Nazanin" pitchFamily="2" charset="-78"/>
            </a:endParaRPr>
          </a:p>
        </p:txBody>
      </p:sp>
      <p:sp>
        <p:nvSpPr>
          <p:cNvPr id="13005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005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70: تجدید مناقصه</a:t>
            </a:r>
          </a:p>
        </p:txBody>
      </p:sp>
      <p:sp>
        <p:nvSpPr>
          <p:cNvPr id="131075" name="Rectangle 3"/>
          <p:cNvSpPr>
            <a:spLocks noGrp="1" noChangeArrowheads="1"/>
          </p:cNvSpPr>
          <p:nvPr>
            <p:ph sz="quarter" idx="1"/>
          </p:nvPr>
        </p:nvSpPr>
        <p:spPr>
          <a:xfrm>
            <a:off x="395288" y="1412875"/>
            <a:ext cx="8208962" cy="4752975"/>
          </a:xfrm>
        </p:spPr>
        <p:txBody>
          <a:bodyPr/>
          <a:lstStyle/>
          <a:p>
            <a:pPr marL="0" indent="0" algn="just" rtl="1" eaLnBrk="1" hangingPunct="1">
              <a:lnSpc>
                <a:spcPct val="150000"/>
              </a:lnSpc>
              <a:buFontTx/>
              <a:buNone/>
            </a:pPr>
            <a:r>
              <a:rPr lang="fa-IR" altLang="fa-IR" sz="2600" dirty="0">
                <a:cs typeface="B Nazanin" panose="00000400000000000000" pitchFamily="2" charset="-78"/>
              </a:rPr>
              <a:t>در صورتي که در مدت مقرر پيشنهادي نرسيده باشد و يا کميسيون مناقصه نيز برنده‏اي تعيين نکرده باشد، واحد مناقصه‏گزار مي‌تواند مناقصه را</a:t>
            </a:r>
            <a:r>
              <a:rPr lang="fa-IR" altLang="fa-IR" sz="2600" dirty="0">
                <a:highlight>
                  <a:srgbClr val="FFFF00"/>
                </a:highlight>
                <a:cs typeface="B Nazanin" panose="00000400000000000000" pitchFamily="2" charset="-78"/>
              </a:rPr>
              <a:t> تجديد </a:t>
            </a:r>
            <a:r>
              <a:rPr lang="fa-IR" altLang="fa-IR" sz="2600" dirty="0">
                <a:cs typeface="B Nazanin" panose="00000400000000000000" pitchFamily="2" charset="-78"/>
              </a:rPr>
              <a:t>يا موضوع را براي اخذ تصميم لازم </a:t>
            </a:r>
            <a:r>
              <a:rPr lang="fa-IR" altLang="fa-IR" sz="2600" dirty="0">
                <a:highlight>
                  <a:srgbClr val="FFFF00"/>
                </a:highlight>
                <a:cs typeface="B Nazanin" panose="00000400000000000000" pitchFamily="2" charset="-78"/>
              </a:rPr>
              <a:t>به کميسيون ترک تشريفات </a:t>
            </a:r>
            <a:r>
              <a:rPr lang="fa-IR" altLang="fa-IR" sz="2600" dirty="0">
                <a:cs typeface="B Nazanin" panose="00000400000000000000" pitchFamily="2" charset="-78"/>
              </a:rPr>
              <a:t>مناقصه احاله کند.</a:t>
            </a:r>
          </a:p>
        </p:txBody>
      </p:sp>
      <p:sp>
        <p:nvSpPr>
          <p:cNvPr id="13107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1077"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71: نتیجه مناقصه</a:t>
            </a:r>
          </a:p>
        </p:txBody>
      </p:sp>
      <p:sp>
        <p:nvSpPr>
          <p:cNvPr id="132099" name="Rectangle 3"/>
          <p:cNvSpPr>
            <a:spLocks noGrp="1" noChangeArrowheads="1"/>
          </p:cNvSpPr>
          <p:nvPr>
            <p:ph sz="quarter" idx="1"/>
          </p:nvPr>
        </p:nvSpPr>
        <p:spPr>
          <a:xfrm>
            <a:off x="395288" y="1412875"/>
            <a:ext cx="8208962" cy="4752975"/>
          </a:xfrm>
        </p:spPr>
        <p:txBody>
          <a:bodyPr/>
          <a:lstStyle/>
          <a:p>
            <a:pPr marL="34925" indent="-34925" algn="just" rtl="1" eaLnBrk="1" hangingPunct="1">
              <a:lnSpc>
                <a:spcPct val="150000"/>
              </a:lnSpc>
              <a:buFontTx/>
              <a:buNone/>
            </a:pPr>
            <a:r>
              <a:rPr lang="fa-IR" altLang="fa-IR" sz="2600" dirty="0">
                <a:cs typeface="B Nazanin" panose="00000400000000000000" pitchFamily="2" charset="-78"/>
              </a:rPr>
              <a:t>کميسيون مناقصه نتيجه مناقصه را همراه با نظر نماينده کميته فني (حسب مورد) که در کميسيون حضور داشته است به </a:t>
            </a:r>
            <a:r>
              <a:rPr lang="fa-IR" altLang="fa-IR" sz="2600" dirty="0">
                <a:highlight>
                  <a:srgbClr val="FFFF00"/>
                </a:highlight>
                <a:cs typeface="B Nazanin" panose="00000400000000000000" pitchFamily="2" charset="-78"/>
              </a:rPr>
              <a:t>رييس واحد مناقصه‏گزار اعلام و در صورت موافقت رييس واحد نتيجه به برنده مناقصه ابلاغ خواهد شد </a:t>
            </a:r>
            <a:r>
              <a:rPr lang="fa-IR" altLang="fa-IR" sz="2600" dirty="0">
                <a:cs typeface="B Nazanin" panose="00000400000000000000" pitchFamily="2" charset="-78"/>
              </a:rPr>
              <a:t>در صورت عدم موافقت مقام مذکور به تشخيص مناقصه‏گزار مناقصه تجديد يا موضوع براي اتخاذ تصميم به </a:t>
            </a:r>
            <a:r>
              <a:rPr lang="fa-IR" altLang="fa-IR" sz="2600" dirty="0">
                <a:highlight>
                  <a:srgbClr val="FFFF00"/>
                </a:highlight>
                <a:cs typeface="B Nazanin" panose="00000400000000000000" pitchFamily="2" charset="-78"/>
              </a:rPr>
              <a:t>کميسيون ترک تشريفات مناقصه </a:t>
            </a:r>
            <a:r>
              <a:rPr lang="fa-IR" altLang="fa-IR" sz="2600" dirty="0">
                <a:cs typeface="B Nazanin" panose="00000400000000000000" pitchFamily="2" charset="-78"/>
              </a:rPr>
              <a:t>ارجاع خواهد شد.</a:t>
            </a:r>
          </a:p>
        </p:txBody>
      </p:sp>
      <p:sp>
        <p:nvSpPr>
          <p:cNvPr id="13210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210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8.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1762"/>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72: ارزیابی مالی و تعیین برنده مناقصه</a:t>
            </a:r>
          </a:p>
        </p:txBody>
      </p:sp>
      <p:sp>
        <p:nvSpPr>
          <p:cNvPr id="131075" name="Rectangle 3"/>
          <p:cNvSpPr>
            <a:spLocks noGrp="1" noChangeArrowheads="1"/>
          </p:cNvSpPr>
          <p:nvPr>
            <p:ph sz="quarter" idx="1"/>
          </p:nvPr>
        </p:nvSpPr>
        <p:spPr>
          <a:xfrm>
            <a:off x="395288" y="1052513"/>
            <a:ext cx="8208962" cy="5113337"/>
          </a:xfrm>
        </p:spPr>
        <p:txBody>
          <a:bodyPr/>
          <a:lstStyle/>
          <a:p>
            <a:pPr marL="609600" indent="-609600" algn="justLow" rtl="1" eaLnBrk="1" hangingPunct="1">
              <a:lnSpc>
                <a:spcPct val="80000"/>
              </a:lnSpc>
              <a:buFontTx/>
              <a:buNone/>
              <a:defRPr/>
            </a:pPr>
            <a:r>
              <a:rPr lang="fa-IR" b="1" dirty="0">
                <a:cs typeface="B Nazanin" pitchFamily="2" charset="-78"/>
              </a:rPr>
              <a:t>ارزيابي مالي و تعيين برنده مناقصه</a:t>
            </a: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الف) </a:t>
            </a:r>
            <a:r>
              <a:rPr lang="fa-IR" sz="2600" dirty="0">
                <a:cs typeface="B Nazanin" pitchFamily="2" charset="-78"/>
              </a:rPr>
              <a:t>هنگام ارزيابي مالي، مناقصه‏گري که </a:t>
            </a:r>
            <a:r>
              <a:rPr lang="fa-IR" sz="2600" dirty="0">
                <a:highlight>
                  <a:srgbClr val="FFFF00"/>
                </a:highlight>
                <a:cs typeface="B Nazanin" pitchFamily="2" charset="-78"/>
              </a:rPr>
              <a:t>مناسب‏ترين قيمت </a:t>
            </a:r>
            <a:r>
              <a:rPr lang="fa-IR" sz="2600" dirty="0">
                <a:cs typeface="B Nazanin" pitchFamily="2" charset="-78"/>
              </a:rPr>
              <a:t>را حائز شده باشد، به عنوان برنده اول اعلام خواهد شد و برنده دوم در صورتي اعلام مي‌شود که تفاوت قيمت پيشنهادي وي با برنده اول، کمتر از مبلغ تضمين باشد.</a:t>
            </a:r>
            <a:endParaRPr lang="en-US" sz="2600" dirty="0">
              <a:cs typeface="B Nazanin" pitchFamily="2" charset="-78"/>
            </a:endParaRP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ب) </a:t>
            </a:r>
            <a:r>
              <a:rPr lang="fa-IR" sz="2600" dirty="0">
                <a:cs typeface="B Nazanin" pitchFamily="2" charset="-78"/>
              </a:rPr>
              <a:t>پس از گشودن پاکت‏هاي قيمت، چنانچه بررسي قيمت‏ها و تجزيه و کنترل مباني آن لازم باشد، کميسيون مناقصه مي‏تواند بررسي آن را به کميته فني بازرگاني ارجاع نمايد و کميته فني بازرگاني </a:t>
            </a:r>
            <a:r>
              <a:rPr lang="fa-IR" sz="2600" dirty="0">
                <a:highlight>
                  <a:srgbClr val="FFFF00"/>
                </a:highlight>
                <a:cs typeface="B Nazanin" pitchFamily="2" charset="-78"/>
              </a:rPr>
              <a:t>حداکثر ظرف دو هفته </a:t>
            </a:r>
            <a:r>
              <a:rPr lang="fa-IR" sz="2600" dirty="0">
                <a:cs typeface="B Nazanin" pitchFamily="2" charset="-78"/>
              </a:rPr>
              <a:t>نتيجه ارزيابي را به کميسيون مناقصه اعلام مي‏کند.</a:t>
            </a:r>
            <a:endParaRPr lang="en-US" sz="2600" dirty="0">
              <a:cs typeface="B Nazanin" pitchFamily="2" charset="-78"/>
            </a:endParaRP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ج) </a:t>
            </a:r>
            <a:r>
              <a:rPr lang="fa-IR" sz="2600" dirty="0">
                <a:highlight>
                  <a:srgbClr val="B4C7E7"/>
                </a:highlight>
                <a:cs typeface="B Nazanin" pitchFamily="2" charset="-78"/>
              </a:rPr>
              <a:t>پس از گشودن پيشنهادهاي قيمت، در مواردي که رييس موسسه يا مقام مجاز از طرف او برنده مناقصه را اعلام کرده باشد. </a:t>
            </a:r>
            <a:endParaRPr lang="en-US" sz="2600" dirty="0">
              <a:highlight>
                <a:srgbClr val="B4C7E7"/>
              </a:highlight>
              <a:cs typeface="B Nazanin" pitchFamily="2" charset="-78"/>
            </a:endParaRPr>
          </a:p>
          <a:p>
            <a:pPr marL="0" indent="0" algn="just" rtl="1">
              <a:buFont typeface="Wingdings 2" panose="05020102010507070707" pitchFamily="18" charset="2"/>
              <a:buNone/>
              <a:defRPr/>
            </a:pPr>
            <a:r>
              <a:rPr lang="fa-IR" sz="2600" dirty="0">
                <a:solidFill>
                  <a:srgbClr val="990033"/>
                </a:solidFill>
                <a:cs typeface="B Nazanin" panose="00000400000000000000" pitchFamily="2" charset="-78"/>
              </a:rPr>
              <a:t>د) </a:t>
            </a:r>
            <a:r>
              <a:rPr lang="fa-IR" sz="2600" dirty="0">
                <a:cs typeface="B Nazanin" pitchFamily="2" charset="-78"/>
              </a:rPr>
              <a:t>در کليه خريدها به تشخيص رييس موسسه، مناقصه گران و فروشندگان کالاهاي با کيفيت داخلي نسبت به مناقصه‏گران و فروشندگان خارجي ترجيح دارند. </a:t>
            </a:r>
            <a:endParaRPr lang="en-US" sz="2600" dirty="0">
              <a:cs typeface="B Nazanin" pitchFamily="2" charset="-78"/>
            </a:endParaRPr>
          </a:p>
        </p:txBody>
      </p:sp>
      <p:sp>
        <p:nvSpPr>
          <p:cNvPr id="133124" name="AutoShape 4">
            <a:hlinkClick r:id="rId2" action="ppaction://hlinksldjump"/>
          </p:cNvPr>
          <p:cNvSpPr>
            <a:spLocks noChangeArrowheads="1"/>
          </p:cNvSpPr>
          <p:nvPr/>
        </p:nvSpPr>
        <p:spPr bwMode="auto">
          <a:xfrm>
            <a:off x="1403350" y="6091386"/>
            <a:ext cx="936625" cy="361950"/>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3126" name="AutoShape 5">
            <a:hlinkClick r:id="rId3" action="ppaction://hlinksldjump"/>
          </p:cNvPr>
          <p:cNvSpPr>
            <a:spLocks noChangeArrowheads="1"/>
          </p:cNvSpPr>
          <p:nvPr/>
        </p:nvSpPr>
        <p:spPr bwMode="auto">
          <a:xfrm>
            <a:off x="1403350" y="652343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98B82C92-08E5-4ADE-8721-ED0F9299A93B}"/>
              </a:ext>
            </a:extLst>
          </p:cNvPr>
          <p:cNvSpPr>
            <a:spLocks noChangeArrowheads="1"/>
          </p:cNvSpPr>
          <p:nvPr/>
        </p:nvSpPr>
        <p:spPr bwMode="auto">
          <a:xfrm>
            <a:off x="3779912" y="5946202"/>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69.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72: ارزیابی مالی و تعیین برنده مناقصه</a:t>
            </a:r>
          </a:p>
        </p:txBody>
      </p:sp>
      <p:sp>
        <p:nvSpPr>
          <p:cNvPr id="132099" name="Rectangle 3"/>
          <p:cNvSpPr>
            <a:spLocks noGrp="1" noChangeArrowheads="1"/>
          </p:cNvSpPr>
          <p:nvPr>
            <p:ph sz="quarter" idx="1"/>
          </p:nvPr>
        </p:nvSpPr>
        <p:spPr>
          <a:xfrm>
            <a:off x="611560" y="656432"/>
            <a:ext cx="8208962" cy="5113337"/>
          </a:xfrm>
        </p:spPr>
        <p:txBody>
          <a:bodyPr/>
          <a:lstStyle/>
          <a:p>
            <a:pPr marL="0" indent="7938" algn="just" rtl="1">
              <a:lnSpc>
                <a:spcPct val="150000"/>
              </a:lnSpc>
              <a:buFont typeface="Wingdings 2" panose="05020102010507070707" pitchFamily="18" charset="2"/>
              <a:buNone/>
              <a:defRPr/>
            </a:pPr>
            <a:r>
              <a:rPr lang="fa-IR" sz="2600" dirty="0">
                <a:solidFill>
                  <a:srgbClr val="990033"/>
                </a:solidFill>
                <a:cs typeface="B Nazanin" panose="00000400000000000000" pitchFamily="2" charset="-78"/>
              </a:rPr>
              <a:t>هـ) </a:t>
            </a:r>
            <a:r>
              <a:rPr lang="fa-IR" sz="2600" dirty="0">
                <a:cs typeface="B Nazanin" pitchFamily="2" charset="-78"/>
              </a:rPr>
              <a:t>مناقصه‏گزار در مواردي که ميسر باشد بايد قبل از روز افتتاح پيشنهاد، شاخص قيمت‏هاي مربوط به مورد مناقصه را با وسايل مقتضي و مطمئن بطور محرمانه تهيه نموده در پاکت لاک و مهر شده در اختيار کميسيون مناقصه قرار دهد تا روز افتتاح پيشنهادات پس از قرائت پيشنهادات واصله اعضاء کميسيون مناقصه در آن شاخص‏ها در جهت تصميم گيري بهينه استفاده نمايد. </a:t>
            </a:r>
            <a:endParaRPr lang="en-US" sz="2600" dirty="0">
              <a:cs typeface="B Nazanin" pitchFamily="2" charset="-78"/>
            </a:endParaRPr>
          </a:p>
          <a:p>
            <a:pPr marL="0" indent="7938" algn="just" rtl="1">
              <a:lnSpc>
                <a:spcPct val="150000"/>
              </a:lnSpc>
              <a:buFont typeface="Wingdings 2" panose="05020102010507070707" pitchFamily="18" charset="2"/>
              <a:buNone/>
              <a:defRPr/>
            </a:pPr>
            <a:r>
              <a:rPr lang="fa-IR" sz="2600" dirty="0">
                <a:solidFill>
                  <a:srgbClr val="990033"/>
                </a:solidFill>
                <a:cs typeface="B Nazanin" panose="00000400000000000000" pitchFamily="2" charset="-78"/>
              </a:rPr>
              <a:t>و) </a:t>
            </a:r>
            <a:r>
              <a:rPr lang="fa-IR" sz="2600" dirty="0">
                <a:highlight>
                  <a:srgbClr val="FFFF00"/>
                </a:highlight>
                <a:cs typeface="B Nazanin" pitchFamily="2" charset="-78"/>
              </a:rPr>
              <a:t>در صورتي که حائز حداقل بها بيش از يک نفر باشد و نسبت به انجام معامله با يکي از آن‏ها در مهلتي که کميسيون تعيين خواهد کرد بين آن‏ها توافق نشود، حق تقدم با برنده مناقصه‏اي خواهد بود که در محل انجام کار سکونت دارد. در صورتي که حائزين حداقل بها واجد شرايط يکسان باشند کميسيون برنده مناقصه را از طريق اخذ نظر هيأت رييسه موسسه تعيين خواهد نمود.</a:t>
            </a:r>
            <a:endParaRPr lang="en-US" sz="2600" dirty="0">
              <a:highlight>
                <a:srgbClr val="FFFF00"/>
              </a:highlight>
              <a:cs typeface="B Nazanin" pitchFamily="2" charset="-78"/>
            </a:endParaRPr>
          </a:p>
        </p:txBody>
      </p:sp>
      <p:sp>
        <p:nvSpPr>
          <p:cNvPr id="134148" name="AutoShape 4">
            <a:hlinkClick r:id="rId2" action="ppaction://hlinksldjump"/>
          </p:cNvPr>
          <p:cNvSpPr>
            <a:spLocks noChangeArrowheads="1"/>
          </p:cNvSpPr>
          <p:nvPr/>
        </p:nvSpPr>
        <p:spPr bwMode="auto">
          <a:xfrm>
            <a:off x="755576" y="6030120"/>
            <a:ext cx="936625" cy="396081"/>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4149" name="AutoShape 5">
            <a:hlinkClick r:id="rId3" action="ppaction://hlinksldjump"/>
          </p:cNvPr>
          <p:cNvSpPr>
            <a:spLocks noChangeArrowheads="1"/>
          </p:cNvSpPr>
          <p:nvPr/>
        </p:nvSpPr>
        <p:spPr bwMode="auto">
          <a:xfrm>
            <a:off x="755576" y="649477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0" y="5581"/>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73: انعقاد قرارداد</a:t>
            </a:r>
          </a:p>
        </p:txBody>
      </p:sp>
      <p:sp>
        <p:nvSpPr>
          <p:cNvPr id="133123" name="Rectangle 3"/>
          <p:cNvSpPr>
            <a:spLocks noGrp="1" noChangeArrowheads="1"/>
          </p:cNvSpPr>
          <p:nvPr>
            <p:ph sz="quarter" idx="1"/>
          </p:nvPr>
        </p:nvSpPr>
        <p:spPr>
          <a:xfrm>
            <a:off x="395288" y="908050"/>
            <a:ext cx="8208962" cy="5041900"/>
          </a:xfrm>
        </p:spPr>
        <p:txBody>
          <a:bodyPr/>
          <a:lstStyle/>
          <a:p>
            <a:pPr marL="609600" indent="-609600" algn="r" rtl="1" eaLnBrk="1" hangingPunct="1">
              <a:lnSpc>
                <a:spcPct val="80000"/>
              </a:lnSpc>
              <a:buFontTx/>
              <a:buNone/>
              <a:defRPr/>
            </a:pPr>
            <a:r>
              <a:rPr lang="fa-IR" sz="2800" b="1" dirty="0">
                <a:cs typeface="B Nazanin" pitchFamily="2" charset="-78"/>
              </a:rPr>
              <a:t>انعقاد قرارداد</a:t>
            </a:r>
            <a:r>
              <a:rPr lang="fa-IR" sz="2800" dirty="0">
                <a:cs typeface="B Nazanin" pitchFamily="2" charset="-78"/>
              </a:rPr>
              <a:t> </a:t>
            </a:r>
          </a:p>
          <a:p>
            <a:pPr marL="0" indent="7938" algn="just" rtl="1">
              <a:lnSpc>
                <a:spcPct val="150000"/>
              </a:lnSpc>
              <a:buFont typeface="Wingdings 2" panose="05020102010507070707" pitchFamily="18" charset="2"/>
              <a:buNone/>
              <a:defRPr/>
            </a:pPr>
            <a:r>
              <a:rPr lang="fa-IR" sz="2600" dirty="0">
                <a:cs typeface="B Nazanin" pitchFamily="2" charset="-78"/>
              </a:rPr>
              <a:t>الف) قرارداد با برنده مناقصه، بايد پيش از </a:t>
            </a:r>
            <a:r>
              <a:rPr lang="fa-IR" sz="2600" dirty="0">
                <a:highlight>
                  <a:srgbClr val="FFFF00"/>
                </a:highlight>
                <a:cs typeface="B Nazanin" pitchFamily="2" charset="-78"/>
              </a:rPr>
              <a:t>پايان مدت اعتبار پيشنهادها </a:t>
            </a:r>
            <a:r>
              <a:rPr lang="fa-IR" sz="2600" dirty="0">
                <a:cs typeface="B Nazanin" pitchFamily="2" charset="-78"/>
              </a:rPr>
              <a:t>منعقد شود. اين مدت حداکثر براي يک بار و برابر مدت پيش‏بيني شده در اسناد مناقصه قابل تمديد است. در صورت عقد قرارداد با پيشنهاد دهنده اول </a:t>
            </a:r>
            <a:r>
              <a:rPr lang="fa-IR" sz="2600" dirty="0">
                <a:highlight>
                  <a:srgbClr val="FFFF00"/>
                </a:highlight>
                <a:cs typeface="B Nazanin" pitchFamily="2" charset="-78"/>
              </a:rPr>
              <a:t>تضمين پيشنهاد دهنده دوم مسترد</a:t>
            </a:r>
            <a:r>
              <a:rPr lang="fa-IR" sz="2600" dirty="0">
                <a:cs typeface="B Nazanin" pitchFamily="2" charset="-78"/>
              </a:rPr>
              <a:t> مي‏گردد.</a:t>
            </a:r>
            <a:endParaRPr lang="en-US" sz="2600" dirty="0">
              <a:cs typeface="B Nazanin" pitchFamily="2" charset="-78"/>
            </a:endParaRPr>
          </a:p>
          <a:p>
            <a:pPr marL="0" indent="7938" algn="just" rtl="1">
              <a:lnSpc>
                <a:spcPct val="150000"/>
              </a:lnSpc>
              <a:buFont typeface="Wingdings 2" panose="05020102010507070707" pitchFamily="18" charset="2"/>
              <a:buNone/>
              <a:defRPr/>
            </a:pPr>
            <a:r>
              <a:rPr lang="fa-IR" sz="2600" dirty="0">
                <a:cs typeface="B Nazanin" pitchFamily="2" charset="-78"/>
              </a:rPr>
              <a:t>ب) چنانچه برنده اول از انعقاد قرارداد امتناع نمايد و يا ضمانت انجام تعهدات را ارائه ننمايد، تضمين مناقصه وي ضبط و قرارداد با برنده دوم منعقد مي‏گردد. در صورت امتناع نفر دوم، تضمين وي نيز ضبط و مناقصه تجديد يا موضوع جهت طرح در </a:t>
            </a:r>
            <a:r>
              <a:rPr lang="fa-IR" sz="2600" dirty="0">
                <a:highlight>
                  <a:srgbClr val="FFFF00"/>
                </a:highlight>
                <a:cs typeface="B Nazanin" pitchFamily="2" charset="-78"/>
              </a:rPr>
              <a:t>کميسيون ترک تشريفات مناقصه </a:t>
            </a:r>
            <a:r>
              <a:rPr lang="fa-IR" sz="2600" dirty="0">
                <a:cs typeface="B Nazanin" pitchFamily="2" charset="-78"/>
              </a:rPr>
              <a:t>به رييس موسسه و مقام مجاز از طرف ايشان پيشنهاد خواهد شد.</a:t>
            </a:r>
          </a:p>
        </p:txBody>
      </p:sp>
      <p:sp>
        <p:nvSpPr>
          <p:cNvPr id="135172" name="AutoShape 4">
            <a:hlinkClick r:id="rId2" action="ppaction://hlinksldjump"/>
          </p:cNvPr>
          <p:cNvSpPr>
            <a:spLocks noChangeArrowheads="1"/>
          </p:cNvSpPr>
          <p:nvPr/>
        </p:nvSpPr>
        <p:spPr bwMode="auto">
          <a:xfrm>
            <a:off x="395288" y="6275387"/>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5174" name="AutoShape 5">
            <a:hlinkClick r:id="rId3" action="ppaction://hlinksldjump"/>
          </p:cNvPr>
          <p:cNvSpPr>
            <a:spLocks noChangeArrowheads="1"/>
          </p:cNvSpPr>
          <p:nvPr/>
        </p:nvSpPr>
        <p:spPr bwMode="auto">
          <a:xfrm>
            <a:off x="1403350" y="630932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F3F6D6F5-11A2-4E61-8E60-0857ABB6CFC7}"/>
              </a:ext>
            </a:extLst>
          </p:cNvPr>
          <p:cNvSpPr>
            <a:spLocks noChangeArrowheads="1"/>
          </p:cNvSpPr>
          <p:nvPr/>
        </p:nvSpPr>
        <p:spPr bwMode="auto">
          <a:xfrm>
            <a:off x="3537115" y="6237882"/>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4D820-6F37-9073-D1C7-6696470085C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80B895-FE92-CAD8-AC18-9FA4653AC116}"/>
              </a:ext>
            </a:extLst>
          </p:cNvPr>
          <p:cNvSpPr>
            <a:spLocks noGrp="1"/>
          </p:cNvSpPr>
          <p:nvPr>
            <p:ph sz="quarter" idx="1"/>
          </p:nvPr>
        </p:nvSpPr>
        <p:spPr/>
        <p:txBody>
          <a:bodyPr/>
          <a:lstStyle/>
          <a:p>
            <a:endParaRPr lang="en-US"/>
          </a:p>
        </p:txBody>
      </p:sp>
      <p:sp>
        <p:nvSpPr>
          <p:cNvPr id="4" name="Footer Placeholder 3">
            <a:extLst>
              <a:ext uri="{FF2B5EF4-FFF2-40B4-BE49-F238E27FC236}">
                <a16:creationId xmlns:a16="http://schemas.microsoft.com/office/drawing/2014/main" id="{91CE4E0F-1743-725B-968A-3890E88394B1}"/>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7170" name="Picture 2">
            <a:extLst>
              <a:ext uri="{FF2B5EF4-FFF2-40B4-BE49-F238E27FC236}">
                <a16:creationId xmlns:a16="http://schemas.microsoft.com/office/drawing/2014/main" id="{D760CDA3-A0CE-F21E-A054-EC2369729D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189660"/>
      </p:ext>
    </p:extLst>
  </p:cSld>
  <p:clrMapOvr>
    <a:masterClrMapping/>
  </p:clrMapOvr>
  <p:transition spd="med">
    <p:zoom/>
  </p:transition>
</p:sld>
</file>

<file path=ppt/slides/slide72.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73: انعقاد قرارداد</a:t>
            </a:r>
          </a:p>
        </p:txBody>
      </p:sp>
      <p:sp>
        <p:nvSpPr>
          <p:cNvPr id="134147" name="Rectangle 3"/>
          <p:cNvSpPr>
            <a:spLocks noGrp="1" noChangeArrowheads="1"/>
          </p:cNvSpPr>
          <p:nvPr>
            <p:ph sz="quarter" idx="1"/>
          </p:nvPr>
        </p:nvSpPr>
        <p:spPr>
          <a:xfrm>
            <a:off x="467519" y="781259"/>
            <a:ext cx="8208962" cy="5041900"/>
          </a:xfrm>
        </p:spPr>
        <p:txBody>
          <a:bodyPr/>
          <a:lstStyle/>
          <a:p>
            <a:pPr algn="just" rtl="1">
              <a:buFont typeface="Wingdings 2" panose="05020102010507070707" pitchFamily="18" charset="2"/>
              <a:buNone/>
              <a:defRPr/>
            </a:pPr>
            <a:r>
              <a:rPr lang="fa-IR" sz="2400" dirty="0">
                <a:cs typeface="B Nazanin" pitchFamily="2" charset="-78"/>
              </a:rPr>
              <a:t>در معاملاتي که تحويل مورد معامله در </a:t>
            </a:r>
            <a:r>
              <a:rPr lang="fa-IR" sz="2400" dirty="0">
                <a:highlight>
                  <a:srgbClr val="FFFF00"/>
                </a:highlight>
                <a:cs typeface="B Nazanin" pitchFamily="2" charset="-78"/>
              </a:rPr>
              <a:t>مدت 15 روز ميسر نباشد </a:t>
            </a:r>
            <a:r>
              <a:rPr lang="fa-IR" sz="2400" dirty="0">
                <a:cs typeface="B Nazanin" pitchFamily="2" charset="-78"/>
              </a:rPr>
              <a:t>بايد قرارداد منعقد شود. در قرارداد بايد نکات زير قيد گردد: </a:t>
            </a:r>
            <a:endParaRPr lang="en-US" sz="2400" dirty="0">
              <a:cs typeface="B Nazanin" pitchFamily="2" charset="-78"/>
            </a:endParaRPr>
          </a:p>
          <a:p>
            <a:pPr marL="0" indent="0" algn="just" rtl="1">
              <a:lnSpc>
                <a:spcPct val="150000"/>
              </a:lnSpc>
              <a:buFont typeface="+mj-lt"/>
              <a:buAutoNum type="arabicPeriod"/>
              <a:defRPr/>
            </a:pPr>
            <a:r>
              <a:rPr lang="fa-IR" sz="2400" dirty="0">
                <a:cs typeface="B Nazanin" pitchFamily="2" charset="-78"/>
              </a:rPr>
              <a:t>نام متعاملين.</a:t>
            </a:r>
          </a:p>
          <a:p>
            <a:pPr marL="0" indent="0" algn="just" rtl="1">
              <a:lnSpc>
                <a:spcPct val="150000"/>
              </a:lnSpc>
              <a:buFont typeface="+mj-lt"/>
              <a:buAutoNum type="arabicPeriod"/>
              <a:defRPr/>
            </a:pPr>
            <a:r>
              <a:rPr lang="fa-IR" sz="2400" dirty="0">
                <a:cs typeface="B Nazanin" pitchFamily="2" charset="-78"/>
              </a:rPr>
              <a:t>مدت انجام تعهد و محل شرايط تحويل مورد معامله.</a:t>
            </a:r>
            <a:endParaRPr lang="en-US" sz="2400" dirty="0">
              <a:cs typeface="B Nazanin" pitchFamily="2" charset="-78"/>
            </a:endParaRPr>
          </a:p>
          <a:p>
            <a:pPr marL="0" indent="0" algn="just" rtl="1">
              <a:lnSpc>
                <a:spcPct val="150000"/>
              </a:lnSpc>
              <a:buFont typeface="+mj-lt"/>
              <a:buAutoNum type="arabicPeriod"/>
              <a:defRPr/>
            </a:pPr>
            <a:r>
              <a:rPr lang="fa-IR" sz="2400" dirty="0">
                <a:cs typeface="B Nazanin" pitchFamily="2" charset="-78"/>
              </a:rPr>
              <a:t>ترتيب عمل و ميزان خسارت در مواردي که برنده معامله در انجام تعهدات جزئی يا کلی تاخير نمايد. </a:t>
            </a:r>
            <a:endParaRPr lang="en-US" sz="2400" dirty="0">
              <a:cs typeface="B Nazanin" pitchFamily="2" charset="-78"/>
            </a:endParaRPr>
          </a:p>
          <a:p>
            <a:pPr marL="0" indent="0" algn="just" rtl="1">
              <a:lnSpc>
                <a:spcPct val="150000"/>
              </a:lnSpc>
              <a:buFont typeface="+mj-lt"/>
              <a:buAutoNum type="arabicPeriod"/>
              <a:defRPr/>
            </a:pPr>
            <a:r>
              <a:rPr lang="fa-IR" sz="2400" dirty="0">
                <a:cs typeface="B Nazanin" pitchFamily="2" charset="-78"/>
              </a:rPr>
              <a:t>الزام تحويل کالا بر طبق نمونه ممهور در صورتي که تهيه نمونه لازم باشد در اين صورت بايد نمونه کالا با مهر طرفين معامله مهمور و نزد مناقصه‏گزار نگاهداري شود. </a:t>
            </a:r>
            <a:endParaRPr lang="en-US" sz="2400" dirty="0">
              <a:cs typeface="B Nazanin" pitchFamily="2" charset="-78"/>
            </a:endParaRPr>
          </a:p>
          <a:p>
            <a:pPr marL="0" indent="0" algn="just" rtl="1">
              <a:lnSpc>
                <a:spcPct val="150000"/>
              </a:lnSpc>
              <a:buFont typeface="+mj-lt"/>
              <a:buAutoNum type="arabicPeriod"/>
              <a:defRPr/>
            </a:pPr>
            <a:r>
              <a:rPr lang="fa-IR" sz="2400" dirty="0">
                <a:cs typeface="B Nazanin" pitchFamily="2" charset="-78"/>
              </a:rPr>
              <a:t>اقرار برنده معامله به اين که از مشخصات کالا يا کار مورد معامله و مقتضيات محل تحويل کالا يا انجام کار اطلاع کامل دارد. </a:t>
            </a:r>
            <a:endParaRPr lang="en-US" sz="2400" dirty="0">
              <a:cs typeface="B Nazanin" pitchFamily="2" charset="-78"/>
            </a:endParaRPr>
          </a:p>
        </p:txBody>
      </p:sp>
      <p:sp>
        <p:nvSpPr>
          <p:cNvPr id="136196" name="AutoShape 4">
            <a:hlinkClick r:id="rId2" action="ppaction://hlinksldjump"/>
          </p:cNvPr>
          <p:cNvSpPr>
            <a:spLocks noChangeArrowheads="1"/>
          </p:cNvSpPr>
          <p:nvPr/>
        </p:nvSpPr>
        <p:spPr bwMode="auto">
          <a:xfrm>
            <a:off x="1390256" y="5958116"/>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6198" name="AutoShape 5">
            <a:hlinkClick r:id="rId3" action="ppaction://hlinksldjump"/>
          </p:cNvPr>
          <p:cNvSpPr>
            <a:spLocks noChangeArrowheads="1"/>
          </p:cNvSpPr>
          <p:nvPr/>
        </p:nvSpPr>
        <p:spPr bwMode="auto">
          <a:xfrm>
            <a:off x="1375547" y="6467577"/>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C2922F77-BB99-42A9-B8D5-E9908CEB03ED}"/>
              </a:ext>
            </a:extLst>
          </p:cNvPr>
          <p:cNvSpPr>
            <a:spLocks noChangeArrowheads="1"/>
          </p:cNvSpPr>
          <p:nvPr/>
        </p:nvSpPr>
        <p:spPr bwMode="auto">
          <a:xfrm>
            <a:off x="3779912" y="6143727"/>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3.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1"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73: انعقاد قرارداد</a:t>
            </a:r>
          </a:p>
        </p:txBody>
      </p:sp>
      <p:sp>
        <p:nvSpPr>
          <p:cNvPr id="134147" name="Rectangle 3"/>
          <p:cNvSpPr>
            <a:spLocks noGrp="1" noChangeArrowheads="1"/>
          </p:cNvSpPr>
          <p:nvPr>
            <p:ph sz="quarter" idx="1"/>
          </p:nvPr>
        </p:nvSpPr>
        <p:spPr>
          <a:xfrm>
            <a:off x="436962" y="998180"/>
            <a:ext cx="8208962" cy="5041900"/>
          </a:xfrm>
        </p:spPr>
        <p:txBody>
          <a:bodyPr/>
          <a:lstStyle/>
          <a:p>
            <a:pPr marL="0" indent="0" algn="just" rtl="1">
              <a:lnSpc>
                <a:spcPct val="150000"/>
              </a:lnSpc>
              <a:buFont typeface="+mj-lt"/>
              <a:buAutoNum type="arabicPeriod" startAt="6"/>
              <a:defRPr/>
            </a:pPr>
            <a:r>
              <a:rPr lang="fa-IR" sz="2600" dirty="0">
                <a:cs typeface="B Nazanin" pitchFamily="2" charset="-78"/>
              </a:rPr>
              <a:t>اختيار مناقصه‏گزار</a:t>
            </a:r>
            <a:r>
              <a:rPr lang="fa-IR" sz="2600" dirty="0">
                <a:highlight>
                  <a:srgbClr val="FFFF00"/>
                </a:highlight>
                <a:cs typeface="B Nazanin" pitchFamily="2" charset="-78"/>
              </a:rPr>
              <a:t> نسبت به افزايش يا کاهش مورد معامله </a:t>
            </a:r>
            <a:r>
              <a:rPr lang="fa-IR" sz="2600" dirty="0">
                <a:cs typeface="B Nazanin" pitchFamily="2" charset="-78"/>
              </a:rPr>
              <a:t>در مدت قرارداد تا ميزان 25% مقدار مندرج در قرارداد، مشروط بر اينکه کليه محاسبات فني نسبت به اين افزايش يا کاهش متناسب رعايت و تطبيق شود. </a:t>
            </a:r>
            <a:endParaRPr lang="en-US" sz="2600" dirty="0">
              <a:cs typeface="B Nazanin" pitchFamily="2" charset="-78"/>
            </a:endParaRPr>
          </a:p>
          <a:p>
            <a:pPr marL="0" indent="0" algn="just" rtl="1">
              <a:lnSpc>
                <a:spcPct val="150000"/>
              </a:lnSpc>
              <a:buFont typeface="+mj-lt"/>
              <a:buAutoNum type="arabicPeriod" startAt="6"/>
              <a:defRPr/>
            </a:pPr>
            <a:r>
              <a:rPr lang="fa-IR" sz="2600" dirty="0">
                <a:cs typeface="B Nazanin" pitchFamily="2" charset="-78"/>
              </a:rPr>
              <a:t>بهاي مورد معامله و ترتيب پرداخت آن، در مواردي که انجام کار بر اساس واحد بها باشد برآورد و در قرارداد ذکر مي‌شود ولي بهاي کارهاي انجام يافته بر اساس واحد بها احتساب و پرداخت خواهد شد. </a:t>
            </a:r>
            <a:endParaRPr lang="en-US" sz="2600" dirty="0">
              <a:cs typeface="B Nazanin" pitchFamily="2" charset="-78"/>
            </a:endParaRPr>
          </a:p>
          <a:p>
            <a:pPr marL="0" indent="0" algn="just" rtl="1">
              <a:lnSpc>
                <a:spcPct val="150000"/>
              </a:lnSpc>
              <a:buFont typeface="+mj-lt"/>
              <a:buAutoNum type="arabicPeriod" startAt="6"/>
              <a:defRPr/>
            </a:pPr>
            <a:r>
              <a:rPr lang="fa-IR" sz="2600" dirty="0">
                <a:cs typeface="B Nazanin" pitchFamily="2" charset="-78"/>
              </a:rPr>
              <a:t>مبلغ پيش‏پرداخت و ترتيب واريز آن طبق دستورالعمل‏های ابلاغی از سوي وزارت متبوع می‏باشد.</a:t>
            </a:r>
            <a:endParaRPr lang="en-US" sz="2600" dirty="0">
              <a:cs typeface="B Nazanin" pitchFamily="2" charset="-78"/>
            </a:endParaRPr>
          </a:p>
          <a:p>
            <a:pPr algn="r" rtl="1">
              <a:buFont typeface="Wingdings 2" panose="05020102010507070707" pitchFamily="18" charset="2"/>
              <a:buNone/>
              <a:defRPr/>
            </a:pPr>
            <a:endParaRPr lang="en-US" sz="2000" dirty="0">
              <a:cs typeface="B Nazanin" pitchFamily="2" charset="-78"/>
            </a:endParaRPr>
          </a:p>
        </p:txBody>
      </p:sp>
      <p:sp>
        <p:nvSpPr>
          <p:cNvPr id="137220" name="AutoShape 4">
            <a:hlinkClick r:id="rId2" action="ppaction://hlinksldjump"/>
          </p:cNvPr>
          <p:cNvSpPr>
            <a:spLocks noChangeArrowheads="1"/>
          </p:cNvSpPr>
          <p:nvPr/>
        </p:nvSpPr>
        <p:spPr bwMode="auto">
          <a:xfrm>
            <a:off x="1485143" y="5768260"/>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7222" name="AutoShape 5">
            <a:hlinkClick r:id="rId3" action="ppaction://hlinksldjump"/>
          </p:cNvPr>
          <p:cNvSpPr>
            <a:spLocks noChangeArrowheads="1"/>
          </p:cNvSpPr>
          <p:nvPr/>
        </p:nvSpPr>
        <p:spPr bwMode="auto">
          <a:xfrm>
            <a:off x="1475656" y="6368332"/>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7" name="AutoShape 6">
            <a:hlinkClick r:id="" action="ppaction://hlinkshowjump?jump=nextslide"/>
            <a:extLst>
              <a:ext uri="{FF2B5EF4-FFF2-40B4-BE49-F238E27FC236}">
                <a16:creationId xmlns:a16="http://schemas.microsoft.com/office/drawing/2014/main" id="{86999EBF-E64A-4991-A611-6DC1FE858CE8}"/>
              </a:ext>
            </a:extLst>
          </p:cNvPr>
          <p:cNvSpPr>
            <a:spLocks noChangeArrowheads="1"/>
          </p:cNvSpPr>
          <p:nvPr/>
        </p:nvSpPr>
        <p:spPr bwMode="auto">
          <a:xfrm>
            <a:off x="3347864" y="6349806"/>
            <a:ext cx="936625" cy="504825"/>
          </a:xfrm>
          <a:prstGeom prst="leftArrow">
            <a:avLst>
              <a:gd name="adj1" fmla="val 50000"/>
              <a:gd name="adj2" fmla="val 64693"/>
            </a:avLst>
          </a:prstGeom>
          <a:solidFill>
            <a:srgbClr val="CC9900"/>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chemeClr val="bg1"/>
                </a:solidFill>
                <a:latin typeface="Verdana" panose="020B0604030504040204" pitchFamily="34" charset="0"/>
                <a:cs typeface="B Badr" panose="00000400000000000000" pitchFamily="2" charset="-78"/>
              </a:rPr>
              <a:t>ادامه </a:t>
            </a:r>
            <a:endParaRPr lang="en-US" altLang="fa-IR" sz="1800" dirty="0">
              <a:solidFill>
                <a:schemeClr val="bg1"/>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4.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0" y="2857"/>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73: انعقاد قرارداد</a:t>
            </a:r>
          </a:p>
        </p:txBody>
      </p:sp>
      <p:sp>
        <p:nvSpPr>
          <p:cNvPr id="134147" name="Rectangle 3"/>
          <p:cNvSpPr>
            <a:spLocks noGrp="1" noChangeArrowheads="1"/>
          </p:cNvSpPr>
          <p:nvPr>
            <p:ph sz="quarter" idx="1"/>
          </p:nvPr>
        </p:nvSpPr>
        <p:spPr>
          <a:xfrm>
            <a:off x="467519" y="1195388"/>
            <a:ext cx="8208962" cy="5041900"/>
          </a:xfrm>
        </p:spPr>
        <p:txBody>
          <a:bodyPr/>
          <a:lstStyle/>
          <a:p>
            <a:pPr marL="0" indent="0" algn="just" rtl="1">
              <a:lnSpc>
                <a:spcPct val="150000"/>
              </a:lnSpc>
              <a:buFont typeface="+mj-lt"/>
              <a:buAutoNum type="arabicPeriod" startAt="9"/>
              <a:defRPr/>
            </a:pPr>
            <a:r>
              <a:rPr lang="fa-IR" sz="2600" dirty="0">
                <a:cs typeface="B Nazanin" pitchFamily="2" charset="-78"/>
              </a:rPr>
              <a:t>اقرار به عدم شمول ممنوعيت موضوع قانون راجع به منع مداخله وزرا و نمايندگان مجلسين و کارمندان دولت در معاملات دولتي و کشوري مصوب دي‏ماه سال 1337. </a:t>
            </a:r>
            <a:endParaRPr lang="en-US" sz="2600" dirty="0">
              <a:cs typeface="B Nazanin" pitchFamily="2" charset="-78"/>
            </a:endParaRPr>
          </a:p>
          <a:p>
            <a:pPr marL="0" indent="0" algn="just" rtl="1">
              <a:lnSpc>
                <a:spcPct val="150000"/>
              </a:lnSpc>
              <a:buFont typeface="+mj-lt"/>
              <a:buAutoNum type="arabicPeriod" startAt="9"/>
              <a:defRPr/>
            </a:pPr>
            <a:r>
              <a:rPr lang="fa-IR" sz="2600" dirty="0">
                <a:cs typeface="B Nazanin" pitchFamily="2" charset="-78"/>
              </a:rPr>
              <a:t>ساير شرايطي که مورد توافق طرفين معامله قرار گيرد مشروط بر اينکه متضمن امتيازاتي علاوه بر آنچه در شرايط مناقصه ذکر شده براي فروشنده نباشد.</a:t>
            </a:r>
            <a:endParaRPr lang="en-US" sz="2600" dirty="0">
              <a:cs typeface="B Nazanin" pitchFamily="2" charset="-78"/>
            </a:endParaRPr>
          </a:p>
        </p:txBody>
      </p:sp>
      <p:sp>
        <p:nvSpPr>
          <p:cNvPr id="13824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8246"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5.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14288"/>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74: تجدید و لغو مناقصه</a:t>
            </a:r>
          </a:p>
        </p:txBody>
      </p:sp>
      <p:sp>
        <p:nvSpPr>
          <p:cNvPr id="125955" name="Rectangle 3"/>
          <p:cNvSpPr>
            <a:spLocks noGrp="1" noChangeArrowheads="1"/>
          </p:cNvSpPr>
          <p:nvPr>
            <p:ph sz="quarter" idx="1"/>
          </p:nvPr>
        </p:nvSpPr>
        <p:spPr>
          <a:xfrm>
            <a:off x="395288" y="908050"/>
            <a:ext cx="8208962" cy="4681538"/>
          </a:xfrm>
        </p:spPr>
        <p:txBody>
          <a:bodyPr>
            <a:noAutofit/>
          </a:bodyPr>
          <a:lstStyle/>
          <a:p>
            <a:pPr marL="609600" indent="-609600" algn="r" rtl="1" eaLnBrk="1" fontAlgn="auto" hangingPunct="1">
              <a:lnSpc>
                <a:spcPct val="80000"/>
              </a:lnSpc>
              <a:spcAft>
                <a:spcPts val="0"/>
              </a:spcAft>
              <a:buFontTx/>
              <a:buNone/>
              <a:defRPr/>
            </a:pPr>
            <a:r>
              <a:rPr lang="fa-IR" sz="2400" b="1" dirty="0">
                <a:cs typeface="B Nazanin" pitchFamily="2" charset="-78"/>
              </a:rPr>
              <a:t>تجديد و لغو مناقصه</a:t>
            </a:r>
            <a:r>
              <a:rPr lang="fa-IR" sz="2400" dirty="0">
                <a:cs typeface="B Nazanin" pitchFamily="2" charset="-78"/>
              </a:rPr>
              <a:t> </a:t>
            </a:r>
          </a:p>
          <a:p>
            <a:pPr algn="r" rtl="1">
              <a:buFont typeface="Wingdings 2" panose="05020102010507070707" pitchFamily="18" charset="2"/>
              <a:buNone/>
              <a:defRPr/>
            </a:pPr>
            <a:r>
              <a:rPr lang="fa-IR" sz="2200" dirty="0">
                <a:solidFill>
                  <a:schemeClr val="accent1"/>
                </a:solidFill>
                <a:cs typeface="B Nazanin" pitchFamily="2" charset="-78"/>
              </a:rPr>
              <a:t>الف) مناقصه در شرايط زير تجديد مي‏گردد:</a:t>
            </a:r>
            <a:endParaRPr lang="en-US" sz="2200" dirty="0">
              <a:solidFill>
                <a:schemeClr val="accent1"/>
              </a:solidFill>
              <a:cs typeface="B Nazanin" pitchFamily="2" charset="-78"/>
            </a:endParaRPr>
          </a:p>
          <a:p>
            <a:pPr marL="457200" indent="-457200" algn="r" rtl="1">
              <a:buFont typeface="+mj-lt"/>
              <a:buAutoNum type="arabicPeriod"/>
              <a:defRPr/>
            </a:pPr>
            <a:r>
              <a:rPr lang="fa-IR" sz="2200" dirty="0">
                <a:cs typeface="B Nazanin" pitchFamily="2" charset="-78"/>
              </a:rPr>
              <a:t>کم بودن تعداد مناقصه‏گران از حد نصاب تعيين شده در اسناد مناقصه.</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امتناع برندگان اول و دوم مناقصه از انعقاد قرارداد.</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پايان مدت اعتبار پيشنهادها.</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بالا بودن قيمت‏ها به نحوي که توجيه اقتصادي طرح مرتفع شده باشد.</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راي مراجع قانوني.</a:t>
            </a:r>
            <a:endParaRPr lang="en-US" sz="2200" dirty="0">
              <a:cs typeface="B Nazanin" pitchFamily="2" charset="-78"/>
            </a:endParaRPr>
          </a:p>
          <a:p>
            <a:pPr algn="r" rtl="1">
              <a:buFont typeface="Wingdings 2" panose="05020102010507070707" pitchFamily="18" charset="2"/>
              <a:buNone/>
              <a:defRPr/>
            </a:pPr>
            <a:r>
              <a:rPr lang="fa-IR" sz="2200" dirty="0">
                <a:solidFill>
                  <a:schemeClr val="accent1"/>
                </a:solidFill>
                <a:cs typeface="B Nazanin" pitchFamily="2" charset="-78"/>
              </a:rPr>
              <a:t>ب ) مناقصه در شرايط زير لغو مي‏شود:</a:t>
            </a:r>
            <a:endParaRPr lang="en-US" sz="2200" dirty="0">
              <a:solidFill>
                <a:schemeClr val="accent1"/>
              </a:solidFill>
              <a:cs typeface="B Nazanin" pitchFamily="2" charset="-78"/>
            </a:endParaRPr>
          </a:p>
          <a:p>
            <a:pPr marL="457200" indent="-457200" algn="r" rtl="1">
              <a:buFont typeface="+mj-lt"/>
              <a:buAutoNum type="arabicPeriod"/>
              <a:defRPr/>
            </a:pPr>
            <a:r>
              <a:rPr lang="fa-IR" sz="2200" dirty="0">
                <a:cs typeface="B Nazanin" pitchFamily="2" charset="-78"/>
              </a:rPr>
              <a:t>نياز به کالا يا خدمات موضوع مناقصه مرتفع شده باشد.</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تغييرات زيادي در اسناد مناقصه لازم باشد که موجب تغيير در ماهيت مناقصه گردد.</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پيش آمدهاي غير متعارف نظير، جنگ، زلزله، سيل و مانند آن‏ها.</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راي مراجع قانوني.</a:t>
            </a:r>
            <a:endParaRPr lang="en-US" sz="2200" dirty="0">
              <a:cs typeface="B Nazanin" pitchFamily="2" charset="-78"/>
            </a:endParaRPr>
          </a:p>
          <a:p>
            <a:pPr marL="457200" indent="-457200" algn="r" rtl="1">
              <a:buFont typeface="+mj-lt"/>
              <a:buAutoNum type="arabicPeriod"/>
              <a:defRPr/>
            </a:pPr>
            <a:r>
              <a:rPr lang="fa-IR" sz="2200" dirty="0">
                <a:cs typeface="B Nazanin" pitchFamily="2" charset="-78"/>
              </a:rPr>
              <a:t>تشخيص كميسيون مناقصه مبني بر تباني بين مناقصه‏گران.</a:t>
            </a:r>
            <a:endParaRPr lang="en-US" sz="2200" dirty="0">
              <a:cs typeface="B Nazanin" pitchFamily="2" charset="-78"/>
            </a:endParaRPr>
          </a:p>
          <a:p>
            <a:pPr algn="r" rtl="1">
              <a:buFont typeface="Wingdings 2" panose="05020102010507070707" pitchFamily="18" charset="2"/>
              <a:buNone/>
              <a:defRPr/>
            </a:pPr>
            <a:r>
              <a:rPr lang="fa-IR" sz="2200" dirty="0">
                <a:solidFill>
                  <a:schemeClr val="accent1"/>
                </a:solidFill>
                <a:cs typeface="B Nazanin" pitchFamily="2" charset="-78"/>
              </a:rPr>
              <a:t>ج) مناقصه‏گزار بايد تجديد و يا لغو مناقصه را به سمع و نظر کليه مناقصه‏گران برساند.</a:t>
            </a:r>
            <a:endParaRPr lang="en-US" sz="2200" dirty="0">
              <a:solidFill>
                <a:schemeClr val="accent1"/>
              </a:solidFill>
              <a:cs typeface="B Nazanin" pitchFamily="2" charset="-78"/>
            </a:endParaRPr>
          </a:p>
        </p:txBody>
      </p:sp>
      <p:sp>
        <p:nvSpPr>
          <p:cNvPr id="139268" name="AutoShape 4">
            <a:hlinkClick r:id="rId2" action="ppaction://hlinksldjump"/>
          </p:cNvPr>
          <p:cNvSpPr>
            <a:spLocks noChangeArrowheads="1"/>
          </p:cNvSpPr>
          <p:nvPr/>
        </p:nvSpPr>
        <p:spPr bwMode="auto">
          <a:xfrm>
            <a:off x="263860" y="5557736"/>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39269" name="AutoShape 5">
            <a:hlinkClick r:id="rId3" action="ppaction://hlinksldjump"/>
          </p:cNvPr>
          <p:cNvSpPr>
            <a:spLocks noChangeArrowheads="1"/>
          </p:cNvSpPr>
          <p:nvPr/>
        </p:nvSpPr>
        <p:spPr bwMode="auto">
          <a:xfrm>
            <a:off x="263860" y="612775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6.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0" y="2857"/>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75: نحوه رسیدگی به شکایات</a:t>
            </a:r>
          </a:p>
        </p:txBody>
      </p:sp>
      <p:sp>
        <p:nvSpPr>
          <p:cNvPr id="140291" name="Rectangle 3"/>
          <p:cNvSpPr>
            <a:spLocks noGrp="1" noChangeArrowheads="1"/>
          </p:cNvSpPr>
          <p:nvPr>
            <p:ph sz="quarter" idx="1"/>
          </p:nvPr>
        </p:nvSpPr>
        <p:spPr>
          <a:xfrm>
            <a:off x="395288" y="908050"/>
            <a:ext cx="8208962" cy="3673475"/>
          </a:xfrm>
        </p:spPr>
        <p:txBody>
          <a:bodyPr/>
          <a:lstStyle/>
          <a:p>
            <a:pPr marL="609600" indent="-609600" algn="r" rtl="1" eaLnBrk="1" hangingPunct="1">
              <a:lnSpc>
                <a:spcPct val="80000"/>
              </a:lnSpc>
              <a:buFontTx/>
              <a:buNone/>
            </a:pPr>
            <a:r>
              <a:rPr lang="fa-IR" altLang="fa-IR" sz="2800" b="1" dirty="0">
                <a:cs typeface="B Nazanin" panose="00000400000000000000" pitchFamily="2" charset="-78"/>
              </a:rPr>
              <a:t>نحوه رسيدگي به شكايات </a:t>
            </a:r>
          </a:p>
          <a:p>
            <a:pPr marL="609600" indent="-609600" algn="r" rtl="1" eaLnBrk="1" hangingPunct="1">
              <a:lnSpc>
                <a:spcPct val="80000"/>
              </a:lnSpc>
              <a:buFontTx/>
              <a:buNone/>
            </a:pPr>
            <a:endParaRPr lang="fa-IR" altLang="fa-IR" sz="2800" dirty="0">
              <a:cs typeface="B Nazanin" panose="00000400000000000000" pitchFamily="2" charset="-78"/>
            </a:endParaRPr>
          </a:p>
          <a:p>
            <a:pPr marL="0" indent="0" algn="just" rtl="1" eaLnBrk="1" hangingPunct="1">
              <a:lnSpc>
                <a:spcPct val="150000"/>
              </a:lnSpc>
              <a:buFontTx/>
              <a:buNone/>
            </a:pPr>
            <a:r>
              <a:rPr lang="fa-IR" altLang="fa-IR" sz="2600" dirty="0">
                <a:solidFill>
                  <a:srgbClr val="990033"/>
                </a:solidFill>
                <a:cs typeface="B Nazanin" panose="00000400000000000000" pitchFamily="2" charset="-78"/>
              </a:rPr>
              <a:t>الف ـ</a:t>
            </a:r>
            <a:r>
              <a:rPr lang="fa-IR" altLang="fa-IR" sz="2600" dirty="0">
                <a:cs typeface="B Nazanin" panose="00000400000000000000" pitchFamily="2" charset="-78"/>
              </a:rPr>
              <a:t> چنانچه هريك از مناقصه‌گران نسبت به اجرا نشدن موادي از اين آيين‌نامه اعتراض داشته باشد مي‌تواند به بالاترين مقام دستگاه مناقصه گزار شكايت كند.</a:t>
            </a:r>
          </a:p>
          <a:p>
            <a:pPr marL="609600" indent="-609600" algn="r" rtl="1" eaLnBrk="1" hangingPunct="1">
              <a:lnSpc>
                <a:spcPct val="150000"/>
              </a:lnSpc>
              <a:buFontTx/>
              <a:buNone/>
            </a:pPr>
            <a:endParaRPr lang="fa-IR" altLang="fa-IR" sz="2600" dirty="0">
              <a:cs typeface="B Nazanin" panose="00000400000000000000" pitchFamily="2" charset="-78"/>
            </a:endParaRPr>
          </a:p>
          <a:p>
            <a:pPr marL="0" indent="0" algn="just" rtl="1" eaLnBrk="1" hangingPunct="1">
              <a:lnSpc>
                <a:spcPct val="150000"/>
              </a:lnSpc>
              <a:buFontTx/>
              <a:buNone/>
            </a:pPr>
            <a:r>
              <a:rPr lang="fa-IR" altLang="fa-IR" sz="2600" dirty="0">
                <a:solidFill>
                  <a:srgbClr val="990033"/>
                </a:solidFill>
                <a:cs typeface="B Nazanin" panose="00000400000000000000" pitchFamily="2" charset="-78"/>
              </a:rPr>
              <a:t>ب ـ</a:t>
            </a:r>
            <a:r>
              <a:rPr lang="fa-IR" altLang="fa-IR" sz="2600" dirty="0">
                <a:cs typeface="B Nazanin" panose="00000400000000000000" pitchFamily="2" charset="-78"/>
              </a:rPr>
              <a:t> مؤسسه مناقصه‌گزار مكلف است در مهلت پانزده روز كاري از تاريخ دريافت شكايت، رسيدگي‌هاي لازم را به عمل آورده و در صورت وارد دانستن اعتراض، مطابق مقررات مربوط اقدام نمايد و در صورتي كه شكايت را وارد تشخيص ندهد، ظرف مهلت تعيين شده جوابيه لازم را به شاكي اعلام نمايد.</a:t>
            </a:r>
          </a:p>
        </p:txBody>
      </p:sp>
      <p:sp>
        <p:nvSpPr>
          <p:cNvPr id="140292"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0293"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0" y="-13768"/>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76: اعضای کمیته یا کمسیون</a:t>
            </a:r>
          </a:p>
        </p:txBody>
      </p:sp>
      <p:sp>
        <p:nvSpPr>
          <p:cNvPr id="141315" name="Rectangle 3"/>
          <p:cNvSpPr>
            <a:spLocks noGrp="1" noChangeArrowheads="1"/>
          </p:cNvSpPr>
          <p:nvPr>
            <p:ph sz="quarter" idx="1"/>
          </p:nvPr>
        </p:nvSpPr>
        <p:spPr>
          <a:xfrm>
            <a:off x="395288" y="1268413"/>
            <a:ext cx="8208962" cy="3313112"/>
          </a:xfrm>
        </p:spPr>
        <p:txBody>
          <a:bodyPr/>
          <a:lstStyle/>
          <a:p>
            <a:pPr marL="0" indent="0" algn="just" rtl="1" eaLnBrk="1" hangingPunct="1">
              <a:lnSpc>
                <a:spcPct val="150000"/>
              </a:lnSpc>
              <a:buFontTx/>
              <a:buNone/>
            </a:pPr>
            <a:r>
              <a:rPr lang="fa-IR" altLang="fa-IR" sz="2600" dirty="0">
                <a:cs typeface="B Nazanin" panose="00000400000000000000" pitchFamily="2" charset="-78"/>
              </a:rPr>
              <a:t>اعضاي كميته يا كميسيون فني، بازرگاني و مالي در مواقع ضروري به انتخاب رئيس مؤسسه انتخاب مي‌گردند.</a:t>
            </a:r>
          </a:p>
        </p:txBody>
      </p:sp>
      <p:sp>
        <p:nvSpPr>
          <p:cNvPr id="14131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1317"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78.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77: انجام معاملات به طریق دیگر...</a:t>
            </a:r>
          </a:p>
        </p:txBody>
      </p:sp>
      <p:sp>
        <p:nvSpPr>
          <p:cNvPr id="142339" name="Rectangle 3"/>
          <p:cNvSpPr>
            <a:spLocks noGrp="1" noChangeArrowheads="1"/>
          </p:cNvSpPr>
          <p:nvPr>
            <p:ph sz="quarter" idx="1"/>
          </p:nvPr>
        </p:nvSpPr>
        <p:spPr>
          <a:xfrm>
            <a:off x="395288" y="1268413"/>
            <a:ext cx="8208962" cy="3313112"/>
          </a:xfrm>
        </p:spPr>
        <p:txBody>
          <a:bodyPr/>
          <a:lstStyle/>
          <a:p>
            <a:pPr marL="0" indent="0" algn="justLow" rtl="1" eaLnBrk="1" hangingPunct="1">
              <a:lnSpc>
                <a:spcPct val="150000"/>
              </a:lnSpc>
              <a:buFontTx/>
              <a:buNone/>
            </a:pPr>
            <a:r>
              <a:rPr lang="fa-IR" altLang="fa-IR" sz="2600" dirty="0">
                <a:cs typeface="B Nazanin" panose="00000400000000000000" pitchFamily="2" charset="-78"/>
              </a:rPr>
              <a:t>در مواردي که انجام مناقصه براساس </a:t>
            </a:r>
            <a:r>
              <a:rPr lang="fa-IR" altLang="fa-IR" sz="2600" dirty="0">
                <a:highlight>
                  <a:srgbClr val="FFFF00"/>
                </a:highlight>
                <a:cs typeface="B Nazanin" panose="00000400000000000000" pitchFamily="2" charset="-78"/>
              </a:rPr>
              <a:t>گزارش توجيهي موسسه مناقصه‏گزار </a:t>
            </a:r>
            <a:r>
              <a:rPr lang="fa-IR" altLang="fa-IR" sz="2600" dirty="0">
                <a:cs typeface="B Nazanin" panose="00000400000000000000" pitchFamily="2" charset="-78"/>
              </a:rPr>
              <a:t>به تشخيص يک هيأت سه نفره مرکب از مقامات مذکور در ماده 78 اين آیین‏نامه ميسر نباشد، مي‌توان معامله را به طريق ديگري انجام داد و در اين صورت هيأت ترک تشريفات مناقصه با رعايت صرفه و صلاح موسسه ترتيب انجام اين گونه معاملات را با رعايت ساير مقررات مربوط در هر مورد براي يک نوع کالا يا خدمت تعيين و اعلام خواهد نمود.</a:t>
            </a:r>
          </a:p>
        </p:txBody>
      </p:sp>
      <p:sp>
        <p:nvSpPr>
          <p:cNvPr id="142340"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234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mc:AlternateContent xmlns:mc="http://schemas.openxmlformats.org/markup-compatibility/2006">
        <mc:Choice xmlns="" xmlns:pslz="http://schemas.microsoft.com/office/powerpoint/2016/slidezoom" Requires="pslz">
          <p:graphicFrame>
            <p:nvGraphicFramePr>
              <p:cNvPr id="3" name="Slide Zoom 2">
                <a:extLst>
                  <a:ext uri="{FF2B5EF4-FFF2-40B4-BE49-F238E27FC236}">
                    <a16:creationId xmlns:a16="http://schemas.microsoft.com/office/drawing/2014/main" id="{0CD8BBD1-175B-28E7-F0A1-8269AD930D38}"/>
                  </a:ext>
                </a:extLst>
              </p:cNvPr>
              <p:cNvGraphicFramePr>
                <a:graphicFrameLocks noChangeAspect="1"/>
              </p:cNvGraphicFramePr>
              <p:nvPr>
                <p:extLst>
                  <p:ext uri="{D42A27DB-BD31-4B8C-83A1-F6EECF244321}">
                    <p14:modId xmlns:p14="http://schemas.microsoft.com/office/powerpoint/2010/main" val="286097840"/>
                  </p:ext>
                </p:extLst>
              </p:nvPr>
            </p:nvGraphicFramePr>
            <p:xfrm>
              <a:off x="-3694289" y="-473743"/>
              <a:ext cx="2286000" cy="1714500"/>
            </p:xfrm>
            <a:graphic>
              <a:graphicData uri="http://schemas.microsoft.com/office/powerpoint/2016/slidezoom">
                <pslz:sldZm>
                  <pslz:sldZmObj sldId="377" cId="0">
                    <pslz:zmPr id="{76546FE9-05D4-4819-9815-65B5F1BD12F4}" returnToParent="0" transitionDur="1000">
                      <p166:blipFill xmlns:p166="http://schemas.microsoft.com/office/powerpoint/2016/6/main">
                        <a:blip r:embed="rId4"/>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p:pic>
            <p:nvPicPr>
              <p:cNvPr id="3" name="Slide Zoom 2">
                <a:hlinkClick r:id="rId5" action="ppaction://hlinksldjump"/>
                <a:extLst>
                  <a:ext uri="{FF2B5EF4-FFF2-40B4-BE49-F238E27FC236}">
                    <a16:creationId xmlns:a16="http://schemas.microsoft.com/office/drawing/2014/main" id="{0CD8BBD1-175B-28E7-F0A1-8269AD930D38}"/>
                  </a:ext>
                </a:extLst>
              </p:cNvPr>
              <p:cNvPicPr>
                <a:picLocks noGrp="1" noRot="1" noChangeAspect="1" noMove="1" noResize="1" noEditPoints="1" noAdjustHandles="1" noChangeArrowheads="1" noChangeShapeType="1"/>
              </p:cNvPicPr>
              <p:nvPr/>
            </p:nvPicPr>
            <p:blipFill>
              <a:blip r:embed="rId6"/>
              <a:stretch>
                <a:fillRect/>
              </a:stretch>
            </p:blipFill>
            <p:spPr>
              <a:xfrm>
                <a:off x="-3694289" y="-473743"/>
                <a:ext cx="2286000" cy="1714500"/>
              </a:xfrm>
              <a:prstGeom prst="rect">
                <a:avLst/>
              </a:prstGeom>
              <a:ln w="3175">
                <a:solidFill>
                  <a:prstClr val="ltGray"/>
                </a:solidFill>
              </a:ln>
            </p:spPr>
          </p:pic>
        </mc:Fallback>
      </mc:AlternateContent>
    </p:spTree>
  </p:cSld>
  <p:clrMapOvr>
    <a:masterClrMapping/>
  </p:clrMapOvr>
  <p:transition spd="med">
    <p:zoom/>
  </p:transition>
</p:sld>
</file>

<file path=ppt/slides/slide79.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78: اعضای کمسیون ترک تشریف مناقصه</a:t>
            </a:r>
          </a:p>
        </p:txBody>
      </p:sp>
      <p:sp>
        <p:nvSpPr>
          <p:cNvPr id="143363" name="Rectangle 3"/>
          <p:cNvSpPr>
            <a:spLocks noGrp="1" noChangeArrowheads="1"/>
          </p:cNvSpPr>
          <p:nvPr>
            <p:ph sz="quarter" idx="1"/>
          </p:nvPr>
        </p:nvSpPr>
        <p:spPr>
          <a:xfrm>
            <a:off x="395288" y="1268413"/>
            <a:ext cx="8208962" cy="3313112"/>
          </a:xfrm>
        </p:spPr>
        <p:txBody>
          <a:bodyPr/>
          <a:lstStyle/>
          <a:p>
            <a:pPr marL="609600" indent="-609600" algn="r" rtl="1" eaLnBrk="1" hangingPunct="1">
              <a:lnSpc>
                <a:spcPct val="80000"/>
              </a:lnSpc>
              <a:buFontTx/>
              <a:buNone/>
            </a:pPr>
            <a:r>
              <a:rPr lang="fa-IR" altLang="fa-IR" sz="2600" dirty="0">
                <a:cs typeface="B Nazanin" panose="00000400000000000000" pitchFamily="2" charset="-78"/>
              </a:rPr>
              <a:t>اعضاي كميسيون ترك تشريفات مناقصه شامل:</a:t>
            </a:r>
          </a:p>
          <a:p>
            <a:pPr marL="609600" indent="-609600" algn="r" rtl="1" eaLnBrk="1" hangingPunct="1">
              <a:lnSpc>
                <a:spcPct val="80000"/>
              </a:lnSpc>
              <a:buFontTx/>
              <a:buNone/>
            </a:pPr>
            <a:endParaRPr lang="fa-IR" altLang="fa-IR" sz="2600" dirty="0">
              <a:cs typeface="B Nazanin" panose="00000400000000000000" pitchFamily="2" charset="-78"/>
            </a:endParaRPr>
          </a:p>
          <a:p>
            <a:pPr marL="609600" indent="-609600" algn="r" rtl="1" eaLnBrk="1" hangingPunct="1">
              <a:lnSpc>
                <a:spcPct val="80000"/>
              </a:lnSpc>
              <a:buFontTx/>
              <a:buNone/>
            </a:pPr>
            <a:r>
              <a:rPr lang="fa-IR" altLang="fa-IR" sz="2600" dirty="0">
                <a:solidFill>
                  <a:srgbClr val="990033"/>
                </a:solidFill>
                <a:cs typeface="B Nazanin" panose="00000400000000000000" pitchFamily="2" charset="-78"/>
              </a:rPr>
              <a:t>1 ـ معاون پشتيباني مؤسسه</a:t>
            </a:r>
          </a:p>
          <a:p>
            <a:pPr marL="609600" indent="-609600" algn="r" rtl="1" eaLnBrk="1" hangingPunct="1">
              <a:lnSpc>
                <a:spcPct val="80000"/>
              </a:lnSpc>
              <a:buFontTx/>
              <a:buNone/>
            </a:pPr>
            <a:endParaRPr lang="fa-IR" altLang="fa-IR" sz="2600" dirty="0">
              <a:solidFill>
                <a:srgbClr val="990033"/>
              </a:solidFill>
              <a:cs typeface="B Nazanin" panose="00000400000000000000" pitchFamily="2" charset="-78"/>
            </a:endParaRPr>
          </a:p>
          <a:p>
            <a:pPr marL="609600" indent="-609600" algn="r" rtl="1" eaLnBrk="1" hangingPunct="1">
              <a:lnSpc>
                <a:spcPct val="80000"/>
              </a:lnSpc>
              <a:buFontTx/>
              <a:buNone/>
            </a:pPr>
            <a:r>
              <a:rPr lang="fa-IR" altLang="fa-IR" sz="2600" dirty="0">
                <a:solidFill>
                  <a:srgbClr val="990033"/>
                </a:solidFill>
                <a:cs typeface="B Nazanin" panose="00000400000000000000" pitchFamily="2" charset="-78"/>
              </a:rPr>
              <a:t>2 ـ نماينده فني رئيس مؤسسه </a:t>
            </a:r>
          </a:p>
          <a:p>
            <a:pPr marL="609600" indent="-609600" algn="r" rtl="1" eaLnBrk="1" hangingPunct="1">
              <a:lnSpc>
                <a:spcPct val="80000"/>
              </a:lnSpc>
              <a:buFontTx/>
              <a:buNone/>
            </a:pPr>
            <a:endParaRPr lang="fa-IR" altLang="fa-IR" sz="2600" dirty="0">
              <a:solidFill>
                <a:srgbClr val="990033"/>
              </a:solidFill>
              <a:cs typeface="B Nazanin" panose="00000400000000000000" pitchFamily="2" charset="-78"/>
            </a:endParaRPr>
          </a:p>
          <a:p>
            <a:pPr marL="609600" indent="-609600" algn="r" rtl="1" eaLnBrk="1" hangingPunct="1">
              <a:lnSpc>
                <a:spcPct val="80000"/>
              </a:lnSpc>
              <a:buFontTx/>
              <a:buNone/>
            </a:pPr>
            <a:r>
              <a:rPr lang="fa-IR" altLang="fa-IR" sz="2600" dirty="0">
                <a:solidFill>
                  <a:srgbClr val="990033"/>
                </a:solidFill>
                <a:cs typeface="B Nazanin" panose="00000400000000000000" pitchFamily="2" charset="-78"/>
              </a:rPr>
              <a:t>3 ـ مدير امور مالي مؤسسه </a:t>
            </a:r>
            <a:endParaRPr lang="fa-IR" altLang="fa-IR" sz="2600" b="1" dirty="0">
              <a:solidFill>
                <a:srgbClr val="990033"/>
              </a:solidFill>
              <a:cs typeface="B Nazanin" panose="00000400000000000000" pitchFamily="2" charset="-78"/>
            </a:endParaRPr>
          </a:p>
        </p:txBody>
      </p:sp>
      <p:sp>
        <p:nvSpPr>
          <p:cNvPr id="143364"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3365" name="Oval 6">
            <a:hlinkClick r:id="rId3" action="ppaction://hlinksldjump"/>
          </p:cNvPr>
          <p:cNvSpPr>
            <a:spLocks noChangeArrowheads="1"/>
          </p:cNvSpPr>
          <p:nvPr/>
        </p:nvSpPr>
        <p:spPr bwMode="auto">
          <a:xfrm>
            <a:off x="6372225" y="4437063"/>
            <a:ext cx="2159000" cy="5762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b="1" dirty="0">
                <a:solidFill>
                  <a:srgbClr val="FF0000"/>
                </a:solidFill>
                <a:latin typeface="Verdana" panose="020B0604030504040204" pitchFamily="34" charset="0"/>
                <a:cs typeface="B Titr" panose="00000700000000000000" pitchFamily="2" charset="-78"/>
              </a:rPr>
              <a:t>تبصره 1 و 2 و 3</a:t>
            </a:r>
            <a:endParaRPr lang="en-US" altLang="fa-IR" sz="1800" b="1" dirty="0">
              <a:solidFill>
                <a:srgbClr val="FF0000"/>
              </a:solidFill>
              <a:latin typeface="Verdana" panose="020B0604030504040204" pitchFamily="34" charset="0"/>
              <a:cs typeface="B Titr" panose="00000700000000000000" pitchFamily="2" charset="-78"/>
            </a:endParaRPr>
          </a:p>
        </p:txBody>
      </p:sp>
      <p:sp>
        <p:nvSpPr>
          <p:cNvPr id="143366" name="Oval 6">
            <a:hlinkClick r:id="rId4" action="ppaction://hlinksldjump"/>
          </p:cNvPr>
          <p:cNvSpPr>
            <a:spLocks noChangeArrowheads="1"/>
          </p:cNvSpPr>
          <p:nvPr/>
        </p:nvSpPr>
        <p:spPr bwMode="auto">
          <a:xfrm>
            <a:off x="6516216" y="5121275"/>
            <a:ext cx="2159000" cy="5762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b="1" dirty="0">
                <a:solidFill>
                  <a:srgbClr val="FF0000"/>
                </a:solidFill>
                <a:latin typeface="Verdana" panose="020B0604030504040204" pitchFamily="34" charset="0"/>
                <a:cs typeface="B Titr" panose="00000700000000000000" pitchFamily="2" charset="-78"/>
              </a:rPr>
              <a:t>تبصره 4 و 5</a:t>
            </a:r>
            <a:endParaRPr lang="en-US" altLang="fa-IR" sz="1800" b="1" dirty="0">
              <a:solidFill>
                <a:srgbClr val="FF0000"/>
              </a:solidFill>
              <a:latin typeface="Verdana" panose="020B0604030504040204" pitchFamily="34" charset="0"/>
              <a:cs typeface="B Titr" panose="00000700000000000000" pitchFamily="2" charset="-78"/>
            </a:endParaRPr>
          </a:p>
        </p:txBody>
      </p:sp>
      <p:sp>
        <p:nvSpPr>
          <p:cNvPr id="143367" name="AutoShape 5">
            <a:hlinkClick r:id="rId5"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0.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78: اعضای کمسیون ترک تشریف مناقصه</a:t>
            </a:r>
          </a:p>
        </p:txBody>
      </p:sp>
      <p:sp>
        <p:nvSpPr>
          <p:cNvPr id="144387" name="Rectangle 3"/>
          <p:cNvSpPr>
            <a:spLocks noGrp="1" noChangeArrowheads="1"/>
          </p:cNvSpPr>
          <p:nvPr>
            <p:ph sz="quarter" idx="1"/>
          </p:nvPr>
        </p:nvSpPr>
        <p:spPr>
          <a:xfrm>
            <a:off x="431800" y="692150"/>
            <a:ext cx="8388672" cy="4321175"/>
          </a:xfrm>
        </p:spPr>
        <p:txBody>
          <a:bodyPr/>
          <a:lstStyle/>
          <a:p>
            <a:pPr marL="0" indent="0" algn="just" rtl="1" eaLnBrk="1" hangingPunct="1">
              <a:lnSpc>
                <a:spcPct val="150000"/>
              </a:lnSpc>
              <a:buFontTx/>
              <a:buNone/>
            </a:pPr>
            <a:r>
              <a:rPr lang="fa-IR" altLang="fa-IR" sz="2400" b="1" dirty="0">
                <a:solidFill>
                  <a:srgbClr val="FF0000"/>
                </a:solidFill>
                <a:cs typeface="B Nazanin" panose="00000400000000000000" pitchFamily="2" charset="-78"/>
              </a:rPr>
              <a:t>تبصرة 1:</a:t>
            </a:r>
            <a:r>
              <a:rPr lang="fa-IR" altLang="fa-IR" sz="2400" dirty="0">
                <a:cs typeface="B Nazanin" panose="00000400000000000000" pitchFamily="2" charset="-78"/>
              </a:rPr>
              <a:t> جلسات با حضور سه نفر اعضاي مربوطه رسميت دارد و كليه اعضاء مكلف به حضور در جلسات هيات و ابراز نظر خود نسبت به گزارش توجيهي واحد اجرايي مربوط در مورد تقاضاي ترك مناقصه و همچنين نحوة انجام معامله مورد نظر هستند لكن تصميمات هيات با رأي اكثريت اعضاء معتبر خواهد بود.</a:t>
            </a:r>
          </a:p>
          <a:p>
            <a:pPr marL="0" indent="0" algn="just" rtl="1" eaLnBrk="1" hangingPunct="1">
              <a:lnSpc>
                <a:spcPct val="150000"/>
              </a:lnSpc>
              <a:buFontTx/>
              <a:buNone/>
            </a:pPr>
            <a:r>
              <a:rPr lang="fa-IR" altLang="fa-IR" sz="2400" b="1" dirty="0">
                <a:solidFill>
                  <a:srgbClr val="FF0000"/>
                </a:solidFill>
                <a:cs typeface="B Nazanin" panose="00000400000000000000" pitchFamily="2" charset="-78"/>
              </a:rPr>
              <a:t>تبصرة 2:</a:t>
            </a:r>
            <a:r>
              <a:rPr lang="fa-IR" altLang="fa-IR" sz="2400" dirty="0">
                <a:cs typeface="B Nazanin" panose="00000400000000000000" pitchFamily="2" charset="-78"/>
              </a:rPr>
              <a:t> در اجراي ماده 77 این آیین نامه در صورتي كه مبلغ معامله </a:t>
            </a:r>
            <a:r>
              <a:rPr lang="fa-IR" altLang="fa-IR" sz="2400" dirty="0">
                <a:highlight>
                  <a:srgbClr val="FFFF00"/>
                </a:highlight>
                <a:cs typeface="B Nazanin" panose="00000400000000000000" pitchFamily="2" charset="-78"/>
              </a:rPr>
              <a:t>بيش از ده برابر و كمتر از پنجاه برابر حد نصاب معاملات جزئی </a:t>
            </a:r>
            <a:r>
              <a:rPr lang="fa-IR" altLang="fa-IR" sz="2400" dirty="0">
                <a:cs typeface="B Nazanin" panose="00000400000000000000" pitchFamily="2" charset="-78"/>
              </a:rPr>
              <a:t>باشد، انجام معامله پس از تصويب و تایید هيات‌هاي سه نفري موضوع اين ماده حسب مورد مجاز خواهد بود.</a:t>
            </a:r>
            <a:endParaRPr lang="fa-IR" altLang="fa-IR" sz="600" dirty="0">
              <a:cs typeface="B Nazanin" panose="00000400000000000000" pitchFamily="2" charset="-78"/>
            </a:endParaRPr>
          </a:p>
          <a:p>
            <a:pPr marL="0" lvl="0" indent="0" algn="just" rtl="1" eaLnBrk="1" hangingPunct="1">
              <a:lnSpc>
                <a:spcPct val="150000"/>
              </a:lnSpc>
              <a:buClr>
                <a:srgbClr val="D16349"/>
              </a:buClr>
              <a:buNone/>
            </a:pPr>
            <a:r>
              <a:rPr lang="fa-IR" altLang="fa-IR" sz="2400" b="1" dirty="0">
                <a:solidFill>
                  <a:srgbClr val="FF0000"/>
                </a:solidFill>
                <a:cs typeface="B Nazanin" panose="00000400000000000000" pitchFamily="2" charset="-78"/>
              </a:rPr>
              <a:t>تبصرة 3:</a:t>
            </a:r>
            <a:r>
              <a:rPr lang="fa-IR" altLang="fa-IR" sz="2400" dirty="0">
                <a:cs typeface="B Nazanin" panose="00000400000000000000" pitchFamily="2" charset="-78"/>
              </a:rPr>
              <a:t> در اجراي مادة 77 این آیین نامه در صورتي كه مبلغ معامله </a:t>
            </a:r>
            <a:r>
              <a:rPr lang="fa-IR" altLang="fa-IR" sz="2400" dirty="0">
                <a:highlight>
                  <a:srgbClr val="FFFF00"/>
                </a:highlight>
                <a:cs typeface="B Nazanin" panose="00000400000000000000" pitchFamily="2" charset="-78"/>
              </a:rPr>
              <a:t>بيش از پنجاه</a:t>
            </a:r>
            <a:r>
              <a:rPr lang="en-US" altLang="fa-IR" sz="2400" dirty="0">
                <a:highlight>
                  <a:srgbClr val="FFFF00"/>
                </a:highlight>
                <a:cs typeface="B Nazanin" panose="00000400000000000000" pitchFamily="2" charset="-78"/>
              </a:rPr>
              <a:t> </a:t>
            </a:r>
            <a:r>
              <a:rPr lang="fa-IR" altLang="fa-IR" sz="2400" dirty="0">
                <a:highlight>
                  <a:srgbClr val="FFFF00"/>
                </a:highlight>
                <a:cs typeface="B Nazanin" panose="00000400000000000000" pitchFamily="2" charset="-78"/>
              </a:rPr>
              <a:t>برابر و كمتر از صد برابر حد نصاب معاملات جزئی باشد</a:t>
            </a:r>
            <a:r>
              <a:rPr lang="fa-IR" altLang="fa-IR" sz="2400" dirty="0">
                <a:cs typeface="B Nazanin" panose="00000400000000000000" pitchFamily="2" charset="-78"/>
              </a:rPr>
              <a:t>، انجام معامله پس از تصويب </a:t>
            </a:r>
            <a:r>
              <a:rPr lang="fa-IR" altLang="fa-IR" sz="2400" dirty="0">
                <a:solidFill>
                  <a:prstClr val="black"/>
                </a:solidFill>
                <a:cs typeface="B Nazanin" panose="00000400000000000000" pitchFamily="2" charset="-78"/>
              </a:rPr>
              <a:t>هيات‌هاي سه نفري موضوع اين ماده حسب مورد با تایید رئیس موسسه مجاز خواهد بود.</a:t>
            </a:r>
            <a:endParaRPr lang="fa-IR" altLang="fa-IR" sz="600" dirty="0">
              <a:solidFill>
                <a:prstClr val="black"/>
              </a:solidFill>
              <a:cs typeface="B Nazanin" panose="00000400000000000000" pitchFamily="2" charset="-78"/>
            </a:endParaRPr>
          </a:p>
        </p:txBody>
      </p:sp>
      <p:sp>
        <p:nvSpPr>
          <p:cNvPr id="144388" name="AutoShape 4">
            <a:hlinkClick r:id="rId2" action="ppaction://hlinksldjump"/>
          </p:cNvPr>
          <p:cNvSpPr>
            <a:spLocks noChangeArrowheads="1"/>
          </p:cNvSpPr>
          <p:nvPr/>
        </p:nvSpPr>
        <p:spPr bwMode="auto">
          <a:xfrm>
            <a:off x="396185" y="6336071"/>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4389" name="AutoShape 5">
            <a:hlinkClick r:id="rId3" action="ppaction://hlinksldjump"/>
          </p:cNvPr>
          <p:cNvSpPr>
            <a:spLocks noChangeArrowheads="1"/>
          </p:cNvSpPr>
          <p:nvPr/>
        </p:nvSpPr>
        <p:spPr bwMode="auto">
          <a:xfrm>
            <a:off x="1390420" y="640750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1.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0" y="2857"/>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78: اعضای کمسیون ترک تشریف مناقصه</a:t>
            </a:r>
          </a:p>
        </p:txBody>
      </p:sp>
      <p:sp>
        <p:nvSpPr>
          <p:cNvPr id="131075" name="Rectangle 3"/>
          <p:cNvSpPr>
            <a:spLocks noGrp="1" noChangeArrowheads="1"/>
          </p:cNvSpPr>
          <p:nvPr>
            <p:ph sz="quarter" idx="1"/>
          </p:nvPr>
        </p:nvSpPr>
        <p:spPr>
          <a:xfrm>
            <a:off x="395288" y="1268413"/>
            <a:ext cx="8208962" cy="4968875"/>
          </a:xfrm>
        </p:spPr>
        <p:txBody>
          <a:bodyPr>
            <a:normAutofit/>
          </a:bodyPr>
          <a:lstStyle/>
          <a:p>
            <a:pPr marL="0" indent="7938" algn="just" rtl="1">
              <a:lnSpc>
                <a:spcPct val="150000"/>
              </a:lnSpc>
              <a:buFont typeface="Wingdings 2" panose="05020102010507070707" pitchFamily="18" charset="2"/>
              <a:buNone/>
              <a:defRPr/>
            </a:pPr>
            <a:r>
              <a:rPr lang="fa-IR" sz="2400" b="1" dirty="0">
                <a:solidFill>
                  <a:srgbClr val="FF0000"/>
                </a:solidFill>
                <a:cs typeface="B Nazanin" pitchFamily="2" charset="-78"/>
              </a:rPr>
              <a:t>تبصره 4:</a:t>
            </a:r>
            <a:r>
              <a:rPr lang="fa-IR" sz="2400" b="1" i="1" dirty="0">
                <a:solidFill>
                  <a:srgbClr val="FF0000"/>
                </a:solidFill>
                <a:cs typeface="B Nazanin" pitchFamily="2" charset="-78"/>
              </a:rPr>
              <a:t> </a:t>
            </a:r>
            <a:r>
              <a:rPr lang="fa-IR" sz="2400" dirty="0">
                <a:cs typeface="B Nazanin" pitchFamily="2" charset="-78"/>
              </a:rPr>
              <a:t>در اجراي ماده (77) اين آیین‏نامه در صورتي كه مبلغ معامله </a:t>
            </a:r>
            <a:r>
              <a:rPr lang="fa-IR" sz="2400" dirty="0">
                <a:highlight>
                  <a:srgbClr val="FFFF00"/>
                </a:highlight>
                <a:cs typeface="B Nazanin" pitchFamily="2" charset="-78"/>
              </a:rPr>
              <a:t>بيش از صد برابر و کمتر از دويست برابر حد نصاب معاملات جزئی</a:t>
            </a:r>
            <a:r>
              <a:rPr lang="fa-IR" sz="2400" dirty="0">
                <a:cs typeface="B Nazanin" pitchFamily="2" charset="-78"/>
              </a:rPr>
              <a:t> باشد، انجام معامله پس از تصويب هيأت‏هاي سه نفري موضوع اين ماده حسب مورد با تائيد </a:t>
            </a:r>
            <a:r>
              <a:rPr lang="fa-IR" sz="2400" dirty="0">
                <a:highlight>
                  <a:srgbClr val="FFFF00"/>
                </a:highlight>
                <a:cs typeface="B Nazanin" pitchFamily="2" charset="-78"/>
              </a:rPr>
              <a:t>هيأت رييسه موسسه مجاز </a:t>
            </a:r>
            <a:r>
              <a:rPr lang="fa-IR" sz="2400" dirty="0">
                <a:cs typeface="B Nazanin" pitchFamily="2" charset="-78"/>
              </a:rPr>
              <a:t>خواهد بود.</a:t>
            </a:r>
            <a:endParaRPr lang="en-US" sz="2400" dirty="0">
              <a:cs typeface="B Nazanin" pitchFamily="2" charset="-78"/>
            </a:endParaRPr>
          </a:p>
          <a:p>
            <a:pPr marL="0" indent="7938" algn="just" rtl="1">
              <a:lnSpc>
                <a:spcPct val="150000"/>
              </a:lnSpc>
              <a:buFont typeface="Wingdings 2" panose="05020102010507070707" pitchFamily="18" charset="2"/>
              <a:buNone/>
              <a:defRPr/>
            </a:pPr>
            <a:r>
              <a:rPr lang="fa-IR" sz="2400" b="1" dirty="0">
                <a:solidFill>
                  <a:srgbClr val="FF0000"/>
                </a:solidFill>
                <a:cs typeface="B Nazanin" pitchFamily="2" charset="-78"/>
              </a:rPr>
              <a:t>تبصره 5:</a:t>
            </a:r>
            <a:r>
              <a:rPr lang="fa-IR" sz="2400" b="1" i="1" dirty="0">
                <a:solidFill>
                  <a:srgbClr val="FF0000"/>
                </a:solidFill>
                <a:cs typeface="B Nazanin" pitchFamily="2" charset="-78"/>
              </a:rPr>
              <a:t> </a:t>
            </a:r>
            <a:r>
              <a:rPr lang="fa-IR" sz="2400" dirty="0">
                <a:cs typeface="B Nazanin" pitchFamily="2" charset="-78"/>
              </a:rPr>
              <a:t>در اجراي ماده (77) اين آیین‏نامه در صورتي كه مبلغ معامله </a:t>
            </a:r>
            <a:r>
              <a:rPr lang="fa-IR" sz="2400" dirty="0">
                <a:highlight>
                  <a:srgbClr val="FFFF00"/>
                </a:highlight>
                <a:cs typeface="B Nazanin" pitchFamily="2" charset="-78"/>
              </a:rPr>
              <a:t>بيش از دويست برابر نصاب معاملات جزئی</a:t>
            </a:r>
            <a:r>
              <a:rPr lang="fa-IR" sz="2400" dirty="0">
                <a:cs typeface="B Nazanin" pitchFamily="2" charset="-78"/>
              </a:rPr>
              <a:t> باشد، انجام معامله پس از تصويب هيأت‏هاي سه نفري موضوع اين ماده حسب مورد با تائيد هيأت رييسه موسسه منوط به تایید سه نفر از اعضاء منتخب هيأت امنا و تائيد و ابلاغ رييس هيأت امناء مجاز خواهد بود.</a:t>
            </a:r>
          </a:p>
        </p:txBody>
      </p:sp>
      <p:sp>
        <p:nvSpPr>
          <p:cNvPr id="145412" name="AutoShape 4">
            <a:hlinkClick r:id="rId2" action="ppaction://hlinksldjump"/>
          </p:cNvPr>
          <p:cNvSpPr>
            <a:spLocks noChangeArrowheads="1"/>
          </p:cNvSpPr>
          <p:nvPr/>
        </p:nvSpPr>
        <p:spPr bwMode="auto">
          <a:xfrm>
            <a:off x="683568"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5413" name="AutoShape 5">
            <a:hlinkClick r:id="rId3" action="ppaction://hlinksldjump"/>
          </p:cNvPr>
          <p:cNvSpPr>
            <a:spLocks noChangeArrowheads="1"/>
          </p:cNvSpPr>
          <p:nvPr/>
        </p:nvSpPr>
        <p:spPr bwMode="auto">
          <a:xfrm>
            <a:off x="683568"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2.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79: مناقصه محدود به تشخیص رئیس موسسه </a:t>
            </a:r>
          </a:p>
        </p:txBody>
      </p:sp>
      <p:sp>
        <p:nvSpPr>
          <p:cNvPr id="143363" name="Rectangle 3"/>
          <p:cNvSpPr>
            <a:spLocks noGrp="1" noChangeArrowheads="1"/>
          </p:cNvSpPr>
          <p:nvPr>
            <p:ph sz="quarter" idx="1"/>
          </p:nvPr>
        </p:nvSpPr>
        <p:spPr>
          <a:xfrm>
            <a:off x="395288" y="1268413"/>
            <a:ext cx="8208962" cy="4321175"/>
          </a:xfrm>
        </p:spPr>
        <p:txBody>
          <a:bodyPr/>
          <a:lstStyle/>
          <a:p>
            <a:pPr marL="0" indent="0" algn="just" rtl="1" eaLnBrk="1" hangingPunct="1">
              <a:lnSpc>
                <a:spcPct val="80000"/>
              </a:lnSpc>
              <a:buFontTx/>
              <a:buNone/>
              <a:defRPr/>
            </a:pPr>
            <a:r>
              <a:rPr lang="fa-IR" sz="2600" dirty="0">
                <a:cs typeface="B Nazanin" pitchFamily="2" charset="-78"/>
              </a:rPr>
              <a:t>مناقصه محدود به </a:t>
            </a:r>
            <a:r>
              <a:rPr lang="fa-IR" sz="2600" dirty="0">
                <a:highlight>
                  <a:srgbClr val="FFFF00"/>
                </a:highlight>
                <a:cs typeface="B Nazanin" pitchFamily="2" charset="-78"/>
              </a:rPr>
              <a:t>تشخيص رييس موسسه </a:t>
            </a:r>
            <a:r>
              <a:rPr lang="fa-IR" sz="2600" dirty="0">
                <a:cs typeface="B Nazanin" pitchFamily="2" charset="-78"/>
              </a:rPr>
              <a:t>و با رعايت مواد (58) و (63) در موارد زير برگزار مي‏شود:</a:t>
            </a:r>
            <a:endParaRPr lang="en-US" sz="2600" dirty="0">
              <a:cs typeface="B Nazanin" pitchFamily="2" charset="-78"/>
            </a:endParaRPr>
          </a:p>
          <a:p>
            <a:pPr marL="609600" indent="-609600" algn="r" rtl="1" eaLnBrk="1" hangingPunct="1">
              <a:lnSpc>
                <a:spcPct val="80000"/>
              </a:lnSpc>
              <a:buFontTx/>
              <a:buNone/>
              <a:defRPr/>
            </a:pPr>
            <a:endParaRPr lang="en-US" sz="2600" dirty="0">
              <a:cs typeface="B Nazanin" pitchFamily="2" charset="-78"/>
            </a:endParaRPr>
          </a:p>
          <a:p>
            <a:pPr marL="0" indent="7938" algn="just" rtl="1">
              <a:lnSpc>
                <a:spcPct val="150000"/>
              </a:lnSpc>
              <a:buFont typeface="Wingdings 2" panose="05020102010507070707" pitchFamily="18" charset="2"/>
              <a:buNone/>
              <a:defRPr/>
            </a:pPr>
            <a:r>
              <a:rPr lang="fa-IR" sz="2600" dirty="0">
                <a:cs typeface="B Nazanin" pitchFamily="2" charset="-78"/>
              </a:rPr>
              <a:t>الف) وجود فهرست‏هاي مناقصه‏گران صلاحيتدار </a:t>
            </a:r>
            <a:endParaRPr lang="en-US" sz="2600" dirty="0">
              <a:cs typeface="B Nazanin" pitchFamily="2" charset="-78"/>
            </a:endParaRPr>
          </a:p>
          <a:p>
            <a:pPr marL="0" indent="7938" algn="just" rtl="1">
              <a:lnSpc>
                <a:spcPct val="150000"/>
              </a:lnSpc>
              <a:buFont typeface="Wingdings 2" panose="05020102010507070707" pitchFamily="18" charset="2"/>
              <a:buNone/>
              <a:defRPr/>
            </a:pPr>
            <a:r>
              <a:rPr lang="fa-IR" sz="2600" dirty="0">
                <a:cs typeface="B Nazanin" pitchFamily="2" charset="-78"/>
              </a:rPr>
              <a:t>ب) وجود فهرست کوتاه مناقصه‏گران صلاحيتدار در مناقصه محدود نيازي به انتشار آگهي نمي‏باشد. </a:t>
            </a:r>
            <a:endParaRPr lang="en-US" sz="2600" dirty="0">
              <a:cs typeface="B Nazanin" pitchFamily="2" charset="-78"/>
            </a:endParaRPr>
          </a:p>
          <a:p>
            <a:pPr marL="609600" indent="-609600" algn="r" rtl="1" eaLnBrk="1" hangingPunct="1">
              <a:lnSpc>
                <a:spcPct val="80000"/>
              </a:lnSpc>
              <a:buFontTx/>
              <a:buNone/>
              <a:defRPr/>
            </a:pPr>
            <a:endParaRPr lang="fa-IR" sz="1000" dirty="0">
              <a:cs typeface="B Nazanin" pitchFamily="2" charset="-78"/>
            </a:endParaRPr>
          </a:p>
        </p:txBody>
      </p:sp>
      <p:sp>
        <p:nvSpPr>
          <p:cNvPr id="14643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6437" name="Oval 7">
            <a:hlinkClick r:id="rId3" action="ppaction://hlinksldjump"/>
          </p:cNvPr>
          <p:cNvSpPr>
            <a:spLocks noChangeArrowheads="1"/>
          </p:cNvSpPr>
          <p:nvPr/>
        </p:nvSpPr>
        <p:spPr bwMode="auto">
          <a:xfrm>
            <a:off x="6372225" y="4437063"/>
            <a:ext cx="2159000" cy="5762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b="1" dirty="0">
                <a:solidFill>
                  <a:srgbClr val="FF0000"/>
                </a:solidFill>
                <a:latin typeface="Verdana" panose="020B0604030504040204" pitchFamily="34" charset="0"/>
                <a:cs typeface="B Titr" panose="00000700000000000000" pitchFamily="2" charset="-78"/>
              </a:rPr>
              <a:t>تبصره 1 و 2</a:t>
            </a:r>
            <a:endParaRPr lang="en-US" altLang="fa-IR" sz="1800" b="1" dirty="0">
              <a:solidFill>
                <a:srgbClr val="FF0000"/>
              </a:solidFill>
              <a:latin typeface="Verdana" panose="020B0604030504040204" pitchFamily="34" charset="0"/>
              <a:cs typeface="B Titr" panose="00000700000000000000" pitchFamily="2" charset="-78"/>
            </a:endParaRPr>
          </a:p>
        </p:txBody>
      </p:sp>
      <p:sp>
        <p:nvSpPr>
          <p:cNvPr id="146438" name="AutoShape 5">
            <a:hlinkClick r:id="rId4"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3.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79: مناقصه محدود به تشخیص رئیس موسسه</a:t>
            </a:r>
          </a:p>
        </p:txBody>
      </p:sp>
      <p:sp>
        <p:nvSpPr>
          <p:cNvPr id="144387" name="Rectangle 3"/>
          <p:cNvSpPr>
            <a:spLocks noGrp="1" noChangeArrowheads="1"/>
          </p:cNvSpPr>
          <p:nvPr>
            <p:ph sz="quarter" idx="1"/>
          </p:nvPr>
        </p:nvSpPr>
        <p:spPr>
          <a:xfrm>
            <a:off x="467519" y="766515"/>
            <a:ext cx="8208962" cy="4897437"/>
          </a:xfrm>
        </p:spPr>
        <p:txBody>
          <a:bodyPr/>
          <a:lstStyle/>
          <a:p>
            <a:pPr marL="0" indent="7938" algn="just" rtl="1">
              <a:lnSpc>
                <a:spcPct val="150000"/>
              </a:lnSpc>
              <a:buFont typeface="Wingdings 2" panose="05020102010507070707" pitchFamily="18" charset="2"/>
              <a:buNone/>
              <a:defRPr/>
            </a:pPr>
            <a:r>
              <a:rPr lang="fa-IR" sz="2000" b="1" dirty="0">
                <a:solidFill>
                  <a:srgbClr val="FF0000"/>
                </a:solidFill>
                <a:cs typeface="B Nazanin" pitchFamily="2" charset="-78"/>
              </a:rPr>
              <a:t>تبصره1: </a:t>
            </a:r>
            <a:r>
              <a:rPr lang="fa-IR" sz="2600" dirty="0">
                <a:cs typeface="B Nazanin" pitchFamily="2" charset="-78"/>
              </a:rPr>
              <a:t>حداقل تعداد مناقصه‏گران در مناقصه محدود سه مناقصه‏گر در صورت نرسيدن بحد نصاب يکبار فرآيند ارزيابي تجديد مي‏شود و بار دوم با حداقل دو مناقصه‏گر و </a:t>
            </a:r>
            <a:r>
              <a:rPr lang="fa-IR" sz="2600" dirty="0">
                <a:highlight>
                  <a:srgbClr val="B4C7E7"/>
                </a:highlight>
                <a:cs typeface="B Nazanin" pitchFamily="2" charset="-78"/>
              </a:rPr>
              <a:t>در غير اين صورت طبق جزء 6 تبصره ماده 55 اين آیین‏نامه خواهد </a:t>
            </a:r>
            <a:r>
              <a:rPr lang="fa-IR" sz="2600" dirty="0">
                <a:cs typeface="B Nazanin" pitchFamily="2" charset="-78"/>
              </a:rPr>
              <a:t>بود. در هر صورت نحوه دعوت مناقصه‏گران با نظر رييس موسسه خواهد بود.</a:t>
            </a:r>
          </a:p>
          <a:p>
            <a:pPr marL="0" indent="7938" algn="just" rtl="1">
              <a:buFont typeface="Wingdings 2" panose="05020102010507070707" pitchFamily="18" charset="2"/>
              <a:buNone/>
              <a:defRPr/>
            </a:pPr>
            <a:endParaRPr lang="en-US" sz="1100" dirty="0">
              <a:cs typeface="B Nazanin" pitchFamily="2" charset="-78"/>
            </a:endParaRPr>
          </a:p>
          <a:p>
            <a:pPr marL="0" indent="7938" algn="just" rtl="1">
              <a:lnSpc>
                <a:spcPct val="150000"/>
              </a:lnSpc>
              <a:buFont typeface="Wingdings 2" panose="05020102010507070707" pitchFamily="18" charset="2"/>
              <a:buNone/>
              <a:defRPr/>
            </a:pPr>
            <a:r>
              <a:rPr lang="fa-IR" sz="2400" dirty="0">
                <a:cs typeface="B Nazanin" pitchFamily="2" charset="-78"/>
              </a:rPr>
              <a:t> </a:t>
            </a:r>
            <a:r>
              <a:rPr lang="fa-IR" sz="2000" b="1" dirty="0">
                <a:solidFill>
                  <a:srgbClr val="FF0000"/>
                </a:solidFill>
                <a:cs typeface="B Nazanin" pitchFamily="2" charset="-78"/>
              </a:rPr>
              <a:t>تبصره2:</a:t>
            </a:r>
            <a:r>
              <a:rPr lang="fa-IR" sz="2000" b="1" i="1" dirty="0">
                <a:solidFill>
                  <a:srgbClr val="FF0000"/>
                </a:solidFill>
                <a:cs typeface="B Nazanin" pitchFamily="2" charset="-78"/>
              </a:rPr>
              <a:t> </a:t>
            </a:r>
            <a:r>
              <a:rPr lang="fa-IR" sz="2600" dirty="0">
                <a:cs typeface="B Nazanin" pitchFamily="2" charset="-78"/>
              </a:rPr>
              <a:t>در مورد طرح‏هاي تملک دارايي (ساختماني و يا ساختماني و تاسيساتي توام) فهرست واجدين صلاحيت معاونت برنامه‏ريزي و نظارت راهبردي رييس جمهور يا استانداري ملاک خواهد بود و در مناطقي که دسترسي به پيمانکاران مزبور وجود نداشته باشد با تشخيص رييس موسسه از پيمانکاران محلي با رعايت مقررات مربوطه استفاده خواهد شد.</a:t>
            </a:r>
            <a:endParaRPr lang="en-US" sz="2600" dirty="0">
              <a:cs typeface="B Nazanin" pitchFamily="2" charset="-78"/>
            </a:endParaRPr>
          </a:p>
        </p:txBody>
      </p:sp>
      <p:sp>
        <p:nvSpPr>
          <p:cNvPr id="147460" name="AutoShape 4">
            <a:hlinkClick r:id="rId2" action="ppaction://hlinksldjump"/>
          </p:cNvPr>
          <p:cNvSpPr>
            <a:spLocks noChangeArrowheads="1"/>
          </p:cNvSpPr>
          <p:nvPr/>
        </p:nvSpPr>
        <p:spPr bwMode="auto">
          <a:xfrm>
            <a:off x="1403350" y="6047275"/>
            <a:ext cx="936625" cy="406160"/>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47461" name="AutoShape 5">
            <a:hlinkClick r:id="rId3" action="ppaction://hlinksldjump"/>
          </p:cNvPr>
          <p:cNvSpPr>
            <a:spLocks noChangeArrowheads="1"/>
          </p:cNvSpPr>
          <p:nvPr/>
        </p:nvSpPr>
        <p:spPr bwMode="auto">
          <a:xfrm>
            <a:off x="1403350" y="6467577"/>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4.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1" y="5454"/>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80: تحویل مورد معامله</a:t>
            </a:r>
          </a:p>
        </p:txBody>
      </p:sp>
      <p:sp>
        <p:nvSpPr>
          <p:cNvPr id="145411" name="Rectangle 3"/>
          <p:cNvSpPr>
            <a:spLocks noGrp="1" noChangeArrowheads="1"/>
          </p:cNvSpPr>
          <p:nvPr>
            <p:ph sz="quarter" idx="1"/>
          </p:nvPr>
        </p:nvSpPr>
        <p:spPr>
          <a:xfrm>
            <a:off x="398835" y="954088"/>
            <a:ext cx="8208962" cy="4321175"/>
          </a:xfrm>
        </p:spPr>
        <p:txBody>
          <a:bodyPr/>
          <a:lstStyle/>
          <a:p>
            <a:pPr marL="609600" indent="-609600" algn="r" rtl="1" eaLnBrk="1" hangingPunct="1">
              <a:lnSpc>
                <a:spcPct val="80000"/>
              </a:lnSpc>
              <a:buFontTx/>
              <a:buNone/>
              <a:defRPr/>
            </a:pPr>
            <a:r>
              <a:rPr lang="fa-IR" sz="2600" dirty="0">
                <a:cs typeface="B Nazanin" pitchFamily="2" charset="-78"/>
              </a:rPr>
              <a:t>تحويل مورد معامله به شرح زير بايد انجام شود:</a:t>
            </a:r>
            <a:r>
              <a:rPr lang="en-US" sz="2600" dirty="0">
                <a:cs typeface="B Nazanin" pitchFamily="2" charset="-78"/>
              </a:rPr>
              <a:t> </a:t>
            </a:r>
          </a:p>
          <a:p>
            <a:pPr marL="609600" indent="-609600" algn="r" rtl="1" eaLnBrk="1" hangingPunct="1">
              <a:lnSpc>
                <a:spcPct val="80000"/>
              </a:lnSpc>
              <a:buFontTx/>
              <a:buNone/>
              <a:defRPr/>
            </a:pPr>
            <a:endParaRPr lang="en-US" sz="1200" dirty="0">
              <a:cs typeface="B Nazanin" pitchFamily="2" charset="-78"/>
            </a:endParaRPr>
          </a:p>
          <a:p>
            <a:pPr marL="0" indent="0" algn="just" rtl="1">
              <a:buFont typeface="Wingdings 2" panose="05020102010507070707" pitchFamily="18" charset="2"/>
              <a:buNone/>
              <a:defRPr/>
            </a:pPr>
            <a:r>
              <a:rPr lang="fa-IR" sz="2600" dirty="0">
                <a:solidFill>
                  <a:schemeClr val="accent1"/>
                </a:solidFill>
                <a:cs typeface="B Nazanin" pitchFamily="2" charset="-78"/>
              </a:rPr>
              <a:t>الف) </a:t>
            </a:r>
            <a:r>
              <a:rPr lang="fa-IR" sz="2600" dirty="0">
                <a:highlight>
                  <a:srgbClr val="FFFF00"/>
                </a:highlight>
                <a:cs typeface="B Nazanin" pitchFamily="2" charset="-78"/>
              </a:rPr>
              <a:t>در مورد معاملات جزئي </a:t>
            </a:r>
            <a:r>
              <a:rPr lang="fa-IR" sz="2600" dirty="0">
                <a:cs typeface="B Nazanin" pitchFamily="2" charset="-78"/>
              </a:rPr>
              <a:t>بوسيله و مسئوليت انباردار و يا تحويل گيرنده کالا برحسب مورد و در مورد خدمات غير قراردادي از طريق گواهي انجام کار.</a:t>
            </a:r>
            <a:endParaRPr lang="en-US" sz="2600" dirty="0">
              <a:cs typeface="B Nazanin" pitchFamily="2" charset="-78"/>
            </a:endParaRPr>
          </a:p>
          <a:p>
            <a:pPr marL="0" indent="0" algn="just" rtl="1">
              <a:buFont typeface="Wingdings 2" panose="05020102010507070707" pitchFamily="18" charset="2"/>
              <a:buNone/>
              <a:defRPr/>
            </a:pPr>
            <a:r>
              <a:rPr lang="fa-IR" sz="2600" dirty="0">
                <a:solidFill>
                  <a:schemeClr val="accent1"/>
                </a:solidFill>
                <a:cs typeface="B Nazanin" pitchFamily="2" charset="-78"/>
              </a:rPr>
              <a:t>ب) </a:t>
            </a:r>
            <a:r>
              <a:rPr lang="fa-IR" sz="2600" dirty="0">
                <a:highlight>
                  <a:srgbClr val="FFFF00"/>
                </a:highlight>
                <a:cs typeface="B Nazanin" pitchFamily="2" charset="-78"/>
              </a:rPr>
              <a:t>در مورد معاملات متوسط </a:t>
            </a:r>
            <a:r>
              <a:rPr lang="fa-IR" sz="2600" dirty="0">
                <a:cs typeface="B Nazanin" pitchFamily="2" charset="-78"/>
              </a:rPr>
              <a:t>بوسيله و مسئوليت انباردار و يا تحويل گيرنده کالا و نماينده قسمت تقاضا کننده. </a:t>
            </a:r>
            <a:endParaRPr lang="en-US" sz="2600" dirty="0">
              <a:cs typeface="B Nazanin" pitchFamily="2" charset="-78"/>
            </a:endParaRPr>
          </a:p>
          <a:p>
            <a:pPr marL="0" indent="0" algn="just" rtl="1">
              <a:buFont typeface="Wingdings 2" panose="05020102010507070707" pitchFamily="18" charset="2"/>
              <a:buNone/>
              <a:defRPr/>
            </a:pPr>
            <a:r>
              <a:rPr lang="fa-IR" sz="2600" dirty="0">
                <a:solidFill>
                  <a:schemeClr val="accent1"/>
                </a:solidFill>
                <a:cs typeface="B Nazanin" pitchFamily="2" charset="-78"/>
              </a:rPr>
              <a:t>ج) </a:t>
            </a:r>
            <a:r>
              <a:rPr lang="fa-IR" sz="2600" dirty="0">
                <a:highlight>
                  <a:srgbClr val="FFFF00"/>
                </a:highlight>
                <a:cs typeface="B Nazanin" pitchFamily="2" charset="-78"/>
              </a:rPr>
              <a:t>در مورد معاملات عمده </a:t>
            </a:r>
            <a:r>
              <a:rPr lang="fa-IR" sz="2600" dirty="0">
                <a:cs typeface="B Nazanin" pitchFamily="2" charset="-78"/>
              </a:rPr>
              <a:t>به استثناي امور ساختماني و ساير امور فني، بوسيله و مسئوليت انباردار يا تحويل گيرنده کار و نماينده قسمت تقاضاکننده و نماينده رييس موسسه صورت مي‏گيرد. در مورد تحويل گرفتن دارو و مواد شيميايي براي بيمارستان‏ها حضور مسئول مربوطه که از طرف رييس واحد تعيين خواهد شد نيز ضروري مي‏باشد. در مورد امور ساختماني، راه‏سازي و بطور کلي امور فني يک يا دو نفر متخصص فني حسب مورد به انتخاب رييس موسسه يا مقام مجاز از ايشان شرکت خواهند کرد. </a:t>
            </a:r>
            <a:endParaRPr lang="en-US" sz="2600" dirty="0">
              <a:cs typeface="B Nazanin" pitchFamily="2" charset="-78"/>
            </a:endParaRPr>
          </a:p>
        </p:txBody>
      </p:sp>
      <p:sp>
        <p:nvSpPr>
          <p:cNvPr id="148484" name="AutoShape 4">
            <a:hlinkClick r:id="rId2" action="ppaction://hlinksldjump"/>
          </p:cNvPr>
          <p:cNvSpPr>
            <a:spLocks noChangeArrowheads="1"/>
          </p:cNvSpPr>
          <p:nvPr/>
        </p:nvSpPr>
        <p:spPr bwMode="auto">
          <a:xfrm>
            <a:off x="1395498" y="5938609"/>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8485" name="Oval 6">
            <a:hlinkClick r:id="rId3" action="ppaction://hlinksldjump"/>
          </p:cNvPr>
          <p:cNvSpPr>
            <a:spLocks noChangeArrowheads="1"/>
          </p:cNvSpPr>
          <p:nvPr/>
        </p:nvSpPr>
        <p:spPr bwMode="auto">
          <a:xfrm>
            <a:off x="6448797" y="6227905"/>
            <a:ext cx="2159000" cy="57626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b="1" dirty="0">
                <a:solidFill>
                  <a:srgbClr val="FF0000"/>
                </a:solidFill>
                <a:latin typeface="Verdana" panose="020B0604030504040204" pitchFamily="34" charset="0"/>
                <a:cs typeface="B Titr" panose="00000700000000000000" pitchFamily="2" charset="-78"/>
              </a:rPr>
              <a:t>تبصره</a:t>
            </a:r>
            <a:endParaRPr lang="en-US" altLang="fa-IR" sz="1800" b="1" dirty="0">
              <a:solidFill>
                <a:srgbClr val="FF0000"/>
              </a:solidFill>
              <a:latin typeface="Verdana" panose="020B0604030504040204" pitchFamily="34" charset="0"/>
              <a:cs typeface="B Titr" panose="00000700000000000000" pitchFamily="2" charset="-78"/>
            </a:endParaRPr>
          </a:p>
        </p:txBody>
      </p:sp>
      <p:sp>
        <p:nvSpPr>
          <p:cNvPr id="148486" name="AutoShape 5">
            <a:hlinkClick r:id="rId4" action="ppaction://hlinksldjump"/>
          </p:cNvPr>
          <p:cNvSpPr>
            <a:spLocks noChangeArrowheads="1"/>
          </p:cNvSpPr>
          <p:nvPr/>
        </p:nvSpPr>
        <p:spPr bwMode="auto">
          <a:xfrm>
            <a:off x="1395498" y="647456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برگشت</a:t>
            </a:r>
            <a:endParaRPr lang="en-US" altLang="fa-IR" sz="1800" dirty="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5.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80: تحویل مورد معامله</a:t>
            </a:r>
          </a:p>
        </p:txBody>
      </p:sp>
      <p:sp>
        <p:nvSpPr>
          <p:cNvPr id="149507" name="Rectangle 3"/>
          <p:cNvSpPr>
            <a:spLocks noGrp="1" noChangeArrowheads="1"/>
          </p:cNvSpPr>
          <p:nvPr>
            <p:ph sz="quarter" idx="1"/>
          </p:nvPr>
        </p:nvSpPr>
        <p:spPr>
          <a:xfrm>
            <a:off x="395288" y="1268413"/>
            <a:ext cx="8208962" cy="4321175"/>
          </a:xfrm>
        </p:spPr>
        <p:txBody>
          <a:bodyPr/>
          <a:lstStyle/>
          <a:p>
            <a:pPr marL="609600" indent="-609600" algn="r" rtl="1" eaLnBrk="1" hangingPunct="1">
              <a:lnSpc>
                <a:spcPct val="80000"/>
              </a:lnSpc>
              <a:buFontTx/>
              <a:buNone/>
            </a:pPr>
            <a:r>
              <a:rPr lang="fa-IR" altLang="fa-IR" sz="2600" dirty="0">
                <a:cs typeface="B Nazanin" panose="00000400000000000000" pitchFamily="2" charset="-78"/>
              </a:rPr>
              <a:t>تحويل مورد معامله به شرح زير بايد انجام شود:</a:t>
            </a:r>
            <a:r>
              <a:rPr lang="en-US" altLang="fa-IR" sz="2600" dirty="0">
                <a:cs typeface="B Nazanin" panose="00000400000000000000" pitchFamily="2" charset="-78"/>
              </a:rPr>
              <a:t> </a:t>
            </a:r>
          </a:p>
          <a:p>
            <a:pPr marL="609600" indent="-609600" algn="r" rtl="1" eaLnBrk="1" hangingPunct="1">
              <a:lnSpc>
                <a:spcPct val="80000"/>
              </a:lnSpc>
              <a:buFontTx/>
              <a:buNone/>
            </a:pPr>
            <a:r>
              <a:rPr lang="fa-IR" altLang="fa-IR" sz="2600" b="1" dirty="0">
                <a:solidFill>
                  <a:srgbClr val="FF0000"/>
                </a:solidFill>
                <a:cs typeface="B Nazanin" panose="00000400000000000000" pitchFamily="2" charset="-78"/>
              </a:rPr>
              <a:t>تبصره</a:t>
            </a:r>
            <a:r>
              <a:rPr lang="fa-IR" altLang="fa-IR" sz="2600" dirty="0">
                <a:solidFill>
                  <a:srgbClr val="FF0000"/>
                </a:solidFill>
                <a:cs typeface="B Nazanin" panose="00000400000000000000" pitchFamily="2" charset="-78"/>
              </a:rPr>
              <a:t> </a:t>
            </a:r>
            <a:endParaRPr lang="en-US" altLang="fa-IR" sz="2600" dirty="0">
              <a:solidFill>
                <a:srgbClr val="FF0000"/>
              </a:solidFill>
              <a:cs typeface="B Nazanin" panose="00000400000000000000" pitchFamily="2" charset="-78"/>
            </a:endParaRPr>
          </a:p>
          <a:p>
            <a:pPr marL="0" indent="0" algn="just" rtl="1" eaLnBrk="1" hangingPunct="1">
              <a:lnSpc>
                <a:spcPct val="150000"/>
              </a:lnSpc>
              <a:buFontTx/>
              <a:buNone/>
            </a:pPr>
            <a:r>
              <a:rPr lang="fa-IR" altLang="fa-IR" sz="2600" dirty="0">
                <a:cs typeface="B Nazanin" panose="00000400000000000000" pitchFamily="2" charset="-78"/>
              </a:rPr>
              <a:t>تحويل مورد معامله در موارد مندرج در بند "ب" و "ج" اين ماده با تنظيم صورت مجلس بايد انجام شود و پس از اينکه مسلم شد کالا يا خدمات داراي تمام مشخصات لازم مي‌باشد، مراتب و مقدار آن در صورت مجلس ذکر و از طرف مسئولان با ذکر نام و نام ‏خانوادگي و سمت و تاريخ بايد امضاء گرفته شود. در بند "الف" گواهي تطبيق مشخصات و مقدار کالا يا خدمات بعهده انباردار يا تحويل گيرنده مي‏باشد. </a:t>
            </a:r>
          </a:p>
        </p:txBody>
      </p:sp>
      <p:sp>
        <p:nvSpPr>
          <p:cNvPr id="149508"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49509"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6.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 y="13873"/>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81: قبض انبار کالاهای تحویل شده</a:t>
            </a:r>
          </a:p>
        </p:txBody>
      </p:sp>
      <p:sp>
        <p:nvSpPr>
          <p:cNvPr id="150531" name="Rectangle 3"/>
          <p:cNvSpPr>
            <a:spLocks noGrp="1" noChangeArrowheads="1"/>
          </p:cNvSpPr>
          <p:nvPr>
            <p:ph sz="quarter" idx="1"/>
          </p:nvPr>
        </p:nvSpPr>
        <p:spPr>
          <a:xfrm>
            <a:off x="503238" y="939738"/>
            <a:ext cx="8208962" cy="4321175"/>
          </a:xfrm>
        </p:spPr>
        <p:txBody>
          <a:bodyPr/>
          <a:lstStyle/>
          <a:p>
            <a:pPr marL="0" indent="0" algn="justLow" rtl="1" eaLnBrk="1" hangingPunct="1">
              <a:lnSpc>
                <a:spcPct val="150000"/>
              </a:lnSpc>
              <a:buFont typeface="Wingdings 2" panose="05020102010507070707" pitchFamily="18" charset="2"/>
              <a:buNone/>
            </a:pPr>
            <a:r>
              <a:rPr lang="fa-IR" altLang="fa-IR" sz="2400" dirty="0">
                <a:cs typeface="B Nazanin" panose="00000400000000000000" pitchFamily="2" charset="-78"/>
              </a:rPr>
              <a:t>براي کالاهاي تحويل شده در تمام موارد بايد قبض انبار، رسيد انبار يا رسيد و تحويل مستقيم که داراي شماره مسلسل باشد صادر گردد و به امضاء انباردار برسد و در دفتر انبار و کارت مربوطه ثبت و شماره ثبت دفتر انبار در روي قبض و کارت ذکر گردد و يک نسخه از رسيد انبار نيز به امور مالي موسسه ارسال گردد مفاد اين ماده مي‌تواند بصورت الكترونيكي و مكانيزه نيز انجام شود.</a:t>
            </a:r>
            <a:endParaRPr lang="en-US" altLang="fa-IR" sz="2400" dirty="0">
              <a:cs typeface="B Nazanin" panose="00000400000000000000" pitchFamily="2" charset="-78"/>
            </a:endParaRPr>
          </a:p>
          <a:p>
            <a:pPr marL="609600" indent="-609600" algn="justLow" rtl="1" eaLnBrk="1" hangingPunct="1">
              <a:lnSpc>
                <a:spcPct val="80000"/>
              </a:lnSpc>
              <a:buFontTx/>
              <a:buNone/>
            </a:pPr>
            <a:r>
              <a:rPr lang="fa-IR" altLang="fa-IR" sz="2400" b="1" dirty="0">
                <a:solidFill>
                  <a:srgbClr val="FF0000"/>
                </a:solidFill>
                <a:cs typeface="B Nazanin" panose="00000400000000000000" pitchFamily="2" charset="-78"/>
              </a:rPr>
              <a:t>تبصره</a:t>
            </a:r>
            <a:endParaRPr lang="fa-IR" altLang="fa-IR" sz="2400" dirty="0">
              <a:cs typeface="B Nazanin" panose="00000400000000000000" pitchFamily="2" charset="-78"/>
            </a:endParaRPr>
          </a:p>
          <a:p>
            <a:pPr marL="0" indent="0" algn="justLow" rtl="1" eaLnBrk="1" hangingPunct="1">
              <a:lnSpc>
                <a:spcPct val="150000"/>
              </a:lnSpc>
              <a:buFontTx/>
              <a:buNone/>
            </a:pPr>
            <a:r>
              <a:rPr lang="fa-IR" altLang="fa-IR" sz="2400" dirty="0">
                <a:cs typeface="B Nazanin" panose="00000400000000000000" pitchFamily="2" charset="-78"/>
              </a:rPr>
              <a:t>در مواردي که کالا در خارج از انبار تحويل مي‏گردد و به انبار وارد نمي‏شود يا امکان ورود و نگهداري کالا در انبار نمي‏باشد، با در نظر گرفتن مفاد مواد 81 و80 اقدام خواهد شد و تحويل گيرنده کالا بجاي انباردار تکاليف مربوطه را انجام خواهد داد و رسيد يا صورت مجلس مربوط حسب مورد مبناي صدور رسید انبار، حواله انبار مي‏باشد.</a:t>
            </a:r>
          </a:p>
        </p:txBody>
      </p:sp>
      <p:sp>
        <p:nvSpPr>
          <p:cNvPr id="150532" name="AutoShape 4">
            <a:hlinkClick r:id="rId2" action="ppaction://hlinksldjump"/>
          </p:cNvPr>
          <p:cNvSpPr>
            <a:spLocks noChangeArrowheads="1"/>
          </p:cNvSpPr>
          <p:nvPr/>
        </p:nvSpPr>
        <p:spPr bwMode="auto">
          <a:xfrm>
            <a:off x="179512" y="57593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50533" name="AutoShape 5">
            <a:hlinkClick r:id="rId3" action="ppaction://hlinksldjump"/>
          </p:cNvPr>
          <p:cNvSpPr>
            <a:spLocks noChangeArrowheads="1"/>
          </p:cNvSpPr>
          <p:nvPr/>
        </p:nvSpPr>
        <p:spPr bwMode="auto">
          <a:xfrm>
            <a:off x="208969" y="634746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7.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0" y="0"/>
            <a:ext cx="9144000" cy="76517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82: تکالیف دیگر</a:t>
            </a:r>
          </a:p>
        </p:txBody>
      </p:sp>
      <p:sp>
        <p:nvSpPr>
          <p:cNvPr id="151555" name="Rectangle 3"/>
          <p:cNvSpPr>
            <a:spLocks noGrp="1" noChangeArrowheads="1"/>
          </p:cNvSpPr>
          <p:nvPr>
            <p:ph sz="quarter" idx="1"/>
          </p:nvPr>
        </p:nvSpPr>
        <p:spPr>
          <a:xfrm>
            <a:off x="539750" y="1628775"/>
            <a:ext cx="8208963" cy="4321175"/>
          </a:xfrm>
        </p:spPr>
        <p:txBody>
          <a:bodyPr/>
          <a:lstStyle/>
          <a:p>
            <a:pPr marL="0" indent="0" algn="justLow" rtl="1" eaLnBrk="1" hangingPunct="1">
              <a:lnSpc>
                <a:spcPct val="150000"/>
              </a:lnSpc>
              <a:buFontTx/>
              <a:buNone/>
            </a:pPr>
            <a:r>
              <a:rPr lang="fa-IR" altLang="fa-IR" sz="2600" dirty="0">
                <a:cs typeface="B Nazanin" panose="00000400000000000000" pitchFamily="2" charset="-78"/>
              </a:rPr>
              <a:t>در صورتيکه در شرايط معامله براي تحويل مورد معامله علاوه بر آنچه در مواد 81 و80 تعيين شده تکاليف ديگري توسط رييس موسسه پيش‏بيني شده باشد لازم‏الاجرا مي‏باشد.</a:t>
            </a:r>
          </a:p>
        </p:txBody>
      </p:sp>
      <p:sp>
        <p:nvSpPr>
          <p:cNvPr id="151556" name="AutoShape 4">
            <a:hlinkClick r:id="rId2" action="ppaction://hlinksldjump"/>
          </p:cNvPr>
          <p:cNvSpPr>
            <a:spLocks noChangeArrowheads="1"/>
          </p:cNvSpPr>
          <p:nvPr/>
        </p:nvSpPr>
        <p:spPr bwMode="auto">
          <a:xfrm>
            <a:off x="1403350" y="56610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51557"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8.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1" y="0"/>
            <a:ext cx="9144000" cy="94932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83: اختلاف نظر مسئولان</a:t>
            </a:r>
          </a:p>
        </p:txBody>
      </p:sp>
      <p:sp>
        <p:nvSpPr>
          <p:cNvPr id="152579" name="Rectangle 3"/>
          <p:cNvSpPr>
            <a:spLocks noGrp="1" noChangeArrowheads="1"/>
          </p:cNvSpPr>
          <p:nvPr>
            <p:ph sz="quarter" idx="1"/>
          </p:nvPr>
        </p:nvSpPr>
        <p:spPr>
          <a:xfrm>
            <a:off x="457200" y="1196975"/>
            <a:ext cx="8229600" cy="4464050"/>
          </a:xfrm>
        </p:spPr>
        <p:txBody>
          <a:bodyPr/>
          <a:lstStyle/>
          <a:p>
            <a:pPr marL="0" indent="0" algn="justLow" rtl="1" eaLnBrk="1" hangingPunct="1">
              <a:lnSpc>
                <a:spcPct val="150000"/>
              </a:lnSpc>
              <a:buFontTx/>
              <a:buNone/>
            </a:pPr>
            <a:r>
              <a:rPr lang="fa-IR" altLang="fa-IR" sz="2600" dirty="0">
                <a:cs typeface="B Nazanin" panose="00000400000000000000" pitchFamily="2" charset="-78"/>
              </a:rPr>
              <a:t>در مواردي که بين مسئولان تحويل مورد معامله مذکور در بندهاي "ب" و "ج" ماده 80 از لحاظ مشخصات و ساير مسائل مربوط به کار يا کالائي که بايد تحويل گرفته شود اختلاف نظر باشد هر يک از مسئولان مذکور نظر خود را در صورت مجلس قيد خواهد کرد و ترتيب انجام مورد معامله در مراکز از طرف موسسه يا واحد اجرائي مناقصه‏گزار طبق جلب نظر افراد بصير و مطلع تعيين خواهد شد.</a:t>
            </a:r>
            <a:endParaRPr lang="en-US" altLang="fa-IR" sz="2600" dirty="0">
              <a:cs typeface="B Nazanin" panose="00000400000000000000" pitchFamily="2" charset="-78"/>
            </a:endParaRPr>
          </a:p>
        </p:txBody>
      </p:sp>
      <p:sp>
        <p:nvSpPr>
          <p:cNvPr id="15258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52581" name="AutoShape 5">
            <a:hlinkClick r:id="rId3" action="ppaction://hlinksldjump"/>
          </p:cNvPr>
          <p:cNvSpPr>
            <a:spLocks noChangeArrowheads="1"/>
          </p:cNvSpPr>
          <p:nvPr/>
        </p:nvSpPr>
        <p:spPr bwMode="auto">
          <a:xfrm>
            <a:off x="1403350" y="6237288"/>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89.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0" y="2009"/>
            <a:ext cx="9144000" cy="94932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84: موارد لازم الاجرا در مورد مزایده</a:t>
            </a:r>
          </a:p>
        </p:txBody>
      </p:sp>
      <p:sp>
        <p:nvSpPr>
          <p:cNvPr id="153603" name="Rectangle 3"/>
          <p:cNvSpPr>
            <a:spLocks noGrp="1" noChangeArrowheads="1"/>
          </p:cNvSpPr>
          <p:nvPr>
            <p:ph sz="quarter" idx="1"/>
          </p:nvPr>
        </p:nvSpPr>
        <p:spPr>
          <a:xfrm>
            <a:off x="457200" y="951334"/>
            <a:ext cx="8435280" cy="5141961"/>
          </a:xfrm>
        </p:spPr>
        <p:txBody>
          <a:bodyPr/>
          <a:lstStyle/>
          <a:p>
            <a:pPr marL="381000" indent="-381000" algn="r" rtl="1" eaLnBrk="1" hangingPunct="1">
              <a:lnSpc>
                <a:spcPct val="80000"/>
              </a:lnSpc>
              <a:buFontTx/>
              <a:buNone/>
            </a:pPr>
            <a:r>
              <a:rPr lang="fa-IR" altLang="fa-IR" sz="2600" dirty="0">
                <a:cs typeface="B Nazanin" panose="00000400000000000000" pitchFamily="2" charset="-78"/>
              </a:rPr>
              <a:t>در خصوص مزايده موارد زير لازم الاجراء است:</a:t>
            </a:r>
            <a:r>
              <a:rPr lang="en-US" altLang="fa-IR" sz="2600" dirty="0">
                <a:cs typeface="B Nazanin" panose="00000400000000000000" pitchFamily="2" charset="-78"/>
              </a:rPr>
              <a:t> </a:t>
            </a:r>
            <a:endParaRPr lang="fa-IR" altLang="fa-IR" sz="2600" dirty="0">
              <a:cs typeface="B Nazanin" panose="00000400000000000000" pitchFamily="2" charset="-78"/>
            </a:endParaRPr>
          </a:p>
          <a:p>
            <a:pPr marL="0" indent="17463" algn="just" rtl="1" eaLnBrk="1" hangingPunct="1">
              <a:lnSpc>
                <a:spcPct val="80000"/>
              </a:lnSpc>
              <a:buFontTx/>
              <a:buNone/>
            </a:pPr>
            <a:r>
              <a:rPr lang="fa-IR" altLang="fa-IR" sz="2600" dirty="0">
                <a:solidFill>
                  <a:srgbClr val="990033"/>
                </a:solidFill>
                <a:cs typeface="B Nazanin" panose="00000400000000000000" pitchFamily="2" charset="-78"/>
              </a:rPr>
              <a:t>الف –</a:t>
            </a:r>
            <a:r>
              <a:rPr lang="fa-IR" altLang="fa-IR" sz="2600" dirty="0">
                <a:cs typeface="B Nazanin" panose="00000400000000000000" pitchFamily="2" charset="-78"/>
              </a:rPr>
              <a:t> </a:t>
            </a:r>
            <a:r>
              <a:rPr lang="fa-IR" altLang="fa-IR" sz="2600" dirty="0">
                <a:highlight>
                  <a:srgbClr val="FFFF00"/>
                </a:highlight>
                <a:cs typeface="B Nazanin" panose="00000400000000000000" pitchFamily="2" charset="-78"/>
              </a:rPr>
              <a:t>در مورد معاملات جزئي </a:t>
            </a:r>
            <a:r>
              <a:rPr lang="fa-IR" altLang="fa-IR" sz="2600" dirty="0">
                <a:cs typeface="B Nazanin" panose="00000400000000000000" pitchFamily="2" charset="-78"/>
              </a:rPr>
              <a:t>مامور فروش مكلف است با تشخیص و مسئولیت خود به داوطلبان مراجعه و پس از تحقيق كامل از بها با رعايت صرفه موسسه معامله  را انجام دهد و سند مربوط را با تعهد اينكه معامله با بيشترين بهاي ممكن انجام شده است و با ذكر نام و نام خانوادگي و سمت و تاريخ امضاء كند.</a:t>
            </a:r>
            <a:endParaRPr lang="en-US" altLang="fa-IR" sz="2600" dirty="0">
              <a:cs typeface="B Nazanin" panose="00000400000000000000" pitchFamily="2" charset="-78"/>
            </a:endParaRPr>
          </a:p>
          <a:p>
            <a:pPr marL="0" indent="17463" algn="just" rtl="1" eaLnBrk="1" hangingPunct="1">
              <a:lnSpc>
                <a:spcPct val="80000"/>
              </a:lnSpc>
              <a:buFontTx/>
              <a:buNone/>
            </a:pPr>
            <a:endParaRPr lang="fa-IR" altLang="fa-IR" sz="1100" dirty="0">
              <a:cs typeface="B Nazanin" panose="00000400000000000000" pitchFamily="2" charset="-78"/>
            </a:endParaRPr>
          </a:p>
          <a:p>
            <a:pPr marL="0" indent="17463" algn="just" rtl="1" eaLnBrk="1" hangingPunct="1">
              <a:lnSpc>
                <a:spcPct val="80000"/>
              </a:lnSpc>
              <a:buFontTx/>
              <a:buNone/>
            </a:pPr>
            <a:r>
              <a:rPr lang="fa-IR" altLang="fa-IR" sz="2600" dirty="0">
                <a:solidFill>
                  <a:srgbClr val="990033"/>
                </a:solidFill>
                <a:cs typeface="B Nazanin" panose="00000400000000000000" pitchFamily="2" charset="-78"/>
              </a:rPr>
              <a:t>ب –</a:t>
            </a:r>
            <a:r>
              <a:rPr lang="fa-IR" altLang="fa-IR" sz="2600" dirty="0">
                <a:cs typeface="B Nazanin" panose="00000400000000000000" pitchFamily="2" charset="-78"/>
              </a:rPr>
              <a:t> </a:t>
            </a:r>
            <a:r>
              <a:rPr lang="fa-IR" altLang="fa-IR" sz="2600" dirty="0">
                <a:highlight>
                  <a:srgbClr val="FFFF00"/>
                </a:highlight>
                <a:cs typeface="B Nazanin" panose="00000400000000000000" pitchFamily="2" charset="-78"/>
              </a:rPr>
              <a:t>در مورد معاملات متوسط حراج </a:t>
            </a:r>
            <a:r>
              <a:rPr lang="fa-IR" altLang="fa-IR" sz="2600" dirty="0">
                <a:cs typeface="B Nazanin" panose="00000400000000000000" pitchFamily="2" charset="-78"/>
              </a:rPr>
              <a:t>به شرح زير انجام خواهد شد:</a:t>
            </a:r>
          </a:p>
          <a:p>
            <a:pPr marL="457200" lvl="1" indent="-342900" algn="just" rtl="1" eaLnBrk="1" hangingPunct="1">
              <a:lnSpc>
                <a:spcPct val="80000"/>
              </a:lnSpc>
              <a:buFont typeface="Wingdings" panose="05000000000000000000" pitchFamily="2" charset="2"/>
              <a:buNone/>
            </a:pPr>
            <a:r>
              <a:rPr lang="fa-IR" altLang="fa-IR" sz="2600" dirty="0">
                <a:solidFill>
                  <a:schemeClr val="tx1"/>
                </a:solidFill>
                <a:cs typeface="B Nazanin" panose="00000400000000000000" pitchFamily="2" charset="-78"/>
              </a:rPr>
              <a:t>1 – اطلاعات کلي در مورد نوع و مشخصات و مقدار مورد معامله و ساعت و روز و محل مزايده و ساير شرايطي که لازم باشد با يکي از شرايط فوق، درج آگهي در روزنامه و يا در صورت ضرورت به وسايل و طرق انتشاراتي ديگر از قبيل راديو و تلويزيون و سايت الکترونيکي و الصاق آگهي در معابر عمومي يا موسسه به اطلاع متقاضيان برساند.</a:t>
            </a:r>
          </a:p>
          <a:p>
            <a:pPr marL="457200" lvl="1" indent="-342900" algn="just" rtl="1" eaLnBrk="1" hangingPunct="1">
              <a:lnSpc>
                <a:spcPct val="80000"/>
              </a:lnSpc>
              <a:buFontTx/>
              <a:buNone/>
            </a:pPr>
            <a:r>
              <a:rPr lang="fa-IR" altLang="fa-IR" sz="2600" dirty="0">
                <a:solidFill>
                  <a:schemeClr val="tx1"/>
                </a:solidFill>
                <a:cs typeface="B Nazanin" panose="00000400000000000000" pitchFamily="2" charset="-78"/>
              </a:rPr>
              <a:t>2 – مورد معامله بايد قبلاٌ توسط كارشناس منتخب رئيس موسسه ارزيابي شود و حراج از بهاي تعيين شده شروع گردد و به خريداري كه بالاترين بها را پيشنهاد كند واگذار شود و اگر حداقل قيمت ارزيابي شده داوطلب پيدا نشود مجدداٌ بايد ارزيابي گردد.</a:t>
            </a:r>
            <a:endParaRPr lang="en-US" altLang="fa-IR" sz="2600" dirty="0">
              <a:solidFill>
                <a:schemeClr val="tx1"/>
              </a:solidFill>
              <a:cs typeface="B Nazanin" panose="00000400000000000000" pitchFamily="2" charset="-78"/>
            </a:endParaRPr>
          </a:p>
        </p:txBody>
      </p:sp>
      <p:sp>
        <p:nvSpPr>
          <p:cNvPr id="153604" name="AutoShape 4">
            <a:hlinkClick r:id="rId2" action="ppaction://hlinksldjump"/>
          </p:cNvPr>
          <p:cNvSpPr>
            <a:spLocks noChangeArrowheads="1"/>
          </p:cNvSpPr>
          <p:nvPr/>
        </p:nvSpPr>
        <p:spPr bwMode="auto">
          <a:xfrm>
            <a:off x="1403349" y="6019378"/>
            <a:ext cx="936625" cy="361950"/>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53605" name="AutoShape 5">
            <a:hlinkClick r:id="rId3" action="ppaction://hlinksldjump"/>
          </p:cNvPr>
          <p:cNvSpPr>
            <a:spLocks noChangeArrowheads="1"/>
          </p:cNvSpPr>
          <p:nvPr/>
        </p:nvSpPr>
        <p:spPr bwMode="auto">
          <a:xfrm>
            <a:off x="1403349" y="6473364"/>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0.xml><?xml version="1.0" encoding="utf-8"?>
<p:sld xmlns:a="http://schemas.openxmlformats.org/drawingml/2006/main" xmlns:r="http://schemas.openxmlformats.org/officeDocument/2006/relationships" xmlns:p="http://schemas.openxmlformats.org/presentationml/2006/main" showMasterSp="0">
  <p:cSld>
    <p:bg>
      <p:bgPr>
        <a:solidFill>
          <a:srgbClr val="FFF2CC"/>
        </a:solidFill>
        <a:effectLst/>
      </p:bgPr>
    </p:bg>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0" y="0"/>
            <a:ext cx="9144000" cy="949325"/>
          </a:xfrm>
          <a:solidFill>
            <a:srgbClr val="FFE6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85: انتشار آگهی مزایده</a:t>
            </a:r>
          </a:p>
        </p:txBody>
      </p:sp>
      <p:sp>
        <p:nvSpPr>
          <p:cNvPr id="154627" name="Rectangle 3"/>
          <p:cNvSpPr>
            <a:spLocks noGrp="1" noChangeArrowheads="1"/>
          </p:cNvSpPr>
          <p:nvPr>
            <p:ph sz="quarter" idx="1"/>
          </p:nvPr>
        </p:nvSpPr>
        <p:spPr>
          <a:xfrm>
            <a:off x="539552" y="951458"/>
            <a:ext cx="8229600" cy="4464050"/>
          </a:xfrm>
        </p:spPr>
        <p:txBody>
          <a:bodyPr/>
          <a:lstStyle/>
          <a:p>
            <a:pPr marL="381000" indent="-381000" algn="r" rtl="1" eaLnBrk="1" hangingPunct="1">
              <a:lnSpc>
                <a:spcPct val="90000"/>
              </a:lnSpc>
              <a:buFontTx/>
              <a:buNone/>
            </a:pPr>
            <a:r>
              <a:rPr lang="fa-IR" altLang="fa-IR" sz="2600" dirty="0">
                <a:cs typeface="B Nazanin" panose="00000400000000000000" pitchFamily="2" charset="-78"/>
              </a:rPr>
              <a:t>در مورد معاملات عمده انتشار آگهي مزايده به شرح زير به عمل مي‌آيد:</a:t>
            </a:r>
          </a:p>
          <a:p>
            <a:pPr marL="800100" lvl="1" indent="-342900" algn="r" rtl="1" eaLnBrk="1" hangingPunct="1">
              <a:lnSpc>
                <a:spcPct val="90000"/>
              </a:lnSpc>
              <a:buFontTx/>
              <a:buNone/>
            </a:pPr>
            <a:endParaRPr lang="fa-IR" altLang="fa-IR" sz="1100" dirty="0">
              <a:cs typeface="B Nazanin" panose="00000400000000000000" pitchFamily="2" charset="-78"/>
            </a:endParaRPr>
          </a:p>
          <a:p>
            <a:pPr marL="3175" lvl="1" indent="-3175" algn="just" rtl="1" eaLnBrk="1" hangingPunct="1">
              <a:lnSpc>
                <a:spcPct val="150000"/>
              </a:lnSpc>
              <a:buFontTx/>
              <a:buNone/>
            </a:pPr>
            <a:r>
              <a:rPr lang="fa-IR" altLang="fa-IR" sz="2600" dirty="0">
                <a:solidFill>
                  <a:schemeClr val="tx1"/>
                </a:solidFill>
                <a:cs typeface="B Nazanin" panose="00000400000000000000" pitchFamily="2" charset="-78"/>
              </a:rPr>
              <a:t>1 – در آگهي مزايده شرايطي كه طبق اين آئين نامه براي آگهي مناقصه پيش بيني شده در صورتيكه با عمل مزايده منطبق باشد بايد رعايت شود.</a:t>
            </a:r>
          </a:p>
          <a:p>
            <a:pPr marL="3175" lvl="1" indent="-3175" algn="just" rtl="1" eaLnBrk="1" hangingPunct="1">
              <a:lnSpc>
                <a:spcPct val="150000"/>
              </a:lnSpc>
              <a:buFontTx/>
              <a:buNone/>
            </a:pPr>
            <a:r>
              <a:rPr lang="fa-IR" altLang="fa-IR" sz="2600" dirty="0">
                <a:solidFill>
                  <a:schemeClr val="tx1"/>
                </a:solidFill>
                <a:cs typeface="B Nazanin" panose="00000400000000000000" pitchFamily="2" charset="-78"/>
              </a:rPr>
              <a:t>2 – مقرراتي كه در آيين نامه در مورد ترتيب تشكيل كميسيون مناقصه و اتخاذ تصميم در كميسيون مذكور و اجراي تصميم كميسيون و انعقاد قرارداد و تحويل مورد معامله معين شده، در صورتيكه با عمل مزايده منطبق باشد بايد اجرا شود.</a:t>
            </a:r>
          </a:p>
          <a:p>
            <a:pPr marL="3175" lvl="1" indent="-3175" algn="just" rtl="1" eaLnBrk="1" hangingPunct="1">
              <a:lnSpc>
                <a:spcPct val="150000"/>
              </a:lnSpc>
              <a:buFont typeface="Wingdings" panose="05000000000000000000" pitchFamily="2" charset="2"/>
              <a:buNone/>
            </a:pPr>
            <a:r>
              <a:rPr lang="fa-IR" altLang="fa-IR" sz="2400" b="1" dirty="0">
                <a:solidFill>
                  <a:srgbClr val="FF0000"/>
                </a:solidFill>
                <a:cs typeface="B Nazanin" panose="00000400000000000000" pitchFamily="2" charset="-78"/>
              </a:rPr>
              <a:t>تبصره</a:t>
            </a:r>
          </a:p>
          <a:p>
            <a:pPr marL="3175" lvl="1" indent="-3175" algn="just" rtl="1" eaLnBrk="1" hangingPunct="1">
              <a:lnSpc>
                <a:spcPct val="150000"/>
              </a:lnSpc>
              <a:buFont typeface="Wingdings" panose="05000000000000000000" pitchFamily="2" charset="2"/>
              <a:buNone/>
            </a:pPr>
            <a:r>
              <a:rPr lang="fa-IR" altLang="fa-IR" sz="2600" dirty="0">
                <a:solidFill>
                  <a:schemeClr val="tx1"/>
                </a:solidFill>
                <a:cs typeface="B Nazanin" panose="00000400000000000000" pitchFamily="2" charset="-78"/>
              </a:rPr>
              <a:t>در مورد معاملات عمده، بايد عمده بودن يا نوع آن قبلا توسط کارشناس منتخب رييس موسسه ارزيابي و اعلام شود.</a:t>
            </a:r>
            <a:endParaRPr lang="en-US" altLang="fa-IR" sz="2600" dirty="0">
              <a:solidFill>
                <a:schemeClr val="tx1"/>
              </a:solidFill>
              <a:cs typeface="B Nazanin" panose="00000400000000000000" pitchFamily="2" charset="-78"/>
            </a:endParaRPr>
          </a:p>
          <a:p>
            <a:pPr marL="800100" lvl="1" indent="-342900" algn="r" rtl="1" eaLnBrk="1" hangingPunct="1">
              <a:lnSpc>
                <a:spcPct val="90000"/>
              </a:lnSpc>
              <a:buFontTx/>
              <a:buNone/>
            </a:pPr>
            <a:endParaRPr lang="en-US" altLang="fa-IR" dirty="0">
              <a:cs typeface="B Nazanin" panose="00000400000000000000" pitchFamily="2" charset="-78"/>
            </a:endParaRPr>
          </a:p>
        </p:txBody>
      </p:sp>
      <p:sp>
        <p:nvSpPr>
          <p:cNvPr id="154628" name="AutoShape 4">
            <a:hlinkClick r:id="rId2" action="ppaction://hlinksldjump"/>
          </p:cNvPr>
          <p:cNvSpPr>
            <a:spLocks noChangeArrowheads="1"/>
          </p:cNvSpPr>
          <p:nvPr/>
        </p:nvSpPr>
        <p:spPr bwMode="auto">
          <a:xfrm>
            <a:off x="1259631" y="5991225"/>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54629" name="AutoShape 5">
            <a:hlinkClick r:id="rId3" action="ppaction://hlinksldjump"/>
          </p:cNvPr>
          <p:cNvSpPr>
            <a:spLocks noChangeArrowheads="1"/>
          </p:cNvSpPr>
          <p:nvPr/>
        </p:nvSpPr>
        <p:spPr bwMode="auto">
          <a:xfrm>
            <a:off x="1259632" y="6496050"/>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eaLnBrk="1" hangingPunct="1">
              <a:defRPr/>
            </a:pPr>
            <a:r>
              <a:rPr lang="fa-IR" sz="5400" dirty="0">
                <a:ln>
                  <a:solidFill>
                    <a:srgbClr val="00B050"/>
                  </a:solidFill>
                </a:ln>
                <a:cs typeface="B Titr" panose="00000700000000000000" pitchFamily="2" charset="-78"/>
              </a:rPr>
              <a:t>تنظيم حساب و نظارت</a:t>
            </a:r>
            <a:endParaRPr lang="en-US" sz="5400" dirty="0">
              <a:ln>
                <a:solidFill>
                  <a:srgbClr val="00B050"/>
                </a:solidFill>
              </a:ln>
              <a:cs typeface="B Titr" panose="00000700000000000000" pitchFamily="2" charset="-78"/>
            </a:endParaRPr>
          </a:p>
        </p:txBody>
      </p:sp>
      <p:sp>
        <p:nvSpPr>
          <p:cNvPr id="155651" name="Title 2"/>
          <p:cNvSpPr>
            <a:spLocks noGrp="1"/>
          </p:cNvSpPr>
          <p:nvPr>
            <p:ph type="title"/>
          </p:nvPr>
        </p:nvSpPr>
        <p:spPr/>
        <p:txBody>
          <a:bodyPr/>
          <a:lstStyle/>
          <a:p>
            <a:pPr rtl="1"/>
            <a:r>
              <a:rPr lang="fa-IR" altLang="fa-IR" b="1">
                <a:cs typeface="B Nazanin" panose="00000400000000000000" pitchFamily="2" charset="-78"/>
              </a:rPr>
              <a:t>فصل پنجم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 action="ppaction://noaction"/>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Title 2"/>
          <p:cNvSpPr>
            <a:spLocks noGrp="1"/>
          </p:cNvSpPr>
          <p:nvPr>
            <p:ph type="title"/>
          </p:nvPr>
        </p:nvSpPr>
        <p:spPr/>
        <p:txBody>
          <a:bodyPr/>
          <a:lstStyle/>
          <a:p>
            <a:pPr rtl="1"/>
            <a:r>
              <a:rPr lang="fa-IR" altLang="fa-IR" b="1">
                <a:cs typeface="B Nazanin" panose="00000400000000000000" pitchFamily="2" charset="-78"/>
              </a:rPr>
              <a:t>فصل پنجم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 action="ppaction://noaction"/>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70483A1F-927B-557C-B134-BF4305E7B49C}"/>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1519946477"/>
      </p:ext>
    </p:extLst>
  </p:cSld>
  <p:clrMapOvr>
    <a:masterClrMapping/>
  </p:clrMapOvr>
  <p:transition spd="med">
    <p:zoom/>
  </p:transition>
</p:sld>
</file>

<file path=ppt/slides/slide93.xml><?xml version="1.0" encoding="utf-8"?>
<p:sld xmlns:a="http://schemas.openxmlformats.org/drawingml/2006/main" xmlns:r="http://schemas.openxmlformats.org/officeDocument/2006/relationships" xmlns:p="http://schemas.openxmlformats.org/presentationml/2006/main" showMasterSp="0">
  <p:cSld>
    <p:bg>
      <p:bgPr>
        <a:solidFill>
          <a:srgbClr val="C5E0B4"/>
        </a:soli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1" y="4387"/>
            <a:ext cx="9144000" cy="949325"/>
          </a:xfrm>
          <a:solidFill>
            <a:srgbClr val="A9D18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90: تشخيص دستوري خلاف مقررات توسط مدير</a:t>
            </a:r>
          </a:p>
        </p:txBody>
      </p:sp>
      <p:sp>
        <p:nvSpPr>
          <p:cNvPr id="161795" name="Rectangle 3"/>
          <p:cNvSpPr>
            <a:spLocks noGrp="1" noChangeArrowheads="1"/>
          </p:cNvSpPr>
          <p:nvPr>
            <p:ph sz="quarter" idx="1"/>
          </p:nvPr>
        </p:nvSpPr>
        <p:spPr>
          <a:xfrm>
            <a:off x="287337" y="953712"/>
            <a:ext cx="8569325" cy="4464050"/>
          </a:xfrm>
        </p:spPr>
        <p:txBody>
          <a:bodyPr/>
          <a:lstStyle/>
          <a:p>
            <a:pPr marL="0" indent="0"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چنانچه مدير امور مالي موسسه دستوري را خلاف مقررات تشخيص دهد مکلف است مراتب را کتبأ با ذکر مورد به مقام صادر کننده دستور گزارش نمايد در صورتي که صادرکننده دستور مربوط اجراي دستور صادره را بخواهد کتبأ بايد دستور مجدد با قيد عبارت «به مسئوليت اينجانب» صادر نمايد. در اين صورت مدير امور مالي مکلف به اجراي دستور بوده و به حسابرس موسسه گزارش نمايد. حسابرس موسسه در زمان رسيدگي به حساب‏ها پس از بررسي گزارش مدير امور مالي مراتب را با اظهار نظر صريح بايد در گزارش خود منعکس و هيأت امنا را نسبت به موضوع مطلع سازد.</a:t>
            </a:r>
            <a:endParaRPr lang="en-US" altLang="fa-IR" sz="2600" dirty="0">
              <a:cs typeface="B Nazanin" panose="00000400000000000000" pitchFamily="2" charset="-78"/>
            </a:endParaRPr>
          </a:p>
          <a:p>
            <a:pPr marL="0" indent="0" algn="justLow" rtl="1" eaLnBrk="1" hangingPunct="1">
              <a:lnSpc>
                <a:spcPct val="150000"/>
              </a:lnSpc>
              <a:buFont typeface="Wingdings 2" panose="05020102010507070707" pitchFamily="18" charset="2"/>
              <a:buNone/>
            </a:pPr>
            <a:endParaRPr lang="fa-IR" altLang="fa-IR" sz="2600" dirty="0">
              <a:cs typeface="B Nazanin" panose="00000400000000000000" pitchFamily="2" charset="-78"/>
            </a:endParaRPr>
          </a:p>
          <a:p>
            <a:pPr marL="381000" indent="-381000" algn="justLow" rtl="1" eaLnBrk="1" hangingPunct="1">
              <a:lnSpc>
                <a:spcPct val="80000"/>
              </a:lnSpc>
              <a:buFont typeface="Wingdings 2" panose="05020102010507070707" pitchFamily="18" charset="2"/>
              <a:buNone/>
            </a:pPr>
            <a:r>
              <a:rPr lang="fa-IR" altLang="fa-IR" sz="1800" u="sng" dirty="0">
                <a:solidFill>
                  <a:srgbClr val="FF0000"/>
                </a:solidFill>
                <a:cs typeface="B Titr" panose="00000700000000000000" pitchFamily="2" charset="-78"/>
                <a:hlinkClick r:id="rId2" action="ppaction://hlinksldjump">
                  <a:extLst>
                    <a:ext uri="{A12FA001-AC4F-418D-AE19-62706E023703}">
                      <ahyp:hlinkClr xmlns="" xmlns:ahyp="http://schemas.microsoft.com/office/drawing/2018/hyperlinkcolor" val="tx"/>
                    </a:ext>
                  </a:extLst>
                </a:hlinkClick>
              </a:rPr>
              <a:t>تبصره</a:t>
            </a:r>
            <a:r>
              <a:rPr lang="fa-IR" altLang="fa-IR" sz="1800" u="sng" dirty="0">
                <a:solidFill>
                  <a:srgbClr val="FF0000"/>
                </a:solidFill>
                <a:cs typeface="B Titr" panose="00000700000000000000" pitchFamily="2" charset="-78"/>
              </a:rPr>
              <a:t> </a:t>
            </a:r>
            <a:endParaRPr lang="en-US" altLang="fa-IR" sz="1800" u="sng" dirty="0">
              <a:solidFill>
                <a:srgbClr val="FF0000"/>
              </a:solidFill>
              <a:cs typeface="B Titr" panose="00000700000000000000" pitchFamily="2" charset="-78"/>
            </a:endParaRPr>
          </a:p>
        </p:txBody>
      </p:sp>
      <p:sp>
        <p:nvSpPr>
          <p:cNvPr id="161796" name="AutoShape 4">
            <a:hlinkClick r:id="rId3"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61797" name="AutoShape 5">
            <a:hlinkClick r:id="" action="ppaction://noaction"/>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4.xml><?xml version="1.0" encoding="utf-8"?>
<p:sld xmlns:a="http://schemas.openxmlformats.org/drawingml/2006/main" xmlns:r="http://schemas.openxmlformats.org/officeDocument/2006/relationships" xmlns:p="http://schemas.openxmlformats.org/presentationml/2006/main" showMasterSp="0">
  <p:cSld>
    <p:bg>
      <p:bgPr>
        <a:solidFill>
          <a:srgbClr val="C5E0B4"/>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0" y="254"/>
            <a:ext cx="9144000" cy="949325"/>
          </a:xfrm>
          <a:solidFill>
            <a:srgbClr val="A9D18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90: تشخيص دستوري خلاف مقررات توسط مدير</a:t>
            </a:r>
          </a:p>
        </p:txBody>
      </p:sp>
      <p:sp>
        <p:nvSpPr>
          <p:cNvPr id="162819" name="Rectangle 3"/>
          <p:cNvSpPr>
            <a:spLocks noGrp="1" noChangeArrowheads="1"/>
          </p:cNvSpPr>
          <p:nvPr>
            <p:ph sz="quarter" idx="1"/>
          </p:nvPr>
        </p:nvSpPr>
        <p:spPr>
          <a:xfrm>
            <a:off x="323850" y="1196975"/>
            <a:ext cx="8569325" cy="4464050"/>
          </a:xfrm>
        </p:spPr>
        <p:txBody>
          <a:bodyPr/>
          <a:lstStyle/>
          <a:p>
            <a:pPr marL="381000" indent="-381000" algn="justLow" rtl="1" eaLnBrk="1" hangingPunct="1">
              <a:buFontTx/>
              <a:buNone/>
            </a:pPr>
            <a:r>
              <a:rPr lang="fa-IR" altLang="fa-IR" b="1" dirty="0">
                <a:solidFill>
                  <a:srgbClr val="FF0000"/>
                </a:solidFill>
                <a:cs typeface="B Nazanin" panose="00000400000000000000" pitchFamily="2" charset="-78"/>
              </a:rPr>
              <a:t>تبصره</a:t>
            </a:r>
            <a:endParaRPr lang="fa-IR" altLang="fa-IR" dirty="0">
              <a:cs typeface="B Nazanin" panose="00000400000000000000" pitchFamily="2" charset="-78"/>
            </a:endParaRPr>
          </a:p>
          <a:p>
            <a:pPr marL="0" indent="0" algn="justLow" rtl="1" eaLnBrk="1" hangingPunct="1">
              <a:lnSpc>
                <a:spcPct val="150000"/>
              </a:lnSpc>
              <a:buFontTx/>
              <a:buNone/>
            </a:pPr>
            <a:r>
              <a:rPr lang="fa-IR" altLang="fa-IR" sz="2600" dirty="0">
                <a:cs typeface="B Nazanin" panose="00000400000000000000" pitchFamily="2" charset="-78"/>
              </a:rPr>
              <a:t>در صورتي که رييس يا مسئول امور مالي واحد اجرايي تشخيص دهد که پرداخت وجهي مخالف مقررات است مراتب را کتبا به رييس واحد اجرائي اعلام مي‏کند. هرگاه رييس واحد اجرايي مسئوليت امر را کتبا به عهده بگيرد رييس امور مالي واحد اجرایي مکلف است نسبت به پرداخت وجه اقدام و موضوع را کتبا به مدير مالي موسسه و حسابرس موسسه گزارش دهد.</a:t>
            </a:r>
            <a:endParaRPr lang="en-US" altLang="fa-IR" sz="2600" dirty="0">
              <a:cs typeface="B Nazanin" panose="00000400000000000000" pitchFamily="2" charset="-78"/>
            </a:endParaRPr>
          </a:p>
        </p:txBody>
      </p:sp>
      <p:sp>
        <p:nvSpPr>
          <p:cNvPr id="16282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dirty="0">
                <a:solidFill>
                  <a:srgbClr val="FF0000"/>
                </a:solidFill>
                <a:latin typeface="Verdana" panose="020B0604030504040204" pitchFamily="34" charset="0"/>
                <a:cs typeface="B Badr" panose="00000400000000000000" pitchFamily="2" charset="-78"/>
              </a:rPr>
              <a:t>فهرست اصلي</a:t>
            </a:r>
            <a:endParaRPr lang="en-US" altLang="fa-IR" sz="1800" dirty="0">
              <a:solidFill>
                <a:srgbClr val="FF0000"/>
              </a:solidFill>
              <a:latin typeface="Verdana" panose="020B0604030504040204" pitchFamily="34" charset="0"/>
              <a:cs typeface="B Badr" panose="00000400000000000000" pitchFamily="2" charset="-78"/>
            </a:endParaRPr>
          </a:p>
        </p:txBody>
      </p:sp>
      <p:sp>
        <p:nvSpPr>
          <p:cNvPr id="162821" name="AutoShape 5">
            <a:hlinkClick r:id="" action="ppaction://noaction"/>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eaLnBrk="1" hangingPunct="1">
              <a:defRPr/>
            </a:pPr>
            <a:r>
              <a:rPr lang="fa-IR" sz="5400" dirty="0">
                <a:ln>
                  <a:solidFill>
                    <a:srgbClr val="00B050"/>
                  </a:solidFill>
                </a:ln>
                <a:cs typeface="B Titr" panose="00000700000000000000" pitchFamily="2" charset="-78"/>
              </a:rPr>
              <a:t>اموال، ماشین آلات و</a:t>
            </a:r>
            <a:r>
              <a:rPr lang="en-US" sz="5400" dirty="0">
                <a:ln>
                  <a:solidFill>
                    <a:srgbClr val="00B050"/>
                  </a:solidFill>
                </a:ln>
                <a:cs typeface="B Titr" panose="00000700000000000000" pitchFamily="2" charset="-78"/>
              </a:rPr>
              <a:t> </a:t>
            </a:r>
            <a:r>
              <a:rPr lang="fa-IR" sz="5400" dirty="0">
                <a:ln>
                  <a:solidFill>
                    <a:srgbClr val="00B050"/>
                  </a:solidFill>
                </a:ln>
                <a:cs typeface="B Titr" panose="00000700000000000000" pitchFamily="2" charset="-78"/>
              </a:rPr>
              <a:t>تجهیزات</a:t>
            </a:r>
            <a:endParaRPr lang="en-US" sz="5400" dirty="0">
              <a:ln>
                <a:solidFill>
                  <a:srgbClr val="00B050"/>
                </a:solidFill>
              </a:ln>
              <a:cs typeface="B Titr" panose="00000700000000000000" pitchFamily="2" charset="-78"/>
            </a:endParaRPr>
          </a:p>
        </p:txBody>
      </p:sp>
      <p:sp>
        <p:nvSpPr>
          <p:cNvPr id="163843" name="Title 2"/>
          <p:cNvSpPr>
            <a:spLocks noGrp="1"/>
          </p:cNvSpPr>
          <p:nvPr>
            <p:ph type="title"/>
          </p:nvPr>
        </p:nvSpPr>
        <p:spPr/>
        <p:txBody>
          <a:bodyPr/>
          <a:lstStyle/>
          <a:p>
            <a:pPr rtl="1"/>
            <a:r>
              <a:rPr lang="fa-IR" altLang="fa-IR" b="1">
                <a:cs typeface="B Nazanin" panose="00000400000000000000" pitchFamily="2" charset="-78"/>
              </a:rPr>
              <a:t>فصل ششم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 action="ppaction://noaction"/>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Title 2"/>
          <p:cNvSpPr>
            <a:spLocks noGrp="1"/>
          </p:cNvSpPr>
          <p:nvPr>
            <p:ph type="title"/>
          </p:nvPr>
        </p:nvSpPr>
        <p:spPr/>
        <p:txBody>
          <a:bodyPr/>
          <a:lstStyle/>
          <a:p>
            <a:pPr rtl="1"/>
            <a:r>
              <a:rPr lang="fa-IR" altLang="fa-IR" b="1">
                <a:cs typeface="B Nazanin" panose="00000400000000000000" pitchFamily="2" charset="-78"/>
              </a:rPr>
              <a:t>فصل ششم</a:t>
            </a:r>
            <a:endParaRPr lang="fa-IR" altLang="fa-IR">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 action="ppaction://noaction"/>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2DC703FF-7265-2ED0-5A9B-D61088530272}"/>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1189538271"/>
      </p:ext>
    </p:extLst>
  </p:cSld>
  <p:clrMapOvr>
    <a:masterClrMapping/>
  </p:clrMapOvr>
  <p:transition spd="med">
    <p:zoom/>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68425" y="2743200"/>
            <a:ext cx="6480175" cy="1673225"/>
          </a:xfrm>
        </p:spPr>
        <p:txBody>
          <a:bodyPr/>
          <a:lstStyle/>
          <a:p>
            <a:pPr rtl="1" eaLnBrk="1" hangingPunct="1">
              <a:defRPr/>
            </a:pPr>
            <a:r>
              <a:rPr lang="fa-IR" sz="5400" dirty="0">
                <a:ln>
                  <a:solidFill>
                    <a:srgbClr val="00B050"/>
                  </a:solidFill>
                </a:ln>
                <a:cs typeface="B Titr" panose="00000700000000000000" pitchFamily="2" charset="-78"/>
              </a:rPr>
              <a:t>سایر موارد</a:t>
            </a:r>
            <a:endParaRPr lang="en-US" sz="5400" dirty="0">
              <a:ln>
                <a:solidFill>
                  <a:srgbClr val="00B050"/>
                </a:solidFill>
              </a:ln>
              <a:cs typeface="B Titr" panose="00000700000000000000" pitchFamily="2" charset="-78"/>
            </a:endParaRPr>
          </a:p>
        </p:txBody>
      </p:sp>
      <p:sp>
        <p:nvSpPr>
          <p:cNvPr id="168963" name="Title 2"/>
          <p:cNvSpPr>
            <a:spLocks noGrp="1"/>
          </p:cNvSpPr>
          <p:nvPr>
            <p:ph type="title"/>
          </p:nvPr>
        </p:nvSpPr>
        <p:spPr/>
        <p:txBody>
          <a:bodyPr/>
          <a:lstStyle/>
          <a:p>
            <a:pPr rtl="1"/>
            <a:r>
              <a:rPr lang="fa-IR" altLang="fa-IR" b="1" dirty="0">
                <a:cs typeface="B Nazanin" panose="00000400000000000000" pitchFamily="2" charset="-78"/>
              </a:rPr>
              <a:t>فصل هفت</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فهرست اصلي</a:t>
            </a:r>
            <a:endParaRPr lang="en-US" dirty="0">
              <a:solidFill>
                <a:srgbClr val="FF0000"/>
              </a:solidFill>
              <a:cs typeface="B Badr" pitchFamily="2" charset="-78"/>
            </a:endParaRPr>
          </a:p>
        </p:txBody>
      </p:sp>
      <p:sp>
        <p:nvSpPr>
          <p:cNvPr id="6" name="AutoShape 6">
            <a:hlinkClick r:id="" action="ppaction://noaction"/>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rtl="1" eaLnBrk="1" hangingPunct="1">
              <a:defRPr/>
            </a:pPr>
            <a:r>
              <a:rPr lang="fa-IR" dirty="0">
                <a:solidFill>
                  <a:srgbClr val="FF0000"/>
                </a:solidFill>
                <a:cs typeface="B Badr" pitchFamily="2" charset="-78"/>
              </a:rPr>
              <a:t>ادامه</a:t>
            </a:r>
            <a:endParaRPr lang="en-US" dirty="0">
              <a:solidFill>
                <a:srgbClr val="FF0000"/>
              </a:solidFill>
              <a:cs typeface="B Badr" pitchFamily="2" charset="-78"/>
            </a:endParaRPr>
          </a:p>
        </p:txBody>
      </p:sp>
    </p:spTree>
  </p:cSld>
  <p:clrMapOvr>
    <a:masterClrMapping/>
  </p:clrMapOvr>
  <p:transition spd="med">
    <p:zoom/>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Title 2"/>
          <p:cNvSpPr>
            <a:spLocks noGrp="1"/>
          </p:cNvSpPr>
          <p:nvPr>
            <p:ph type="title"/>
          </p:nvPr>
        </p:nvSpPr>
        <p:spPr/>
        <p:txBody>
          <a:bodyPr/>
          <a:lstStyle/>
          <a:p>
            <a:pPr rtl="1"/>
            <a:r>
              <a:rPr lang="fa-IR" altLang="fa-IR" b="1" dirty="0">
                <a:cs typeface="B Nazanin" panose="00000400000000000000" pitchFamily="2" charset="-78"/>
              </a:rPr>
              <a:t>فصل هفت</a:t>
            </a:r>
            <a:endParaRPr lang="fa-IR" altLang="fa-IR" dirty="0">
              <a:cs typeface="B Nazanin" panose="00000400000000000000" pitchFamily="2" charset="-78"/>
            </a:endParaRPr>
          </a:p>
        </p:txBody>
      </p:sp>
      <p:sp>
        <p:nvSpPr>
          <p:cNvPr id="5" name="AutoShape 4">
            <a:hlinkClick r:id="rId2" action="ppaction://hlinksldjump"/>
          </p:cNvPr>
          <p:cNvSpPr>
            <a:spLocks noChangeArrowheads="1"/>
          </p:cNvSpPr>
          <p:nvPr/>
        </p:nvSpPr>
        <p:spPr bwMode="auto">
          <a:xfrm>
            <a:off x="4211638" y="5157788"/>
            <a:ext cx="936625" cy="504825"/>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فهرست اصلي</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6" name="AutoShape 6">
            <a:hlinkClick r:id="" action="ppaction://noaction"/>
          </p:cNvPr>
          <p:cNvSpPr>
            <a:spLocks noChangeArrowheads="1"/>
          </p:cNvSpPr>
          <p:nvPr/>
        </p:nvSpPr>
        <p:spPr bwMode="auto">
          <a:xfrm>
            <a:off x="611188" y="5949950"/>
            <a:ext cx="719137" cy="287338"/>
          </a:xfrm>
          <a:prstGeom prst="roundRect">
            <a:avLst>
              <a:gd name="adj" fmla="val 42454"/>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fa-IR" sz="1800" b="0" i="0" u="none" strike="noStrike" kern="1200" cap="none" spc="0" normalizeH="0" baseline="0" noProof="0" dirty="0">
                <a:ln>
                  <a:noFill/>
                </a:ln>
                <a:solidFill>
                  <a:srgbClr val="FF0000"/>
                </a:solidFill>
                <a:effectLst/>
                <a:uLnTx/>
                <a:uFillTx/>
                <a:latin typeface="Georgia"/>
                <a:ea typeface="+mn-ea"/>
                <a:cs typeface="B Badr" pitchFamily="2" charset="-78"/>
              </a:rPr>
              <a:t>ادامه</a:t>
            </a:r>
            <a:endParaRPr kumimoji="0" lang="en-US" sz="1800" b="0" i="0" u="none" strike="noStrike" kern="1200" cap="none" spc="0" normalizeH="0" baseline="0" noProof="0" dirty="0">
              <a:ln>
                <a:noFill/>
              </a:ln>
              <a:solidFill>
                <a:srgbClr val="FF0000"/>
              </a:solidFill>
              <a:effectLst/>
              <a:uLnTx/>
              <a:uFillTx/>
              <a:latin typeface="Georgia"/>
              <a:ea typeface="+mn-ea"/>
              <a:cs typeface="B Badr" pitchFamily="2" charset="-78"/>
            </a:endParaRPr>
          </a:p>
        </p:txBody>
      </p:sp>
      <p:sp>
        <p:nvSpPr>
          <p:cNvPr id="4" name="Text Placeholder 1">
            <a:extLst>
              <a:ext uri="{FF2B5EF4-FFF2-40B4-BE49-F238E27FC236}">
                <a16:creationId xmlns:a16="http://schemas.microsoft.com/office/drawing/2014/main" id="{8CE25385-28D7-A8E9-6D63-AE83FF780E94}"/>
              </a:ext>
            </a:extLst>
          </p:cNvPr>
          <p:cNvSpPr txBox="1">
            <a:spLocks/>
          </p:cNvSpPr>
          <p:nvPr/>
        </p:nvSpPr>
        <p:spPr bwMode="auto">
          <a:xfrm>
            <a:off x="1520825" y="2895600"/>
            <a:ext cx="64801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rtl="1">
              <a:buNone/>
              <a:defRPr/>
            </a:pPr>
            <a:r>
              <a:rPr lang="fa-IR" sz="6000" dirty="0">
                <a:solidFill>
                  <a:srgbClr val="FF0000"/>
                </a:solidFill>
                <a:cs typeface="B Nazanin" pitchFamily="2" charset="-78"/>
              </a:rPr>
              <a:t>آزمون قبل از</a:t>
            </a:r>
            <a:r>
              <a:rPr lang="en-US" sz="6000" dirty="0">
                <a:solidFill>
                  <a:srgbClr val="FF0000"/>
                </a:solidFill>
                <a:cs typeface="B Nazanin" pitchFamily="2" charset="-78"/>
              </a:rPr>
              <a:t> </a:t>
            </a:r>
            <a:r>
              <a:rPr lang="fa-IR" sz="6000" dirty="0">
                <a:solidFill>
                  <a:srgbClr val="FF0000"/>
                </a:solidFill>
                <a:cs typeface="B Nazanin" pitchFamily="2" charset="-78"/>
              </a:rPr>
              <a:t>تدریس</a:t>
            </a:r>
          </a:p>
          <a:p>
            <a:pPr marL="0" indent="0" algn="ctr" rtl="1">
              <a:buNone/>
              <a:defRPr/>
            </a:pPr>
            <a:r>
              <a:rPr lang="en-US" sz="6000" dirty="0">
                <a:solidFill>
                  <a:srgbClr val="FF0000"/>
                </a:solidFill>
              </a:rPr>
              <a:t>PRE-TEST</a:t>
            </a:r>
            <a:endParaRPr lang="fa-IR" sz="5400" dirty="0">
              <a:solidFill>
                <a:srgbClr val="FF0000"/>
              </a:solidFill>
            </a:endParaRPr>
          </a:p>
        </p:txBody>
      </p:sp>
    </p:spTree>
    <p:extLst>
      <p:ext uri="{BB962C8B-B14F-4D97-AF65-F5344CB8AC3E}">
        <p14:creationId xmlns:p14="http://schemas.microsoft.com/office/powerpoint/2010/main" val="21342285"/>
      </p:ext>
    </p:extLst>
  </p:cSld>
  <p:clrMapOvr>
    <a:masterClrMapping/>
  </p:clrMapOvr>
  <p:transition spd="med">
    <p:zoom/>
  </p:transition>
</p:sld>
</file>

<file path=ppt/slides/slide99.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0" y="0"/>
            <a:ext cx="9144000" cy="949325"/>
          </a:xfrm>
          <a:solidFill>
            <a:srgbClr val="8EA8D8"/>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94: اختلاف ناشي از معاملات بين طرفين ...</a:t>
            </a:r>
          </a:p>
        </p:txBody>
      </p:sp>
      <p:sp>
        <p:nvSpPr>
          <p:cNvPr id="171011" name="Rectangle 3"/>
          <p:cNvSpPr>
            <a:spLocks noGrp="1" noChangeArrowheads="1"/>
          </p:cNvSpPr>
          <p:nvPr>
            <p:ph sz="quarter" idx="1"/>
          </p:nvPr>
        </p:nvSpPr>
        <p:spPr>
          <a:xfrm>
            <a:off x="323850" y="1196975"/>
            <a:ext cx="8569325" cy="4464050"/>
          </a:xfrm>
        </p:spPr>
        <p:txBody>
          <a:bodyPr/>
          <a:lstStyle/>
          <a:p>
            <a:pPr marL="0" indent="17463"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اختلاف ناشي از معاملات موضوع اين آیین‏نامه که بين طرفين معامله ايجاد مي‏شود در کميسيوني مرکب از حداقل سه نفر که از طرف رييس موسسه تعيين خواهد شد مطرح مي‏گردد و تصميم حداکثر افراد کميسيون لاز‏م‏الاجرا است.</a:t>
            </a:r>
            <a:endParaRPr lang="en-US" altLang="fa-IR" sz="2600" dirty="0">
              <a:cs typeface="B Nazanin" panose="00000400000000000000" pitchFamily="2" charset="-78"/>
            </a:endParaRPr>
          </a:p>
        </p:txBody>
      </p:sp>
      <p:sp>
        <p:nvSpPr>
          <p:cNvPr id="171012"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71013" name="AutoShape 5">
            <a:hlinkClick r:id="" action="ppaction://noaction"/>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00.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0" y="0"/>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sz="3400" dirty="0">
                <a:solidFill>
                  <a:srgbClr val="7030A0"/>
                </a:solidFill>
              </a:rPr>
              <a:t>ماده 100: اجازه نداشتن اعضاي هيئت امنا و... در معاملات</a:t>
            </a:r>
          </a:p>
        </p:txBody>
      </p:sp>
      <p:sp>
        <p:nvSpPr>
          <p:cNvPr id="177155" name="Rectangle 3"/>
          <p:cNvSpPr>
            <a:spLocks noGrp="1" noChangeArrowheads="1"/>
          </p:cNvSpPr>
          <p:nvPr>
            <p:ph sz="quarter" idx="1"/>
          </p:nvPr>
        </p:nvSpPr>
        <p:spPr>
          <a:xfrm>
            <a:off x="323850" y="1196975"/>
            <a:ext cx="8569325" cy="4464050"/>
          </a:xfrm>
        </p:spPr>
        <p:txBody>
          <a:bodyPr/>
          <a:lstStyle/>
          <a:p>
            <a:pPr marL="0" indent="17463" algn="justLow" rtl="1" eaLnBrk="1" hangingPunct="1">
              <a:lnSpc>
                <a:spcPct val="150000"/>
              </a:lnSpc>
              <a:buFont typeface="Wingdings 2" panose="05020102010507070707" pitchFamily="18" charset="2"/>
              <a:buNone/>
            </a:pPr>
            <a:r>
              <a:rPr lang="fa-IR" altLang="fa-IR" sz="2600" dirty="0">
                <a:cs typeface="B Nazanin" panose="00000400000000000000" pitchFamily="2" charset="-78"/>
              </a:rPr>
              <a:t>ضمن رعايت قانون منع مداخله كاركنان اعضا هيأت امناء، هيأت رييسه موسسه و وابستگان درجه اول ايشان (همسران، فرزندان، والدين، خواهر، برادر) اجازه معامله با موسسه را نداشته و در صورت وجود اين گونه معاملات، لازم است صورت مقداري و ريالي آن را با ذکر دلائل به هيأت امنا ءگزارش گردد. </a:t>
            </a:r>
            <a:endParaRPr lang="en-US" altLang="fa-IR" sz="2600" dirty="0">
              <a:cs typeface="B Nazanin" panose="00000400000000000000" pitchFamily="2" charset="-78"/>
            </a:endParaRPr>
          </a:p>
        </p:txBody>
      </p:sp>
      <p:sp>
        <p:nvSpPr>
          <p:cNvPr id="177156"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77157" name="AutoShape 5">
            <a:hlinkClick r:id="" action="ppaction://noaction"/>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01.xml><?xml version="1.0" encoding="utf-8"?>
<p:sld xmlns:a="http://schemas.openxmlformats.org/drawingml/2006/main" xmlns:r="http://schemas.openxmlformats.org/officeDocument/2006/relationships" xmlns:p="http://schemas.openxmlformats.org/presentationml/2006/main" showMasterSp="0">
  <p:cSld>
    <p:bg>
      <p:bgPr>
        <a:solidFill>
          <a:srgbClr val="B4C7E7"/>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0" y="254"/>
            <a:ext cx="9144000" cy="949325"/>
          </a:xfrm>
          <a:solidFill>
            <a:srgbClr val="8FAAD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eaLnBrk="1" hangingPunct="1"/>
            <a:r>
              <a:rPr lang="fa-IR" altLang="fa-IR" dirty="0">
                <a:solidFill>
                  <a:srgbClr val="7030A0"/>
                </a:solidFill>
              </a:rPr>
              <a:t>ماده 106: جمع بندی</a:t>
            </a:r>
          </a:p>
        </p:txBody>
      </p:sp>
      <p:sp>
        <p:nvSpPr>
          <p:cNvPr id="183299" name="Rectangle 3"/>
          <p:cNvSpPr>
            <a:spLocks noGrp="1" noChangeArrowheads="1"/>
          </p:cNvSpPr>
          <p:nvPr>
            <p:ph sz="quarter" idx="1"/>
          </p:nvPr>
        </p:nvSpPr>
        <p:spPr>
          <a:xfrm>
            <a:off x="323850" y="1196975"/>
            <a:ext cx="8569325" cy="4464050"/>
          </a:xfrm>
        </p:spPr>
        <p:txBody>
          <a:bodyPr/>
          <a:lstStyle/>
          <a:p>
            <a:pPr marL="0" indent="0" algn="just" rtl="1">
              <a:lnSpc>
                <a:spcPct val="150000"/>
              </a:lnSpc>
              <a:buFont typeface="Wingdings 2" panose="05020102010507070707" pitchFamily="18" charset="2"/>
              <a:buNone/>
            </a:pPr>
            <a:r>
              <a:rPr lang="fa-IR" altLang="fa-IR" sz="2600" dirty="0">
                <a:cs typeface="B Nazanin" panose="00000400000000000000" pitchFamily="2" charset="-78"/>
              </a:rPr>
              <a:t>در مواردي که در تفسير اين آیین‏نامه اختلاف نظر وجود داشته باشد مرجع تعيين‏کننده رييس هيأت امنا خواهد بود. اين آیین‏نامه در 106 ماده و 64 تبصره در اجراي بند ط ماده 7 قانون تشكيل هيأت امناء دانشگاه‏ها و موسسات آموزش عالي و پژوهشي و ماده 20 قانون برنامه 5 ساله پنجم که به تصويب هيأت امناي آن دانشگاه رسيده است، جهت اجرا ابلاغ مي‏گردد.</a:t>
            </a:r>
            <a:endParaRPr lang="en-US" altLang="fa-IR" sz="2600" dirty="0">
              <a:cs typeface="B Nazanin" panose="00000400000000000000" pitchFamily="2" charset="-78"/>
            </a:endParaRPr>
          </a:p>
        </p:txBody>
      </p:sp>
      <p:sp>
        <p:nvSpPr>
          <p:cNvPr id="183300" name="AutoShape 4">
            <a:hlinkClick r:id="rId2" action="ppaction://hlinksldjump"/>
          </p:cNvPr>
          <p:cNvSpPr>
            <a:spLocks noChangeArrowheads="1"/>
          </p:cNvSpPr>
          <p:nvPr/>
        </p:nvSpPr>
        <p:spPr bwMode="auto">
          <a:xfrm>
            <a:off x="1403350" y="5516563"/>
            <a:ext cx="936625" cy="504825"/>
          </a:xfrm>
          <a:prstGeom prst="roundRect">
            <a:avLst>
              <a:gd name="adj" fmla="val 42454"/>
            </a:avLst>
          </a:prstGeom>
          <a:solidFill>
            <a:schemeClr val="accent3">
              <a:lumMod val="60000"/>
              <a:lumOff val="40000"/>
            </a:schemeClr>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فهرست اصلي</a:t>
            </a:r>
            <a:endParaRPr lang="en-US" altLang="fa-IR" sz="1800">
              <a:solidFill>
                <a:srgbClr val="FF0000"/>
              </a:solidFill>
              <a:latin typeface="Verdana" panose="020B0604030504040204" pitchFamily="34" charset="0"/>
              <a:cs typeface="B Badr" panose="00000400000000000000" pitchFamily="2" charset="-78"/>
            </a:endParaRPr>
          </a:p>
        </p:txBody>
      </p:sp>
      <p:sp>
        <p:nvSpPr>
          <p:cNvPr id="183301" name="AutoShape 5">
            <a:hlinkClick r:id="" action="ppaction://noaction"/>
          </p:cNvPr>
          <p:cNvSpPr>
            <a:spLocks noChangeArrowheads="1"/>
          </p:cNvSpPr>
          <p:nvPr/>
        </p:nvSpPr>
        <p:spPr bwMode="auto">
          <a:xfrm>
            <a:off x="1403350" y="6092825"/>
            <a:ext cx="936625" cy="361950"/>
          </a:xfrm>
          <a:prstGeom prst="roundRect">
            <a:avLst>
              <a:gd name="adj" fmla="val 42454"/>
            </a:avLst>
          </a:prstGeom>
          <a:solidFill>
            <a:srgbClr val="66FF66"/>
          </a:solidFill>
          <a:ln>
            <a:noFill/>
          </a:ln>
        </p:spPr>
        <p:txBody>
          <a:bodyPr wrap="none" anchor="ct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cs typeface="Times New Roman" panose="02020603050405020304"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cs typeface="Times New Roman" panose="02020603050405020304"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cs typeface="Times New Roman" panose="02020603050405020304"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cs typeface="Times New Roman" panose="02020603050405020304" pitchFamily="18" charset="0"/>
              </a:defRPr>
            </a:lvl4pPr>
            <a:lvl5pPr marL="2057400" indent="-228600">
              <a:spcBef>
                <a:spcPct val="20000"/>
              </a:spcBef>
              <a:buClr>
                <a:srgbClr val="8FB08C"/>
              </a:buClr>
              <a:buChar char="•"/>
              <a:defRPr>
                <a:solidFill>
                  <a:schemeClr val="tx1"/>
                </a:solidFill>
                <a:latin typeface="Georgia" panose="02040502050405020303" pitchFamily="18" charset="0"/>
                <a:cs typeface="Times New Roman" panose="02020603050405020304"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cs typeface="Times New Roman" panose="02020603050405020304" pitchFamily="18" charset="0"/>
              </a:defRPr>
            </a:lvl9pPr>
          </a:lstStyle>
          <a:p>
            <a:pPr algn="ctr" rtl="1" eaLnBrk="1" hangingPunct="1">
              <a:spcBef>
                <a:spcPct val="0"/>
              </a:spcBef>
              <a:buClrTx/>
              <a:buSzTx/>
              <a:buFontTx/>
              <a:buNone/>
            </a:pPr>
            <a:r>
              <a:rPr lang="fa-IR" altLang="fa-IR" sz="1800">
                <a:solidFill>
                  <a:srgbClr val="FF0000"/>
                </a:solidFill>
                <a:latin typeface="Verdana" panose="020B0604030504040204" pitchFamily="34" charset="0"/>
                <a:cs typeface="B Badr" panose="00000400000000000000" pitchFamily="2" charset="-78"/>
              </a:rPr>
              <a:t>برگشت</a:t>
            </a:r>
            <a:endParaRPr lang="en-US" altLang="fa-IR" sz="1800">
              <a:solidFill>
                <a:srgbClr val="FF0000"/>
              </a:solidFill>
              <a:latin typeface="Verdana" panose="020B0604030504040204" pitchFamily="34" charset="0"/>
              <a:cs typeface="B Badr" panose="00000400000000000000" pitchFamily="2" charset="-78"/>
            </a:endParaRPr>
          </a:p>
        </p:txBody>
      </p:sp>
    </p:spTree>
  </p:cSld>
  <p:clrMapOvr>
    <a:masterClrMapping/>
  </p:clrMapOvr>
  <p:transition spd="med">
    <p:zoom/>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715E-D816-E8F5-578E-050F54AF07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E2B77C-ED5D-C4D8-1106-2FF3EA86DDB5}"/>
              </a:ext>
            </a:extLst>
          </p:cNvPr>
          <p:cNvSpPr>
            <a:spLocks noGrp="1"/>
          </p:cNvSpPr>
          <p:nvPr>
            <p:ph sz="quarter" idx="1"/>
          </p:nvPr>
        </p:nvSpPr>
        <p:spPr/>
        <p:txBody>
          <a:bodyPr/>
          <a:lstStyle/>
          <a:p>
            <a:endParaRPr lang="en-US"/>
          </a:p>
        </p:txBody>
      </p:sp>
      <p:sp>
        <p:nvSpPr>
          <p:cNvPr id="4" name="Footer Placeholder 3">
            <a:extLst>
              <a:ext uri="{FF2B5EF4-FFF2-40B4-BE49-F238E27FC236}">
                <a16:creationId xmlns:a16="http://schemas.microsoft.com/office/drawing/2014/main" id="{D0F9C1B9-ABAC-04FE-F104-AA9F4723F976}"/>
              </a:ext>
            </a:extLst>
          </p:cNvPr>
          <p:cNvSpPr>
            <a:spLocks noGrp="1"/>
          </p:cNvSpPr>
          <p:nvPr>
            <p:ph type="ftr" sz="quarter" idx="11"/>
          </p:nvPr>
        </p:nvSpPr>
        <p:spPr/>
        <p:txBody>
          <a:bodyPr/>
          <a:lstStyle/>
          <a:p>
            <a:pPr>
              <a:defRPr/>
            </a:pPr>
            <a:r>
              <a:rPr lang="fa-IR"/>
              <a:t>آيين نامه مالي و معاملاتي </a:t>
            </a:r>
            <a:endParaRPr lang="en-US"/>
          </a:p>
        </p:txBody>
      </p:sp>
      <p:pic>
        <p:nvPicPr>
          <p:cNvPr id="2050" name="Picture 2" descr="arman5 - تم و قالب پاورپوینت پایان نامه">
            <a:extLst>
              <a:ext uri="{FF2B5EF4-FFF2-40B4-BE49-F238E27FC236}">
                <a16:creationId xmlns:a16="http://schemas.microsoft.com/office/drawing/2014/main" id="{87364767-5D54-1B16-4E46-9ACF86384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149672"/>
      </p:ext>
    </p:extLst>
  </p:cSld>
  <p:clrMapOvr>
    <a:masterClrMapping/>
  </p:clrMapOvr>
  <p:transition spd="med">
    <p:zoom/>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TM02892315[[fn=Wisp]]</Template>
  <TotalTime>4175</TotalTime>
  <Words>9209</Words>
  <Application>Microsoft Office PowerPoint</Application>
  <PresentationFormat>On-screen Show (4:3)</PresentationFormat>
  <Paragraphs>698</Paragraphs>
  <Slides>102</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102</vt:i4>
      </vt:variant>
    </vt:vector>
  </HeadingPairs>
  <TitlesOfParts>
    <vt:vector size="116" baseType="lpstr">
      <vt:lpstr>2  Nazanin</vt:lpstr>
      <vt:lpstr>Arial</vt:lpstr>
      <vt:lpstr>B Badr</vt:lpstr>
      <vt:lpstr>B Nazanin</vt:lpstr>
      <vt:lpstr>B Titr</vt:lpstr>
      <vt:lpstr>Calibri</vt:lpstr>
      <vt:lpstr>Georgia</vt:lpstr>
      <vt:lpstr>IranNastaliq</vt:lpstr>
      <vt:lpstr>Times New Roman</vt:lpstr>
      <vt:lpstr>Verdana</vt:lpstr>
      <vt:lpstr>Wingdings</vt:lpstr>
      <vt:lpstr>Wingdings 2</vt:lpstr>
      <vt:lpstr>Civic</vt:lpstr>
      <vt:lpstr>1_Civic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فهرست قانون محاسبات عمومی</vt:lpstr>
      <vt:lpstr>فهرست آیین نامه مالی و معاملاتی</vt:lpstr>
      <vt:lpstr>فصل اول</vt:lpstr>
      <vt:lpstr>ماده 5: اسناد تعهد آور مالي</vt:lpstr>
      <vt:lpstr>فصل دوم</vt:lpstr>
      <vt:lpstr>فصل دوم</vt:lpstr>
      <vt:lpstr>فصل سوم</vt:lpstr>
      <vt:lpstr>فصل سوم: پرداخت‏ها و هزينه‏ها</vt:lpstr>
      <vt:lpstr>فصل سوم</vt:lpstr>
      <vt:lpstr>ماده  29 : اعتبار</vt:lpstr>
      <vt:lpstr>ماده 30 : دستور پرداخت‌ها</vt:lpstr>
      <vt:lpstr>ماده 45: مدارك مثبته</vt:lpstr>
      <vt:lpstr>ماده 50: خريدهايي كه از سال مالي تجاوز مي‌كنند</vt:lpstr>
      <vt:lpstr>فصل چهارم</vt:lpstr>
      <vt:lpstr>فصل چهارم: معاملات</vt:lpstr>
      <vt:lpstr>فصل چهارم</vt:lpstr>
      <vt:lpstr>ماده 55: مناقصه یا مزایده</vt:lpstr>
      <vt:lpstr>ماده 55: مناقصه یا مزایده</vt:lpstr>
      <vt:lpstr>ماده 55: مناقصه یا مزایده</vt:lpstr>
      <vt:lpstr>ماده 55: مناقصه یا مزایده</vt:lpstr>
      <vt:lpstr>ماده 55: مناقصه یا مزایده</vt:lpstr>
      <vt:lpstr>متمم الحاقی به ماده 55</vt:lpstr>
      <vt:lpstr>متمم الحاقی به ماده 55</vt:lpstr>
      <vt:lpstr>متمم الحاقی به ماده 55</vt:lpstr>
      <vt:lpstr>ماده 56: واژگان معاملات</vt:lpstr>
      <vt:lpstr>PowerPoint Presentation</vt:lpstr>
      <vt:lpstr>ماده 56: واژگان معاملات</vt:lpstr>
      <vt:lpstr>ماده 57: نصاب معاملات</vt:lpstr>
      <vt:lpstr>PowerPoint Presentation</vt:lpstr>
      <vt:lpstr>ماده 57: نصاب معاملات </vt:lpstr>
      <vt:lpstr>ماده 58: طبقه بندی انواع مناقصات</vt:lpstr>
      <vt:lpstr>PowerPoint Presentation</vt:lpstr>
      <vt:lpstr>ماده 58: طبقه بندی انواع مناقصات</vt:lpstr>
      <vt:lpstr>PowerPoint Presentation</vt:lpstr>
      <vt:lpstr>خلاء موجود در اجرای  آیین نامه </vt:lpstr>
      <vt:lpstr>PowerPoint Presentation</vt:lpstr>
      <vt:lpstr>ماده 59: پیشنهادات واصله کمیسیون مناقصه</vt:lpstr>
      <vt:lpstr>ماده 59: پیشنهادات واصله کمیسیون مناقصه</vt:lpstr>
      <vt:lpstr>ماده 60: وظایف کمیسیون مناقصه</vt:lpstr>
      <vt:lpstr>PowerPoint Presentation</vt:lpstr>
      <vt:lpstr>ماده 61: فرآیند برگزاری مناقصات</vt:lpstr>
      <vt:lpstr>ماده 62: روش‌های انواع مناقصه</vt:lpstr>
      <vt:lpstr>ماده 62: روش‌های انواع مناقصه</vt:lpstr>
      <vt:lpstr>PowerPoint Presentation</vt:lpstr>
      <vt:lpstr>ماده 63: فراخوان مناقصه</vt:lpstr>
      <vt:lpstr>ماده 63: فراخوان مناقصه</vt:lpstr>
      <vt:lpstr>PowerPoint Presentation</vt:lpstr>
      <vt:lpstr>ماده 64: اسناد مناقصه</vt:lpstr>
      <vt:lpstr>ماده 64: اسناد مناقصه</vt:lpstr>
      <vt:lpstr>ماده 64: اسناد مناقصه</vt:lpstr>
      <vt:lpstr>ماده 65: واحد مناقصه گزار</vt:lpstr>
      <vt:lpstr>ماده 66: ترتیب تهیه و تسلیم پیشنهادها</vt:lpstr>
      <vt:lpstr>ماده 67: شرایط تسلیم و تحویل پیشنهادها</vt:lpstr>
      <vt:lpstr>ماده 67: شرایط تسلیم و تحویل پیشنهادها</vt:lpstr>
      <vt:lpstr>ماده 68: گشایش پیشنهادها</vt:lpstr>
      <vt:lpstr>ماده 68: گشایش پیشنهادها</vt:lpstr>
      <vt:lpstr>ماده 69: ارزیابی فنی بازرگانی پیشنهادها</vt:lpstr>
      <vt:lpstr>ماده 70: تجدید مناقصه</vt:lpstr>
      <vt:lpstr>ماده 71: نتیجه مناقصه</vt:lpstr>
      <vt:lpstr>ماده 72: ارزیابی مالی و تعیین برنده مناقصه</vt:lpstr>
      <vt:lpstr>ماده 72: ارزیابی مالی و تعیین برنده مناقصه</vt:lpstr>
      <vt:lpstr>ماده 73: انعقاد قرارداد</vt:lpstr>
      <vt:lpstr>PowerPoint Presentation</vt:lpstr>
      <vt:lpstr>ماده 73: انعقاد قرارداد</vt:lpstr>
      <vt:lpstr>ماده 73: انعقاد قرارداد</vt:lpstr>
      <vt:lpstr>ماده 73: انعقاد قرارداد</vt:lpstr>
      <vt:lpstr>ماده 74: تجدید و لغو مناقصه</vt:lpstr>
      <vt:lpstr>ماده 75: نحوه رسیدگی به شکایات</vt:lpstr>
      <vt:lpstr>ماده 76: اعضای کمیته یا کمسیون</vt:lpstr>
      <vt:lpstr>ماده 77: انجام معاملات به طریق دیگر...</vt:lpstr>
      <vt:lpstr>ماده 78: اعضای کمسیون ترک تشریف مناقصه</vt:lpstr>
      <vt:lpstr>ماده 78: اعضای کمسیون ترک تشریف مناقصه</vt:lpstr>
      <vt:lpstr>ماده 78: اعضای کمسیون ترک تشریف مناقصه</vt:lpstr>
      <vt:lpstr>ماده 79: مناقصه محدود به تشخیص رئیس موسسه </vt:lpstr>
      <vt:lpstr>ماده 79: مناقصه محدود به تشخیص رئیس موسسه</vt:lpstr>
      <vt:lpstr>ماده 80: تحویل مورد معامله</vt:lpstr>
      <vt:lpstr>ماده 80: تحویل مورد معامله</vt:lpstr>
      <vt:lpstr>ماده 81: قبض انبار کالاهای تحویل شده</vt:lpstr>
      <vt:lpstr>ماده 82: تکالیف دیگر</vt:lpstr>
      <vt:lpstr>ماده 83: اختلاف نظر مسئولان</vt:lpstr>
      <vt:lpstr>ماده 84: موارد لازم الاجرا در مورد مزایده</vt:lpstr>
      <vt:lpstr>ماده 85: انتشار آگهی مزایده</vt:lpstr>
      <vt:lpstr>فصل پنجم</vt:lpstr>
      <vt:lpstr>فصل پنجم</vt:lpstr>
      <vt:lpstr>ماده 90: تشخيص دستوري خلاف مقررات توسط مدير</vt:lpstr>
      <vt:lpstr>ماده 90: تشخيص دستوري خلاف مقررات توسط مدير</vt:lpstr>
      <vt:lpstr>فصل ششم</vt:lpstr>
      <vt:lpstr>فصل ششم</vt:lpstr>
      <vt:lpstr>فصل هفت</vt:lpstr>
      <vt:lpstr>فصل هفت</vt:lpstr>
      <vt:lpstr>ماده  94: اختلاف ناشي از معاملات بين طرفين ...</vt:lpstr>
      <vt:lpstr>ماده 100: اجازه نداشتن اعضاي هيئت امنا و... در معاملات</vt:lpstr>
      <vt:lpstr>ماده 106: جمع بندی</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reza</dc:creator>
  <cp:lastModifiedBy>Admin</cp:lastModifiedBy>
  <cp:revision>785</cp:revision>
  <dcterms:created xsi:type="dcterms:W3CDTF">2007-07-20T12:47:41Z</dcterms:created>
  <dcterms:modified xsi:type="dcterms:W3CDTF">2023-06-13T05:55:58Z</dcterms:modified>
</cp:coreProperties>
</file>